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9"/>
  </p:notesMasterIdLst>
  <p:handoutMasterIdLst>
    <p:handoutMasterId r:id="rId40"/>
  </p:handoutMasterIdLst>
  <p:sldIdLst>
    <p:sldId id="256" r:id="rId5"/>
    <p:sldId id="257" r:id="rId6"/>
    <p:sldId id="285" r:id="rId7"/>
    <p:sldId id="258" r:id="rId8"/>
    <p:sldId id="259" r:id="rId9"/>
    <p:sldId id="260" r:id="rId10"/>
    <p:sldId id="261" r:id="rId11"/>
    <p:sldId id="262" r:id="rId12"/>
    <p:sldId id="289" r:id="rId13"/>
    <p:sldId id="272" r:id="rId14"/>
    <p:sldId id="273" r:id="rId15"/>
    <p:sldId id="274" r:id="rId16"/>
    <p:sldId id="263" r:id="rId17"/>
    <p:sldId id="286" r:id="rId18"/>
    <p:sldId id="264" r:id="rId19"/>
    <p:sldId id="268" r:id="rId20"/>
    <p:sldId id="265" r:id="rId21"/>
    <p:sldId id="266" r:id="rId22"/>
    <p:sldId id="267" r:id="rId23"/>
    <p:sldId id="281" r:id="rId24"/>
    <p:sldId id="280" r:id="rId25"/>
    <p:sldId id="282" r:id="rId26"/>
    <p:sldId id="283" r:id="rId27"/>
    <p:sldId id="284" r:id="rId28"/>
    <p:sldId id="269" r:id="rId29"/>
    <p:sldId id="270" r:id="rId30"/>
    <p:sldId id="271" r:id="rId31"/>
    <p:sldId id="287" r:id="rId32"/>
    <p:sldId id="275" r:id="rId33"/>
    <p:sldId id="276" r:id="rId34"/>
    <p:sldId id="277" r:id="rId35"/>
    <p:sldId id="278" r:id="rId36"/>
    <p:sldId id="279" r:id="rId37"/>
    <p:sldId id="288" r:id="rId38"/>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06" autoAdjust="0"/>
    <p:restoredTop sz="95161" autoAdjust="0"/>
  </p:normalViewPr>
  <p:slideViewPr>
    <p:cSldViewPr snapToGrid="0" showGuides="1">
      <p:cViewPr varScale="1">
        <p:scale>
          <a:sx n="94" d="100"/>
          <a:sy n="94" d="100"/>
        </p:scale>
        <p:origin x="680" y="18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8/3/18</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8/3/18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mod="1">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0" name="Picture 19">
            <a:extLst>
              <a:ext uri="{FF2B5EF4-FFF2-40B4-BE49-F238E27FC236}">
                <a16:creationId xmlns:a16="http://schemas.microsoft.com/office/drawing/2014/main" id="{4FCA792B-F3C6-440D-9FAF-B0D8AC4CDC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6472945"/>
            <a:ext cx="1093661" cy="265176"/>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1AE7B96-D2A6-4A16-9C8C-9BA017C83499}"/>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6C911F93-34D4-49C9-8A88-C4DDE1F1E031}"/>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E4EEDC71-13B7-4B76-A967-98C8665C451E}"/>
              </a:ext>
            </a:extLst>
          </p:cNvPr>
          <p:cNvPicPr>
            <a:picLocks noChangeAspect="1"/>
          </p:cNvPicPr>
          <p:nvPr userDrawn="1"/>
        </p:nvPicPr>
        <p:blipFill>
          <a:blip r:embed="rId2"/>
          <a:stretch>
            <a:fillRect/>
          </a:stretch>
        </p:blipFill>
        <p:spPr>
          <a:xfrm>
            <a:off x="413129" y="6486525"/>
            <a:ext cx="1088136" cy="261860"/>
          </a:xfrm>
          <a:prstGeom prst="rect">
            <a:avLst/>
          </a:prstGeom>
        </p:spPr>
      </p:pic>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07690CFA-BCE4-4BCB-BADE-0862029B12BF}"/>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5"/>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UrtJujVjxNXrtM&amp;tbnid=UqF9f7pCSffdaM:&amp;ved=0CAUQjRw&amp;url=http://www.media-blasting.com/blasting-media-for-shot-peening/&amp;ei=7XDbUcW6IoGS9gSC5YD4DQ&amp;psig=AFQjCNH51M17BHLaWSA4NcBRhwV8M6_0Vw&amp;ust=1373422038148194" TargetMode="Externa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48.wmf"/><Relationship Id="rId7" Type="http://schemas.openxmlformats.org/officeDocument/2006/relationships/image" Target="../media/image5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47.wmf"/></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28736" y="1388962"/>
            <a:ext cx="8678194" cy="978729"/>
          </a:xfrm>
        </p:spPr>
        <p:txBody>
          <a:bodyPr/>
          <a:lstStyle/>
          <a:p>
            <a:r>
              <a:rPr lang="en-US" dirty="0"/>
              <a:t>Applications of Neutron Scattering in Materials Science &amp; Engineering</a:t>
            </a:r>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p:txBody>
          <a:bodyPr/>
          <a:lstStyle/>
          <a:p>
            <a:r>
              <a:rPr lang="en-US" dirty="0"/>
              <a:t>Andrew Payzant</a:t>
            </a:r>
          </a:p>
          <a:p>
            <a:r>
              <a:rPr lang="en-US" dirty="0"/>
              <a:t>Oak Ridge National Laboratory</a:t>
            </a:r>
          </a:p>
        </p:txBody>
      </p:sp>
    </p:spTree>
    <p:extLst>
      <p:ext uri="{BB962C8B-B14F-4D97-AF65-F5344CB8AC3E}">
        <p14:creationId xmlns:p14="http://schemas.microsoft.com/office/powerpoint/2010/main" val="171318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E5DC-ED38-4B42-ADF0-73722F7BBDBA}"/>
              </a:ext>
            </a:extLst>
          </p:cNvPr>
          <p:cNvSpPr>
            <a:spLocks noGrp="1"/>
          </p:cNvSpPr>
          <p:nvPr>
            <p:ph type="title"/>
          </p:nvPr>
        </p:nvSpPr>
        <p:spPr/>
        <p:txBody>
          <a:bodyPr/>
          <a:lstStyle/>
          <a:p>
            <a:r>
              <a:rPr lang="en-US" dirty="0"/>
              <a:t>Shift in Bragg peak position = strain</a:t>
            </a:r>
          </a:p>
        </p:txBody>
      </p:sp>
      <p:grpSp>
        <p:nvGrpSpPr>
          <p:cNvPr id="4" name="Group 3">
            <a:extLst>
              <a:ext uri="{FF2B5EF4-FFF2-40B4-BE49-F238E27FC236}">
                <a16:creationId xmlns:a16="http://schemas.microsoft.com/office/drawing/2014/main" id="{40C3C611-1625-A945-865F-7D8D8A758F9A}"/>
              </a:ext>
            </a:extLst>
          </p:cNvPr>
          <p:cNvGrpSpPr/>
          <p:nvPr/>
        </p:nvGrpSpPr>
        <p:grpSpPr>
          <a:xfrm>
            <a:off x="1642095" y="1464222"/>
            <a:ext cx="3975492" cy="4628967"/>
            <a:chOff x="139308" y="917576"/>
            <a:chExt cx="3975492" cy="4628967"/>
          </a:xfrm>
        </p:grpSpPr>
        <p:sp>
          <p:nvSpPr>
            <p:cNvPr id="6" name="Rectangle 5">
              <a:extLst>
                <a:ext uri="{FF2B5EF4-FFF2-40B4-BE49-F238E27FC236}">
                  <a16:creationId xmlns:a16="http://schemas.microsoft.com/office/drawing/2014/main" id="{6B201B53-B794-0E4E-AA7F-6EFF67BE9FE9}"/>
                </a:ext>
              </a:extLst>
            </p:cNvPr>
            <p:cNvSpPr/>
            <p:nvPr/>
          </p:nvSpPr>
          <p:spPr>
            <a:xfrm>
              <a:off x="139308" y="917576"/>
              <a:ext cx="3975492" cy="4628967"/>
            </a:xfrm>
            <a:prstGeom prst="rect">
              <a:avLst/>
            </a:prstGeom>
            <a:solidFill>
              <a:schemeClr val="bg2"/>
            </a:solidFill>
            <a:ln w="19050">
              <a:solidFill>
                <a:schemeClr val="accent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horz" wrap="square" lIns="45720" tIns="45720" rIns="4572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90000"/>
                </a:lnSpc>
              </a:pPr>
              <a:endParaRPr lang="en-US" dirty="0">
                <a:solidFill>
                  <a:schemeClr val="tx1"/>
                </a:solidFill>
              </a:endParaRPr>
            </a:p>
          </p:txBody>
        </p:sp>
        <p:grpSp>
          <p:nvGrpSpPr>
            <p:cNvPr id="7" name="Group 6">
              <a:extLst>
                <a:ext uri="{FF2B5EF4-FFF2-40B4-BE49-F238E27FC236}">
                  <a16:creationId xmlns:a16="http://schemas.microsoft.com/office/drawing/2014/main" id="{506BCA4B-A824-7243-BF11-311242AC13B4}"/>
                </a:ext>
              </a:extLst>
            </p:cNvPr>
            <p:cNvGrpSpPr/>
            <p:nvPr/>
          </p:nvGrpSpPr>
          <p:grpSpPr>
            <a:xfrm>
              <a:off x="346986" y="1066800"/>
              <a:ext cx="3005814" cy="2429520"/>
              <a:chOff x="346986" y="1066800"/>
              <a:chExt cx="3005814" cy="2429520"/>
            </a:xfrm>
          </p:grpSpPr>
          <p:grpSp>
            <p:nvGrpSpPr>
              <p:cNvPr id="37" name="Group 36">
                <a:extLst>
                  <a:ext uri="{FF2B5EF4-FFF2-40B4-BE49-F238E27FC236}">
                    <a16:creationId xmlns:a16="http://schemas.microsoft.com/office/drawing/2014/main" id="{6BA684C6-BABB-4B43-8E0B-568BB666815B}"/>
                  </a:ext>
                </a:extLst>
              </p:cNvPr>
              <p:cNvGrpSpPr>
                <a:grpSpLocks noChangeAspect="1"/>
              </p:cNvGrpSpPr>
              <p:nvPr/>
            </p:nvGrpSpPr>
            <p:grpSpPr bwMode="auto">
              <a:xfrm>
                <a:off x="771525" y="2217738"/>
                <a:ext cx="2411414" cy="593725"/>
                <a:chOff x="519" y="1318"/>
                <a:chExt cx="1797" cy="442"/>
              </a:xfrm>
            </p:grpSpPr>
            <p:sp>
              <p:nvSpPr>
                <p:cNvPr id="44" name="Rectangle 43" descr="Large grid">
                  <a:extLst>
                    <a:ext uri="{FF2B5EF4-FFF2-40B4-BE49-F238E27FC236}">
                      <a16:creationId xmlns:a16="http://schemas.microsoft.com/office/drawing/2014/main" id="{8ACC0E64-BB61-FC45-AC2C-F648CBDE98A1}"/>
                    </a:ext>
                  </a:extLst>
                </p:cNvPr>
                <p:cNvSpPr>
                  <a:spLocks noChangeAspect="1" noChangeArrowheads="1"/>
                </p:cNvSpPr>
                <p:nvPr/>
              </p:nvSpPr>
              <p:spPr bwMode="auto">
                <a:xfrm>
                  <a:off x="522" y="1322"/>
                  <a:ext cx="1789" cy="433"/>
                </a:xfrm>
                <a:prstGeom prst="rect">
                  <a:avLst/>
                </a:prstGeom>
                <a:noFill/>
                <a:ln w="9525">
                  <a:solidFill>
                    <a:schemeClr val="tx1"/>
                  </a:solidFill>
                  <a:miter lim="800000"/>
                  <a:headEnd/>
                  <a:tailEnd/>
                </a:ln>
                <a:effectLst/>
                <a:extLst>
                  <a:ext uri="{909E8E84-426E-40dd-AFC4-6F175D3DCCD1}">
                    <a14:hiddenFill xmlns="" xmlns:a14="http://schemas.microsoft.com/office/drawing/2010/main" xmlns:lc="http://schemas.openxmlformats.org/drawingml/2006/lockedCanvas">
                      <a:pattFill prst="lgGrid">
                        <a:fgClr>
                          <a:schemeClr val="accent1"/>
                        </a:fgClr>
                        <a:bgClr>
                          <a:schemeClr val="bg1"/>
                        </a:bgClr>
                      </a:patt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45" name="Line 6">
                  <a:extLst>
                    <a:ext uri="{FF2B5EF4-FFF2-40B4-BE49-F238E27FC236}">
                      <a16:creationId xmlns:a16="http://schemas.microsoft.com/office/drawing/2014/main" id="{FDCBEDF5-8E6C-F049-B059-3E3891DC78E7}"/>
                    </a:ext>
                  </a:extLst>
                </p:cNvPr>
                <p:cNvSpPr>
                  <a:spLocks noChangeAspect="1" noChangeShapeType="1"/>
                </p:cNvSpPr>
                <p:nvPr/>
              </p:nvSpPr>
              <p:spPr bwMode="auto">
                <a:xfrm>
                  <a:off x="656" y="1322"/>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46" name="Line 7">
                  <a:extLst>
                    <a:ext uri="{FF2B5EF4-FFF2-40B4-BE49-F238E27FC236}">
                      <a16:creationId xmlns:a16="http://schemas.microsoft.com/office/drawing/2014/main" id="{7AF60C55-EFE2-814E-B32D-22B77C63A46D}"/>
                    </a:ext>
                  </a:extLst>
                </p:cNvPr>
                <p:cNvSpPr>
                  <a:spLocks noChangeAspect="1" noChangeShapeType="1"/>
                </p:cNvSpPr>
                <p:nvPr/>
              </p:nvSpPr>
              <p:spPr bwMode="auto">
                <a:xfrm>
                  <a:off x="774" y="1318"/>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47" name="Line 8">
                  <a:extLst>
                    <a:ext uri="{FF2B5EF4-FFF2-40B4-BE49-F238E27FC236}">
                      <a16:creationId xmlns:a16="http://schemas.microsoft.com/office/drawing/2014/main" id="{1439CA93-A435-4147-9804-91356F72B303}"/>
                    </a:ext>
                  </a:extLst>
                </p:cNvPr>
                <p:cNvSpPr>
                  <a:spLocks noChangeAspect="1" noChangeShapeType="1"/>
                </p:cNvSpPr>
                <p:nvPr/>
              </p:nvSpPr>
              <p:spPr bwMode="auto">
                <a:xfrm>
                  <a:off x="895" y="1330"/>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48" name="Line 9">
                  <a:extLst>
                    <a:ext uri="{FF2B5EF4-FFF2-40B4-BE49-F238E27FC236}">
                      <a16:creationId xmlns:a16="http://schemas.microsoft.com/office/drawing/2014/main" id="{0FEBAFA1-9DD1-4946-B31B-FF50D0CCD1F1}"/>
                    </a:ext>
                  </a:extLst>
                </p:cNvPr>
                <p:cNvSpPr>
                  <a:spLocks noChangeAspect="1" noChangeShapeType="1"/>
                </p:cNvSpPr>
                <p:nvPr/>
              </p:nvSpPr>
              <p:spPr bwMode="auto">
                <a:xfrm>
                  <a:off x="1013" y="1337"/>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49" name="Line 10">
                  <a:extLst>
                    <a:ext uri="{FF2B5EF4-FFF2-40B4-BE49-F238E27FC236}">
                      <a16:creationId xmlns:a16="http://schemas.microsoft.com/office/drawing/2014/main" id="{96F56BD6-7DFF-DE45-BDD4-5D6E8A54099C}"/>
                    </a:ext>
                  </a:extLst>
                </p:cNvPr>
                <p:cNvSpPr>
                  <a:spLocks noChangeAspect="1" noChangeShapeType="1"/>
                </p:cNvSpPr>
                <p:nvPr/>
              </p:nvSpPr>
              <p:spPr bwMode="auto">
                <a:xfrm>
                  <a:off x="1126" y="1330"/>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50" name="Line 11">
                  <a:extLst>
                    <a:ext uri="{FF2B5EF4-FFF2-40B4-BE49-F238E27FC236}">
                      <a16:creationId xmlns:a16="http://schemas.microsoft.com/office/drawing/2014/main" id="{34B0C1F3-FE1B-764E-B607-B6CB263639C9}"/>
                    </a:ext>
                  </a:extLst>
                </p:cNvPr>
                <p:cNvSpPr>
                  <a:spLocks noChangeAspect="1" noChangeShapeType="1"/>
                </p:cNvSpPr>
                <p:nvPr/>
              </p:nvSpPr>
              <p:spPr bwMode="auto">
                <a:xfrm>
                  <a:off x="1244" y="1326"/>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51" name="Line 12">
                  <a:extLst>
                    <a:ext uri="{FF2B5EF4-FFF2-40B4-BE49-F238E27FC236}">
                      <a16:creationId xmlns:a16="http://schemas.microsoft.com/office/drawing/2014/main" id="{E51CBB65-2640-EC4D-BBF4-CBBC888EA679}"/>
                    </a:ext>
                  </a:extLst>
                </p:cNvPr>
                <p:cNvSpPr>
                  <a:spLocks noChangeAspect="1" noChangeShapeType="1"/>
                </p:cNvSpPr>
                <p:nvPr/>
              </p:nvSpPr>
              <p:spPr bwMode="auto">
                <a:xfrm>
                  <a:off x="1365" y="1338"/>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52" name="Line 13">
                  <a:extLst>
                    <a:ext uri="{FF2B5EF4-FFF2-40B4-BE49-F238E27FC236}">
                      <a16:creationId xmlns:a16="http://schemas.microsoft.com/office/drawing/2014/main" id="{6DCDBA45-E0F5-6144-A89E-C30025EA71E2}"/>
                    </a:ext>
                  </a:extLst>
                </p:cNvPr>
                <p:cNvSpPr>
                  <a:spLocks noChangeAspect="1" noChangeShapeType="1"/>
                </p:cNvSpPr>
                <p:nvPr/>
              </p:nvSpPr>
              <p:spPr bwMode="auto">
                <a:xfrm>
                  <a:off x="1483" y="1334"/>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53" name="Line 14">
                  <a:extLst>
                    <a:ext uri="{FF2B5EF4-FFF2-40B4-BE49-F238E27FC236}">
                      <a16:creationId xmlns:a16="http://schemas.microsoft.com/office/drawing/2014/main" id="{15B4F390-11C3-BE41-8CB2-47DCC92CC242}"/>
                    </a:ext>
                  </a:extLst>
                </p:cNvPr>
                <p:cNvSpPr>
                  <a:spLocks noChangeAspect="1" noChangeShapeType="1"/>
                </p:cNvSpPr>
                <p:nvPr/>
              </p:nvSpPr>
              <p:spPr bwMode="auto">
                <a:xfrm>
                  <a:off x="1478" y="1319"/>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54" name="Line 15">
                  <a:extLst>
                    <a:ext uri="{FF2B5EF4-FFF2-40B4-BE49-F238E27FC236}">
                      <a16:creationId xmlns:a16="http://schemas.microsoft.com/office/drawing/2014/main" id="{71AAE986-B1FC-3846-9057-0F63A07D2A31}"/>
                    </a:ext>
                  </a:extLst>
                </p:cNvPr>
                <p:cNvSpPr>
                  <a:spLocks noChangeAspect="1" noChangeShapeType="1"/>
                </p:cNvSpPr>
                <p:nvPr/>
              </p:nvSpPr>
              <p:spPr bwMode="auto">
                <a:xfrm>
                  <a:off x="1596" y="1326"/>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55" name="Line 16">
                  <a:extLst>
                    <a:ext uri="{FF2B5EF4-FFF2-40B4-BE49-F238E27FC236}">
                      <a16:creationId xmlns:a16="http://schemas.microsoft.com/office/drawing/2014/main" id="{5B2ABD5F-841F-9544-9442-6EEAC9235FCA}"/>
                    </a:ext>
                  </a:extLst>
                </p:cNvPr>
                <p:cNvSpPr>
                  <a:spLocks noChangeAspect="1" noChangeShapeType="1"/>
                </p:cNvSpPr>
                <p:nvPr/>
              </p:nvSpPr>
              <p:spPr bwMode="auto">
                <a:xfrm>
                  <a:off x="1717" y="1327"/>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56" name="Line 17">
                  <a:extLst>
                    <a:ext uri="{FF2B5EF4-FFF2-40B4-BE49-F238E27FC236}">
                      <a16:creationId xmlns:a16="http://schemas.microsoft.com/office/drawing/2014/main" id="{04064EED-388E-3842-80A8-F0F0E303114C}"/>
                    </a:ext>
                  </a:extLst>
                </p:cNvPr>
                <p:cNvSpPr>
                  <a:spLocks noChangeAspect="1" noChangeShapeType="1"/>
                </p:cNvSpPr>
                <p:nvPr/>
              </p:nvSpPr>
              <p:spPr bwMode="auto">
                <a:xfrm>
                  <a:off x="1835" y="1334"/>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57" name="Line 18">
                  <a:extLst>
                    <a:ext uri="{FF2B5EF4-FFF2-40B4-BE49-F238E27FC236}">
                      <a16:creationId xmlns:a16="http://schemas.microsoft.com/office/drawing/2014/main" id="{A95A441B-310C-5F42-A6E2-55F7D3108BEF}"/>
                    </a:ext>
                  </a:extLst>
                </p:cNvPr>
                <p:cNvSpPr>
                  <a:spLocks noChangeAspect="1" noChangeShapeType="1"/>
                </p:cNvSpPr>
                <p:nvPr/>
              </p:nvSpPr>
              <p:spPr bwMode="auto">
                <a:xfrm>
                  <a:off x="1948" y="1327"/>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58" name="Line 19">
                  <a:extLst>
                    <a:ext uri="{FF2B5EF4-FFF2-40B4-BE49-F238E27FC236}">
                      <a16:creationId xmlns:a16="http://schemas.microsoft.com/office/drawing/2014/main" id="{1DCFD604-9AB4-334B-B899-4A4F01590D4A}"/>
                    </a:ext>
                  </a:extLst>
                </p:cNvPr>
                <p:cNvSpPr>
                  <a:spLocks noChangeAspect="1" noChangeShapeType="1"/>
                </p:cNvSpPr>
                <p:nvPr/>
              </p:nvSpPr>
              <p:spPr bwMode="auto">
                <a:xfrm>
                  <a:off x="2066" y="1323"/>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59" name="Line 20">
                  <a:extLst>
                    <a:ext uri="{FF2B5EF4-FFF2-40B4-BE49-F238E27FC236}">
                      <a16:creationId xmlns:a16="http://schemas.microsoft.com/office/drawing/2014/main" id="{E93DD073-9686-2146-BE41-55163E715E99}"/>
                    </a:ext>
                  </a:extLst>
                </p:cNvPr>
                <p:cNvSpPr>
                  <a:spLocks noChangeAspect="1" noChangeShapeType="1"/>
                </p:cNvSpPr>
                <p:nvPr/>
              </p:nvSpPr>
              <p:spPr bwMode="auto">
                <a:xfrm>
                  <a:off x="2187" y="1335"/>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60" name="Line 21">
                  <a:extLst>
                    <a:ext uri="{FF2B5EF4-FFF2-40B4-BE49-F238E27FC236}">
                      <a16:creationId xmlns:a16="http://schemas.microsoft.com/office/drawing/2014/main" id="{9EF0120F-F30E-CC45-BF6F-F5C8F996D92F}"/>
                    </a:ext>
                  </a:extLst>
                </p:cNvPr>
                <p:cNvSpPr>
                  <a:spLocks noChangeAspect="1" noChangeShapeType="1"/>
                </p:cNvSpPr>
                <p:nvPr/>
              </p:nvSpPr>
              <p:spPr bwMode="auto">
                <a:xfrm>
                  <a:off x="522" y="1433"/>
                  <a:ext cx="1789" cy="0"/>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61" name="Line 22">
                  <a:extLst>
                    <a:ext uri="{FF2B5EF4-FFF2-40B4-BE49-F238E27FC236}">
                      <a16:creationId xmlns:a16="http://schemas.microsoft.com/office/drawing/2014/main" id="{DE0961C4-DB79-7B4B-A931-C714BC086B62}"/>
                    </a:ext>
                  </a:extLst>
                </p:cNvPr>
                <p:cNvSpPr>
                  <a:spLocks noChangeAspect="1" noChangeShapeType="1"/>
                </p:cNvSpPr>
                <p:nvPr/>
              </p:nvSpPr>
              <p:spPr bwMode="auto">
                <a:xfrm>
                  <a:off x="519" y="1540"/>
                  <a:ext cx="1789" cy="0"/>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62" name="Line 23">
                  <a:extLst>
                    <a:ext uri="{FF2B5EF4-FFF2-40B4-BE49-F238E27FC236}">
                      <a16:creationId xmlns:a16="http://schemas.microsoft.com/office/drawing/2014/main" id="{B0808102-0595-A447-8A20-106170784A75}"/>
                    </a:ext>
                  </a:extLst>
                </p:cNvPr>
                <p:cNvSpPr>
                  <a:spLocks noChangeAspect="1" noChangeShapeType="1"/>
                </p:cNvSpPr>
                <p:nvPr/>
              </p:nvSpPr>
              <p:spPr bwMode="auto">
                <a:xfrm>
                  <a:off x="527" y="1647"/>
                  <a:ext cx="1789" cy="0"/>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8006C48E-DE01-B34A-8423-9CBE718EB9A4}"/>
                  </a:ext>
                </a:extLst>
              </p:cNvPr>
              <p:cNvGrpSpPr/>
              <p:nvPr/>
            </p:nvGrpSpPr>
            <p:grpSpPr>
              <a:xfrm>
                <a:off x="2065338" y="1600200"/>
                <a:ext cx="989383" cy="1665288"/>
                <a:chOff x="2065338" y="1600200"/>
                <a:chExt cx="989383" cy="1665288"/>
              </a:xfrm>
            </p:grpSpPr>
            <p:sp>
              <p:nvSpPr>
                <p:cNvPr id="42" name="Line 24">
                  <a:extLst>
                    <a:ext uri="{FF2B5EF4-FFF2-40B4-BE49-F238E27FC236}">
                      <a16:creationId xmlns:a16="http://schemas.microsoft.com/office/drawing/2014/main" id="{332B0E21-1029-3E40-9AC7-EDB174477009}"/>
                    </a:ext>
                  </a:extLst>
                </p:cNvPr>
                <p:cNvSpPr>
                  <a:spLocks noChangeShapeType="1"/>
                </p:cNvSpPr>
                <p:nvPr/>
              </p:nvSpPr>
              <p:spPr bwMode="auto">
                <a:xfrm flipH="1">
                  <a:off x="2066925" y="1600200"/>
                  <a:ext cx="987796" cy="941388"/>
                </a:xfrm>
                <a:prstGeom prst="line">
                  <a:avLst/>
                </a:prstGeom>
                <a:noFill/>
                <a:ln w="76200">
                  <a:solidFill>
                    <a:srgbClr val="CC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43" name="Line 25">
                  <a:extLst>
                    <a:ext uri="{FF2B5EF4-FFF2-40B4-BE49-F238E27FC236}">
                      <a16:creationId xmlns:a16="http://schemas.microsoft.com/office/drawing/2014/main" id="{3B3B0F8E-1296-4144-945E-C83AB9CC55C9}"/>
                    </a:ext>
                  </a:extLst>
                </p:cNvPr>
                <p:cNvSpPr>
                  <a:spLocks noChangeShapeType="1"/>
                </p:cNvSpPr>
                <p:nvPr/>
              </p:nvSpPr>
              <p:spPr bwMode="auto">
                <a:xfrm>
                  <a:off x="2065338" y="2524125"/>
                  <a:ext cx="741362" cy="741363"/>
                </a:xfrm>
                <a:prstGeom prst="line">
                  <a:avLst/>
                </a:prstGeom>
                <a:noFill/>
                <a:ln w="76200">
                  <a:solidFill>
                    <a:srgbClr val="CC0000"/>
                  </a:solidFill>
                  <a:round/>
                  <a:headEnd/>
                  <a:tailEnd type="stealth" w="med" len="lg"/>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grpSp>
          <p:sp>
            <p:nvSpPr>
              <p:cNvPr id="39" name="Text Box 54">
                <a:extLst>
                  <a:ext uri="{FF2B5EF4-FFF2-40B4-BE49-F238E27FC236}">
                    <a16:creationId xmlns:a16="http://schemas.microsoft.com/office/drawing/2014/main" id="{30A2A1BE-E904-D94D-A2E4-16C2111BBECC}"/>
                  </a:ext>
                </a:extLst>
              </p:cNvPr>
              <p:cNvSpPr txBox="1">
                <a:spLocks noChangeArrowheads="1"/>
              </p:cNvSpPr>
              <p:nvPr/>
            </p:nvSpPr>
            <p:spPr bwMode="auto">
              <a:xfrm>
                <a:off x="346986" y="1066800"/>
                <a:ext cx="2089033" cy="338554"/>
              </a:xfrm>
              <a:prstGeom prst="rect">
                <a:avLst/>
              </a:prstGeom>
              <a:solidFill>
                <a:srgbClr val="FFC000"/>
              </a:solidFill>
              <a:ln>
                <a:noFill/>
              </a:ln>
              <a:effectLst/>
              <a:extLst/>
            </p:spPr>
            <p:txBody>
              <a:bodyPr wrap="none">
                <a:spAutoFit/>
              </a:bodyPr>
              <a:lstStyle/>
              <a:p>
                <a:r>
                  <a:rPr lang="en-US" altLang="en-US" sz="1600" b="1" dirty="0">
                    <a:solidFill>
                      <a:srgbClr val="006699"/>
                    </a:solidFill>
                  </a:rPr>
                  <a:t>Stress Free Sample</a:t>
                </a:r>
              </a:p>
            </p:txBody>
          </p:sp>
          <p:sp>
            <p:nvSpPr>
              <p:cNvPr id="40" name="Text Box 26">
                <a:extLst>
                  <a:ext uri="{FF2B5EF4-FFF2-40B4-BE49-F238E27FC236}">
                    <a16:creationId xmlns:a16="http://schemas.microsoft.com/office/drawing/2014/main" id="{670A8266-E1DD-3844-B3EC-6756EB0EDC4B}"/>
                  </a:ext>
                </a:extLst>
              </p:cNvPr>
              <p:cNvSpPr txBox="1">
                <a:spLocks noChangeArrowheads="1"/>
              </p:cNvSpPr>
              <p:nvPr/>
            </p:nvSpPr>
            <p:spPr bwMode="auto">
              <a:xfrm>
                <a:off x="1568450" y="1600200"/>
                <a:ext cx="1784350" cy="52322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a:spAutoFit/>
              </a:bodyPr>
              <a:lstStyle/>
              <a:p>
                <a:r>
                  <a:rPr lang="en-US" altLang="en-US" sz="1400" b="1" dirty="0">
                    <a:solidFill>
                      <a:srgbClr val="006699"/>
                    </a:solidFill>
                  </a:rPr>
                  <a:t>Incident </a:t>
                </a:r>
              </a:p>
              <a:p>
                <a:r>
                  <a:rPr lang="en-US" altLang="en-US" sz="1400" b="1" dirty="0">
                    <a:solidFill>
                      <a:srgbClr val="006699"/>
                    </a:solidFill>
                  </a:rPr>
                  <a:t>Neutrons</a:t>
                </a:r>
              </a:p>
            </p:txBody>
          </p:sp>
          <p:sp>
            <p:nvSpPr>
              <p:cNvPr id="41" name="Text Box 27">
                <a:extLst>
                  <a:ext uri="{FF2B5EF4-FFF2-40B4-BE49-F238E27FC236}">
                    <a16:creationId xmlns:a16="http://schemas.microsoft.com/office/drawing/2014/main" id="{DCD24287-6608-B94C-B4E9-9682B747092F}"/>
                  </a:ext>
                </a:extLst>
              </p:cNvPr>
              <p:cNvSpPr txBox="1">
                <a:spLocks noChangeArrowheads="1"/>
              </p:cNvSpPr>
              <p:nvPr/>
            </p:nvSpPr>
            <p:spPr bwMode="auto">
              <a:xfrm>
                <a:off x="1371600" y="2973100"/>
                <a:ext cx="1334814" cy="52322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square">
                <a:spAutoFit/>
              </a:bodyPr>
              <a:lstStyle/>
              <a:p>
                <a:r>
                  <a:rPr lang="en-US" altLang="en-US" sz="1400" b="1" dirty="0">
                    <a:solidFill>
                      <a:srgbClr val="006699"/>
                    </a:solidFill>
                  </a:rPr>
                  <a:t>Diffracted </a:t>
                </a:r>
              </a:p>
              <a:p>
                <a:r>
                  <a:rPr lang="en-US" altLang="en-US" sz="1400" b="1" dirty="0">
                    <a:solidFill>
                      <a:srgbClr val="006699"/>
                    </a:solidFill>
                  </a:rPr>
                  <a:t>Neutrons</a:t>
                </a:r>
              </a:p>
            </p:txBody>
          </p:sp>
        </p:grpSp>
        <p:grpSp>
          <p:nvGrpSpPr>
            <p:cNvPr id="8" name="Group 7">
              <a:extLst>
                <a:ext uri="{FF2B5EF4-FFF2-40B4-BE49-F238E27FC236}">
                  <a16:creationId xmlns:a16="http://schemas.microsoft.com/office/drawing/2014/main" id="{978D99E3-267F-1F4B-B27B-F5ECD6E522A4}"/>
                </a:ext>
              </a:extLst>
            </p:cNvPr>
            <p:cNvGrpSpPr/>
            <p:nvPr/>
          </p:nvGrpSpPr>
          <p:grpSpPr>
            <a:xfrm>
              <a:off x="139308" y="3821112"/>
              <a:ext cx="3960252" cy="1665288"/>
              <a:chOff x="139308" y="3821112"/>
              <a:chExt cx="3960252" cy="1665288"/>
            </a:xfrm>
          </p:grpSpPr>
          <p:sp>
            <p:nvSpPr>
              <p:cNvPr id="11" name="AutoShape 28">
                <a:extLst>
                  <a:ext uri="{FF2B5EF4-FFF2-40B4-BE49-F238E27FC236}">
                    <a16:creationId xmlns:a16="http://schemas.microsoft.com/office/drawing/2014/main" id="{4D290BFC-B88C-F24E-82E4-E4C479A645DB}"/>
                  </a:ext>
                </a:extLst>
              </p:cNvPr>
              <p:cNvSpPr>
                <a:spLocks noChangeAspect="1" noChangeArrowheads="1"/>
              </p:cNvSpPr>
              <p:nvPr/>
            </p:nvSpPr>
            <p:spPr bwMode="auto">
              <a:xfrm>
                <a:off x="139308" y="4699795"/>
                <a:ext cx="687780" cy="131763"/>
              </a:xfrm>
              <a:prstGeom prst="leftArrow">
                <a:avLst>
                  <a:gd name="adj1" fmla="val 50000"/>
                  <a:gd name="adj2" fmla="val 130500"/>
                </a:avLst>
              </a:prstGeom>
              <a:solidFill>
                <a:srgbClr val="006699"/>
              </a:solidFill>
              <a:ln w="9525">
                <a:solidFill>
                  <a:schemeClr val="tx1"/>
                </a:solidFill>
                <a:miter lim="800000"/>
                <a:headEnd/>
                <a:tailEn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grpSp>
            <p:nvGrpSpPr>
              <p:cNvPr id="12" name="Group 11">
                <a:extLst>
                  <a:ext uri="{FF2B5EF4-FFF2-40B4-BE49-F238E27FC236}">
                    <a16:creationId xmlns:a16="http://schemas.microsoft.com/office/drawing/2014/main" id="{DDF93468-6978-9D47-B2D2-5C5FB3DAD28A}"/>
                  </a:ext>
                </a:extLst>
              </p:cNvPr>
              <p:cNvGrpSpPr>
                <a:grpSpLocks/>
              </p:cNvGrpSpPr>
              <p:nvPr/>
            </p:nvGrpSpPr>
            <p:grpSpPr bwMode="auto">
              <a:xfrm>
                <a:off x="827088" y="4509665"/>
                <a:ext cx="2587625" cy="523875"/>
                <a:chOff x="519" y="1318"/>
                <a:chExt cx="1797" cy="442"/>
              </a:xfrm>
            </p:grpSpPr>
            <p:sp>
              <p:nvSpPr>
                <p:cNvPr id="18" name="Rectangle 17" descr="Large grid">
                  <a:extLst>
                    <a:ext uri="{FF2B5EF4-FFF2-40B4-BE49-F238E27FC236}">
                      <a16:creationId xmlns:a16="http://schemas.microsoft.com/office/drawing/2014/main" id="{32ADB04B-5882-EE40-A27C-17374325E489}"/>
                    </a:ext>
                  </a:extLst>
                </p:cNvPr>
                <p:cNvSpPr>
                  <a:spLocks noChangeArrowheads="1"/>
                </p:cNvSpPr>
                <p:nvPr/>
              </p:nvSpPr>
              <p:spPr bwMode="auto">
                <a:xfrm>
                  <a:off x="522" y="1322"/>
                  <a:ext cx="1789" cy="433"/>
                </a:xfrm>
                <a:prstGeom prst="rect">
                  <a:avLst/>
                </a:prstGeom>
                <a:noFill/>
                <a:ln w="9525">
                  <a:solidFill>
                    <a:schemeClr val="tx1"/>
                  </a:solidFill>
                  <a:miter lim="800000"/>
                  <a:headEnd/>
                  <a:tailEnd/>
                </a:ln>
                <a:effectLst/>
                <a:extLst>
                  <a:ext uri="{909E8E84-426E-40dd-AFC4-6F175D3DCCD1}">
                    <a14:hiddenFill xmlns="" xmlns:a14="http://schemas.microsoft.com/office/drawing/2010/main" xmlns:lc="http://schemas.openxmlformats.org/drawingml/2006/lockedCanvas">
                      <a:pattFill prst="lgGrid">
                        <a:fgClr>
                          <a:schemeClr val="accent1"/>
                        </a:fgClr>
                        <a:bgClr>
                          <a:schemeClr val="bg1"/>
                        </a:bgClr>
                      </a:patt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19" name="Line 32">
                  <a:extLst>
                    <a:ext uri="{FF2B5EF4-FFF2-40B4-BE49-F238E27FC236}">
                      <a16:creationId xmlns:a16="http://schemas.microsoft.com/office/drawing/2014/main" id="{82E05266-9008-5D44-8CBF-3FA2870613EE}"/>
                    </a:ext>
                  </a:extLst>
                </p:cNvPr>
                <p:cNvSpPr>
                  <a:spLocks noChangeShapeType="1"/>
                </p:cNvSpPr>
                <p:nvPr/>
              </p:nvSpPr>
              <p:spPr bwMode="auto">
                <a:xfrm>
                  <a:off x="656" y="1322"/>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20" name="Line 33">
                  <a:extLst>
                    <a:ext uri="{FF2B5EF4-FFF2-40B4-BE49-F238E27FC236}">
                      <a16:creationId xmlns:a16="http://schemas.microsoft.com/office/drawing/2014/main" id="{2B6C2A54-236A-854D-ABB1-D083690A1C88}"/>
                    </a:ext>
                  </a:extLst>
                </p:cNvPr>
                <p:cNvSpPr>
                  <a:spLocks noChangeShapeType="1"/>
                </p:cNvSpPr>
                <p:nvPr/>
              </p:nvSpPr>
              <p:spPr bwMode="auto">
                <a:xfrm>
                  <a:off x="774" y="1318"/>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21" name="Line 34">
                  <a:extLst>
                    <a:ext uri="{FF2B5EF4-FFF2-40B4-BE49-F238E27FC236}">
                      <a16:creationId xmlns:a16="http://schemas.microsoft.com/office/drawing/2014/main" id="{6A2AD2D3-EB3A-F749-A9DF-A6227D8856DB}"/>
                    </a:ext>
                  </a:extLst>
                </p:cNvPr>
                <p:cNvSpPr>
                  <a:spLocks noChangeShapeType="1"/>
                </p:cNvSpPr>
                <p:nvPr/>
              </p:nvSpPr>
              <p:spPr bwMode="auto">
                <a:xfrm>
                  <a:off x="895" y="1330"/>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22" name="Line 35">
                  <a:extLst>
                    <a:ext uri="{FF2B5EF4-FFF2-40B4-BE49-F238E27FC236}">
                      <a16:creationId xmlns:a16="http://schemas.microsoft.com/office/drawing/2014/main" id="{1C1925E6-0D3E-7D4F-A178-F0C616476DEB}"/>
                    </a:ext>
                  </a:extLst>
                </p:cNvPr>
                <p:cNvSpPr>
                  <a:spLocks noChangeShapeType="1"/>
                </p:cNvSpPr>
                <p:nvPr/>
              </p:nvSpPr>
              <p:spPr bwMode="auto">
                <a:xfrm>
                  <a:off x="1013" y="1337"/>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23" name="Line 36">
                  <a:extLst>
                    <a:ext uri="{FF2B5EF4-FFF2-40B4-BE49-F238E27FC236}">
                      <a16:creationId xmlns:a16="http://schemas.microsoft.com/office/drawing/2014/main" id="{3797273B-DF30-9D4A-A156-6C8D4DC2E508}"/>
                    </a:ext>
                  </a:extLst>
                </p:cNvPr>
                <p:cNvSpPr>
                  <a:spLocks noChangeShapeType="1"/>
                </p:cNvSpPr>
                <p:nvPr/>
              </p:nvSpPr>
              <p:spPr bwMode="auto">
                <a:xfrm>
                  <a:off x="1126" y="1330"/>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24" name="Line 37">
                  <a:extLst>
                    <a:ext uri="{FF2B5EF4-FFF2-40B4-BE49-F238E27FC236}">
                      <a16:creationId xmlns:a16="http://schemas.microsoft.com/office/drawing/2014/main" id="{EC83681D-C334-F347-B991-518251A54FD0}"/>
                    </a:ext>
                  </a:extLst>
                </p:cNvPr>
                <p:cNvSpPr>
                  <a:spLocks noChangeShapeType="1"/>
                </p:cNvSpPr>
                <p:nvPr/>
              </p:nvSpPr>
              <p:spPr bwMode="auto">
                <a:xfrm>
                  <a:off x="1244" y="1326"/>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25" name="Line 38">
                  <a:extLst>
                    <a:ext uri="{FF2B5EF4-FFF2-40B4-BE49-F238E27FC236}">
                      <a16:creationId xmlns:a16="http://schemas.microsoft.com/office/drawing/2014/main" id="{3D8F1514-9599-F147-8F3B-3A40B3D820BF}"/>
                    </a:ext>
                  </a:extLst>
                </p:cNvPr>
                <p:cNvSpPr>
                  <a:spLocks noChangeShapeType="1"/>
                </p:cNvSpPr>
                <p:nvPr/>
              </p:nvSpPr>
              <p:spPr bwMode="auto">
                <a:xfrm>
                  <a:off x="1365" y="1338"/>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26" name="Line 39">
                  <a:extLst>
                    <a:ext uri="{FF2B5EF4-FFF2-40B4-BE49-F238E27FC236}">
                      <a16:creationId xmlns:a16="http://schemas.microsoft.com/office/drawing/2014/main" id="{989D63D9-A901-B941-AFFD-5EE4D9DE5520}"/>
                    </a:ext>
                  </a:extLst>
                </p:cNvPr>
                <p:cNvSpPr>
                  <a:spLocks noChangeShapeType="1"/>
                </p:cNvSpPr>
                <p:nvPr/>
              </p:nvSpPr>
              <p:spPr bwMode="auto">
                <a:xfrm>
                  <a:off x="1483" y="1334"/>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27" name="Line 40">
                  <a:extLst>
                    <a:ext uri="{FF2B5EF4-FFF2-40B4-BE49-F238E27FC236}">
                      <a16:creationId xmlns:a16="http://schemas.microsoft.com/office/drawing/2014/main" id="{6E2A8269-3E7E-0B47-BEEA-3E013431C682}"/>
                    </a:ext>
                  </a:extLst>
                </p:cNvPr>
                <p:cNvSpPr>
                  <a:spLocks noChangeShapeType="1"/>
                </p:cNvSpPr>
                <p:nvPr/>
              </p:nvSpPr>
              <p:spPr bwMode="auto">
                <a:xfrm>
                  <a:off x="1478" y="1319"/>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28" name="Line 41">
                  <a:extLst>
                    <a:ext uri="{FF2B5EF4-FFF2-40B4-BE49-F238E27FC236}">
                      <a16:creationId xmlns:a16="http://schemas.microsoft.com/office/drawing/2014/main" id="{1C5CA81E-3974-8A40-9A8E-5CC6ABC4FC3A}"/>
                    </a:ext>
                  </a:extLst>
                </p:cNvPr>
                <p:cNvSpPr>
                  <a:spLocks noChangeShapeType="1"/>
                </p:cNvSpPr>
                <p:nvPr/>
              </p:nvSpPr>
              <p:spPr bwMode="auto">
                <a:xfrm>
                  <a:off x="1596" y="1326"/>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29" name="Line 42">
                  <a:extLst>
                    <a:ext uri="{FF2B5EF4-FFF2-40B4-BE49-F238E27FC236}">
                      <a16:creationId xmlns:a16="http://schemas.microsoft.com/office/drawing/2014/main" id="{7A4D92E8-ECEB-754C-8588-4A6C570DC489}"/>
                    </a:ext>
                  </a:extLst>
                </p:cNvPr>
                <p:cNvSpPr>
                  <a:spLocks noChangeShapeType="1"/>
                </p:cNvSpPr>
                <p:nvPr/>
              </p:nvSpPr>
              <p:spPr bwMode="auto">
                <a:xfrm>
                  <a:off x="1717" y="1327"/>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30" name="Line 43">
                  <a:extLst>
                    <a:ext uri="{FF2B5EF4-FFF2-40B4-BE49-F238E27FC236}">
                      <a16:creationId xmlns:a16="http://schemas.microsoft.com/office/drawing/2014/main" id="{A42645C8-5A24-4640-A759-083F7A49DAF9}"/>
                    </a:ext>
                  </a:extLst>
                </p:cNvPr>
                <p:cNvSpPr>
                  <a:spLocks noChangeShapeType="1"/>
                </p:cNvSpPr>
                <p:nvPr/>
              </p:nvSpPr>
              <p:spPr bwMode="auto">
                <a:xfrm>
                  <a:off x="1835" y="1334"/>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31" name="Line 44">
                  <a:extLst>
                    <a:ext uri="{FF2B5EF4-FFF2-40B4-BE49-F238E27FC236}">
                      <a16:creationId xmlns:a16="http://schemas.microsoft.com/office/drawing/2014/main" id="{884760D7-BCC2-834A-B7E0-41490EA3F431}"/>
                    </a:ext>
                  </a:extLst>
                </p:cNvPr>
                <p:cNvSpPr>
                  <a:spLocks noChangeShapeType="1"/>
                </p:cNvSpPr>
                <p:nvPr/>
              </p:nvSpPr>
              <p:spPr bwMode="auto">
                <a:xfrm>
                  <a:off x="1948" y="1327"/>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32" name="Line 45">
                  <a:extLst>
                    <a:ext uri="{FF2B5EF4-FFF2-40B4-BE49-F238E27FC236}">
                      <a16:creationId xmlns:a16="http://schemas.microsoft.com/office/drawing/2014/main" id="{FBE01EE5-7980-4B40-AADF-D083C11DF087}"/>
                    </a:ext>
                  </a:extLst>
                </p:cNvPr>
                <p:cNvSpPr>
                  <a:spLocks noChangeShapeType="1"/>
                </p:cNvSpPr>
                <p:nvPr/>
              </p:nvSpPr>
              <p:spPr bwMode="auto">
                <a:xfrm>
                  <a:off x="2066" y="1323"/>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33" name="Line 46">
                  <a:extLst>
                    <a:ext uri="{FF2B5EF4-FFF2-40B4-BE49-F238E27FC236}">
                      <a16:creationId xmlns:a16="http://schemas.microsoft.com/office/drawing/2014/main" id="{5396CD04-FC47-6D4F-A53A-D76D81422C74}"/>
                    </a:ext>
                  </a:extLst>
                </p:cNvPr>
                <p:cNvSpPr>
                  <a:spLocks noChangeShapeType="1"/>
                </p:cNvSpPr>
                <p:nvPr/>
              </p:nvSpPr>
              <p:spPr bwMode="auto">
                <a:xfrm>
                  <a:off x="2187" y="1335"/>
                  <a:ext cx="0" cy="422"/>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34" name="Line 47">
                  <a:extLst>
                    <a:ext uri="{FF2B5EF4-FFF2-40B4-BE49-F238E27FC236}">
                      <a16:creationId xmlns:a16="http://schemas.microsoft.com/office/drawing/2014/main" id="{3AA4BD46-6F63-9A4C-9D99-E09CFD56D5F2}"/>
                    </a:ext>
                  </a:extLst>
                </p:cNvPr>
                <p:cNvSpPr>
                  <a:spLocks noChangeShapeType="1"/>
                </p:cNvSpPr>
                <p:nvPr/>
              </p:nvSpPr>
              <p:spPr bwMode="auto">
                <a:xfrm>
                  <a:off x="522" y="1433"/>
                  <a:ext cx="1789" cy="0"/>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35" name="Line 48">
                  <a:extLst>
                    <a:ext uri="{FF2B5EF4-FFF2-40B4-BE49-F238E27FC236}">
                      <a16:creationId xmlns:a16="http://schemas.microsoft.com/office/drawing/2014/main" id="{232317D6-5943-1346-9268-30A1A5B9F84F}"/>
                    </a:ext>
                  </a:extLst>
                </p:cNvPr>
                <p:cNvSpPr>
                  <a:spLocks noChangeShapeType="1"/>
                </p:cNvSpPr>
                <p:nvPr/>
              </p:nvSpPr>
              <p:spPr bwMode="auto">
                <a:xfrm>
                  <a:off x="519" y="1540"/>
                  <a:ext cx="1789" cy="0"/>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36" name="Line 49">
                  <a:extLst>
                    <a:ext uri="{FF2B5EF4-FFF2-40B4-BE49-F238E27FC236}">
                      <a16:creationId xmlns:a16="http://schemas.microsoft.com/office/drawing/2014/main" id="{414C62DD-FF35-5643-91E0-34FF561513C2}"/>
                    </a:ext>
                  </a:extLst>
                </p:cNvPr>
                <p:cNvSpPr>
                  <a:spLocks noChangeShapeType="1"/>
                </p:cNvSpPr>
                <p:nvPr/>
              </p:nvSpPr>
              <p:spPr bwMode="auto">
                <a:xfrm>
                  <a:off x="527" y="1647"/>
                  <a:ext cx="1789" cy="0"/>
                </a:xfrm>
                <a:prstGeom prst="line">
                  <a:avLst/>
                </a:prstGeom>
                <a:noFill/>
                <a:ln w="9525">
                  <a:solidFill>
                    <a:schemeClr val="tx1"/>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grpSp>
          <p:sp>
            <p:nvSpPr>
              <p:cNvPr id="13" name="Text Box 52">
                <a:extLst>
                  <a:ext uri="{FF2B5EF4-FFF2-40B4-BE49-F238E27FC236}">
                    <a16:creationId xmlns:a16="http://schemas.microsoft.com/office/drawing/2014/main" id="{A29ACB16-0631-094B-83BA-59C3491794FC}"/>
                  </a:ext>
                </a:extLst>
              </p:cNvPr>
              <p:cNvSpPr txBox="1">
                <a:spLocks noChangeArrowheads="1"/>
              </p:cNvSpPr>
              <p:nvPr/>
            </p:nvSpPr>
            <p:spPr bwMode="auto">
              <a:xfrm>
                <a:off x="457200" y="4038694"/>
                <a:ext cx="1962910" cy="369332"/>
              </a:xfrm>
              <a:prstGeom prst="rect">
                <a:avLst/>
              </a:prstGeom>
              <a:solidFill>
                <a:srgbClr val="FFC000"/>
              </a:solidFill>
              <a:ln>
                <a:noFill/>
              </a:ln>
              <a:effectLst/>
              <a:extLst/>
            </p:spPr>
            <p:txBody>
              <a:bodyPr wrap="none">
                <a:spAutoFit/>
              </a:bodyPr>
              <a:lstStyle/>
              <a:p>
                <a:r>
                  <a:rPr lang="en-US" altLang="en-US" b="1" dirty="0">
                    <a:solidFill>
                      <a:srgbClr val="006699"/>
                    </a:solidFill>
                  </a:rPr>
                  <a:t>Applied Tension</a:t>
                </a:r>
              </a:p>
            </p:txBody>
          </p:sp>
          <p:sp>
            <p:nvSpPr>
              <p:cNvPr id="14" name="AutoShape 28">
                <a:extLst>
                  <a:ext uri="{FF2B5EF4-FFF2-40B4-BE49-F238E27FC236}">
                    <a16:creationId xmlns:a16="http://schemas.microsoft.com/office/drawing/2014/main" id="{40826B15-12FD-AB46-8821-9B6C588A08CB}"/>
                  </a:ext>
                </a:extLst>
              </p:cNvPr>
              <p:cNvSpPr>
                <a:spLocks noChangeAspect="1" noChangeArrowheads="1"/>
              </p:cNvSpPr>
              <p:nvPr/>
            </p:nvSpPr>
            <p:spPr bwMode="auto">
              <a:xfrm flipH="1">
                <a:off x="3411780" y="4717869"/>
                <a:ext cx="687780" cy="131763"/>
              </a:xfrm>
              <a:prstGeom prst="leftArrow">
                <a:avLst>
                  <a:gd name="adj1" fmla="val 50000"/>
                  <a:gd name="adj2" fmla="val 130500"/>
                </a:avLst>
              </a:prstGeom>
              <a:solidFill>
                <a:srgbClr val="006699"/>
              </a:solidFill>
              <a:ln w="9525">
                <a:solidFill>
                  <a:schemeClr val="tx1"/>
                </a:solidFill>
                <a:miter lim="800000"/>
                <a:headEnd/>
                <a:tailEn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grpSp>
            <p:nvGrpSpPr>
              <p:cNvPr id="15" name="Group 14">
                <a:extLst>
                  <a:ext uri="{FF2B5EF4-FFF2-40B4-BE49-F238E27FC236}">
                    <a16:creationId xmlns:a16="http://schemas.microsoft.com/office/drawing/2014/main" id="{DB721341-6217-EF4B-8012-B0E6D865705C}"/>
                  </a:ext>
                </a:extLst>
              </p:cNvPr>
              <p:cNvGrpSpPr/>
              <p:nvPr/>
            </p:nvGrpSpPr>
            <p:grpSpPr>
              <a:xfrm>
                <a:off x="2239574" y="3821112"/>
                <a:ext cx="989383" cy="1665288"/>
                <a:chOff x="2065338" y="1600200"/>
                <a:chExt cx="989383" cy="1665288"/>
              </a:xfrm>
            </p:grpSpPr>
            <p:sp>
              <p:nvSpPr>
                <p:cNvPr id="16" name="Line 24">
                  <a:extLst>
                    <a:ext uri="{FF2B5EF4-FFF2-40B4-BE49-F238E27FC236}">
                      <a16:creationId xmlns:a16="http://schemas.microsoft.com/office/drawing/2014/main" id="{672EB2B7-7769-4142-9C3D-59549256F42F}"/>
                    </a:ext>
                  </a:extLst>
                </p:cNvPr>
                <p:cNvSpPr>
                  <a:spLocks noChangeShapeType="1"/>
                </p:cNvSpPr>
                <p:nvPr/>
              </p:nvSpPr>
              <p:spPr bwMode="auto">
                <a:xfrm flipH="1">
                  <a:off x="2066925" y="1600200"/>
                  <a:ext cx="987796" cy="941388"/>
                </a:xfrm>
                <a:prstGeom prst="line">
                  <a:avLst/>
                </a:prstGeom>
                <a:noFill/>
                <a:ln w="76200">
                  <a:solidFill>
                    <a:srgbClr val="CC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sp>
              <p:nvSpPr>
                <p:cNvPr id="17" name="Line 25">
                  <a:extLst>
                    <a:ext uri="{FF2B5EF4-FFF2-40B4-BE49-F238E27FC236}">
                      <a16:creationId xmlns:a16="http://schemas.microsoft.com/office/drawing/2014/main" id="{B9BA8C66-9D59-6D45-B928-66F81BCC12D3}"/>
                    </a:ext>
                  </a:extLst>
                </p:cNvPr>
                <p:cNvSpPr>
                  <a:spLocks noChangeShapeType="1"/>
                </p:cNvSpPr>
                <p:nvPr/>
              </p:nvSpPr>
              <p:spPr bwMode="auto">
                <a:xfrm>
                  <a:off x="2065338" y="2524125"/>
                  <a:ext cx="741362" cy="741363"/>
                </a:xfrm>
                <a:prstGeom prst="line">
                  <a:avLst/>
                </a:prstGeom>
                <a:noFill/>
                <a:ln w="76200">
                  <a:solidFill>
                    <a:srgbClr val="CC0000"/>
                  </a:solidFill>
                  <a:round/>
                  <a:headEnd/>
                  <a:tailEnd type="stealth" w="med" len="lg"/>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wrap="none" anchor="ctr"/>
                <a:lstStyle/>
                <a:p>
                  <a:endParaRPr lang="en-US"/>
                </a:p>
              </p:txBody>
            </p:sp>
          </p:grpSp>
        </p:grpSp>
        <mc:AlternateContent xmlns:mc="http://schemas.openxmlformats.org/markup-compatibility/2006">
          <mc:Choice xmlns:a14="http://schemas.microsoft.com/office/drawing/2010/main" Requires="a14">
            <p:sp>
              <p:nvSpPr>
                <p:cNvPr id="9" name="TextBox 5">
                  <a:extLst>
                    <a:ext uri="{FF2B5EF4-FFF2-40B4-BE49-F238E27FC236}">
                      <a16:creationId xmlns:a16="http://schemas.microsoft.com/office/drawing/2014/main" id="{90F885A0-B664-F54A-AD31-39CB10F686A9}"/>
                    </a:ext>
                  </a:extLst>
                </p:cNvPr>
                <p:cNvSpPr txBox="1"/>
                <p:nvPr/>
              </p:nvSpPr>
              <p:spPr>
                <a:xfrm>
                  <a:off x="288657" y="4791370"/>
                  <a:ext cx="389081" cy="341632"/>
                </a:xfrm>
                <a:prstGeom prst="rect">
                  <a:avLst/>
                </a:prstGeom>
                <a:noFill/>
              </p:spPr>
              <p:txBody>
                <a:bodyPr wrap="none"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oMath>
                    </m:oMathPara>
                  </a14:m>
                  <a:endParaRPr lang="en-US" dirty="0"/>
                </a:p>
              </p:txBody>
            </p:sp>
          </mc:Choice>
          <mc:Fallback>
            <p:sp>
              <p:nvSpPr>
                <p:cNvPr id="9" name="TextBox 5">
                  <a:extLst>
                    <a:ext uri="{FF2B5EF4-FFF2-40B4-BE49-F238E27FC236}">
                      <a16:creationId xmlns:a16="http://schemas.microsoft.com/office/drawing/2014/main" id="{90F885A0-B664-F54A-AD31-39CB10F686A9}"/>
                    </a:ext>
                  </a:extLst>
                </p:cNvPr>
                <p:cNvSpPr txBox="1">
                  <a:spLocks noRot="1" noChangeAspect="1" noMove="1" noResize="1" noEditPoints="1" noAdjustHandles="1" noChangeArrowheads="1" noChangeShapeType="1" noTextEdit="1"/>
                </p:cNvSpPr>
                <p:nvPr/>
              </p:nvSpPr>
              <p:spPr>
                <a:xfrm>
                  <a:off x="288657" y="4791370"/>
                  <a:ext cx="389081" cy="3416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6">
                  <a:extLst>
                    <a:ext uri="{FF2B5EF4-FFF2-40B4-BE49-F238E27FC236}">
                      <a16:creationId xmlns:a16="http://schemas.microsoft.com/office/drawing/2014/main" id="{71F1BB78-E43D-1641-B76C-3E00390FFC03}"/>
                    </a:ext>
                  </a:extLst>
                </p:cNvPr>
                <p:cNvSpPr txBox="1"/>
                <p:nvPr/>
              </p:nvSpPr>
              <p:spPr>
                <a:xfrm>
                  <a:off x="3561129" y="4763768"/>
                  <a:ext cx="389081" cy="341632"/>
                </a:xfrm>
                <a:prstGeom prst="rect">
                  <a:avLst/>
                </a:prstGeom>
                <a:noFill/>
              </p:spPr>
              <p:txBody>
                <a:bodyPr wrap="none"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oMath>
                    </m:oMathPara>
                  </a14:m>
                  <a:endParaRPr lang="en-US" dirty="0"/>
                </a:p>
              </p:txBody>
            </p:sp>
          </mc:Choice>
          <mc:Fallback>
            <p:sp>
              <p:nvSpPr>
                <p:cNvPr id="10" name="TextBox 6">
                  <a:extLst>
                    <a:ext uri="{FF2B5EF4-FFF2-40B4-BE49-F238E27FC236}">
                      <a16:creationId xmlns:a16="http://schemas.microsoft.com/office/drawing/2014/main" id="{71F1BB78-E43D-1641-B76C-3E00390FFC03}"/>
                    </a:ext>
                  </a:extLst>
                </p:cNvPr>
                <p:cNvSpPr txBox="1">
                  <a:spLocks noRot="1" noChangeAspect="1" noMove="1" noResize="1" noEditPoints="1" noAdjustHandles="1" noChangeArrowheads="1" noChangeShapeType="1" noTextEdit="1"/>
                </p:cNvSpPr>
                <p:nvPr/>
              </p:nvSpPr>
              <p:spPr>
                <a:xfrm>
                  <a:off x="3561129" y="4763768"/>
                  <a:ext cx="389081" cy="341632"/>
                </a:xfrm>
                <a:prstGeom prst="rect">
                  <a:avLst/>
                </a:prstGeom>
                <a:blipFill>
                  <a:blip r:embed="rId3"/>
                  <a:stretch>
                    <a:fillRect/>
                  </a:stretch>
                </a:blipFill>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id="{97782F45-79AF-D042-AE7F-73C2A6B3F161}"/>
              </a:ext>
            </a:extLst>
          </p:cNvPr>
          <p:cNvPicPr>
            <a:picLocks noChangeAspect="1"/>
          </p:cNvPicPr>
          <p:nvPr/>
        </p:nvPicPr>
        <p:blipFill>
          <a:blip r:embed="rId4"/>
          <a:stretch>
            <a:fillRect/>
          </a:stretch>
        </p:blipFill>
        <p:spPr>
          <a:xfrm>
            <a:off x="6781617" y="943051"/>
            <a:ext cx="4707131" cy="5410200"/>
          </a:xfrm>
          <a:prstGeom prst="rect">
            <a:avLst/>
          </a:prstGeom>
        </p:spPr>
      </p:pic>
    </p:spTree>
    <p:extLst>
      <p:ext uri="{BB962C8B-B14F-4D97-AF65-F5344CB8AC3E}">
        <p14:creationId xmlns:p14="http://schemas.microsoft.com/office/powerpoint/2010/main" val="1665539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CFAA6-A99F-E742-B447-BFBF2E4FD90C}"/>
              </a:ext>
            </a:extLst>
          </p:cNvPr>
          <p:cNvSpPr>
            <a:spLocks noGrp="1"/>
          </p:cNvSpPr>
          <p:nvPr>
            <p:ph type="title"/>
          </p:nvPr>
        </p:nvSpPr>
        <p:spPr/>
        <p:txBody>
          <a:bodyPr/>
          <a:lstStyle/>
          <a:p>
            <a:r>
              <a:rPr lang="en-US" dirty="0"/>
              <a:t>Peak width/shape = size, </a:t>
            </a:r>
            <a:r>
              <a:rPr lang="en-US" dirty="0" err="1"/>
              <a:t>microstrain</a:t>
            </a:r>
            <a:r>
              <a:rPr lang="en-US" dirty="0"/>
              <a:t>, dislocations…</a:t>
            </a:r>
          </a:p>
        </p:txBody>
      </p:sp>
      <p:grpSp>
        <p:nvGrpSpPr>
          <p:cNvPr id="4" name="Group 3">
            <a:extLst>
              <a:ext uri="{FF2B5EF4-FFF2-40B4-BE49-F238E27FC236}">
                <a16:creationId xmlns:a16="http://schemas.microsoft.com/office/drawing/2014/main" id="{51AB2945-581B-EB41-A00C-7C608B89AD29}"/>
              </a:ext>
            </a:extLst>
          </p:cNvPr>
          <p:cNvGrpSpPr/>
          <p:nvPr/>
        </p:nvGrpSpPr>
        <p:grpSpPr>
          <a:xfrm>
            <a:off x="1354247" y="1284908"/>
            <a:ext cx="3975492" cy="4628967"/>
            <a:chOff x="139308" y="917576"/>
            <a:chExt cx="3975492" cy="4628967"/>
          </a:xfrm>
        </p:grpSpPr>
        <p:sp>
          <p:nvSpPr>
            <p:cNvPr id="5" name="Rectangle 4">
              <a:extLst>
                <a:ext uri="{FF2B5EF4-FFF2-40B4-BE49-F238E27FC236}">
                  <a16:creationId xmlns:a16="http://schemas.microsoft.com/office/drawing/2014/main" id="{DB74A3B3-2786-0F4F-9439-045589077624}"/>
                </a:ext>
              </a:extLst>
            </p:cNvPr>
            <p:cNvSpPr/>
            <p:nvPr/>
          </p:nvSpPr>
          <p:spPr>
            <a:xfrm>
              <a:off x="139308" y="917576"/>
              <a:ext cx="3975492" cy="4628967"/>
            </a:xfrm>
            <a:prstGeom prst="rect">
              <a:avLst/>
            </a:prstGeom>
            <a:solidFill>
              <a:schemeClr val="bg2"/>
            </a:solidFill>
            <a:ln w="19050">
              <a:solidFill>
                <a:schemeClr val="accent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nvGrpSpPr>
            <p:cNvPr id="6" name="Group 5">
              <a:extLst>
                <a:ext uri="{FF2B5EF4-FFF2-40B4-BE49-F238E27FC236}">
                  <a16:creationId xmlns:a16="http://schemas.microsoft.com/office/drawing/2014/main" id="{C261B099-6C8D-1042-BE88-5889B2F9FA59}"/>
                </a:ext>
              </a:extLst>
            </p:cNvPr>
            <p:cNvGrpSpPr/>
            <p:nvPr/>
          </p:nvGrpSpPr>
          <p:grpSpPr>
            <a:xfrm>
              <a:off x="346986" y="1066800"/>
              <a:ext cx="3005814" cy="2429520"/>
              <a:chOff x="346986" y="1066800"/>
              <a:chExt cx="3005814" cy="2429520"/>
            </a:xfrm>
          </p:grpSpPr>
          <p:grpSp>
            <p:nvGrpSpPr>
              <p:cNvPr id="37" name="Group 4">
                <a:extLst>
                  <a:ext uri="{FF2B5EF4-FFF2-40B4-BE49-F238E27FC236}">
                    <a16:creationId xmlns:a16="http://schemas.microsoft.com/office/drawing/2014/main" id="{2F2F4322-A803-B24A-86DE-ECF79EDF9979}"/>
                  </a:ext>
                </a:extLst>
              </p:cNvPr>
              <p:cNvGrpSpPr>
                <a:grpSpLocks noChangeAspect="1"/>
              </p:cNvGrpSpPr>
              <p:nvPr/>
            </p:nvGrpSpPr>
            <p:grpSpPr bwMode="auto">
              <a:xfrm>
                <a:off x="771525" y="2217738"/>
                <a:ext cx="2411413" cy="593725"/>
                <a:chOff x="519" y="1318"/>
                <a:chExt cx="1797" cy="442"/>
              </a:xfrm>
            </p:grpSpPr>
            <p:sp>
              <p:nvSpPr>
                <p:cNvPr id="44" name="Rectangle 5" descr="Large grid">
                  <a:extLst>
                    <a:ext uri="{FF2B5EF4-FFF2-40B4-BE49-F238E27FC236}">
                      <a16:creationId xmlns:a16="http://schemas.microsoft.com/office/drawing/2014/main" id="{3FDD0E0C-9FC4-D745-B7E6-D7239530CBCE}"/>
                    </a:ext>
                  </a:extLst>
                </p:cNvPr>
                <p:cNvSpPr>
                  <a:spLocks noChangeAspect="1" noChangeArrowheads="1"/>
                </p:cNvSpPr>
                <p:nvPr/>
              </p:nvSpPr>
              <p:spPr bwMode="auto">
                <a:xfrm>
                  <a:off x="522" y="1322"/>
                  <a:ext cx="1789" cy="433"/>
                </a:xfrm>
                <a:prstGeom prst="rect">
                  <a:avLst/>
                </a:prstGeom>
                <a:noFill/>
                <a:ln w="9525">
                  <a:solidFill>
                    <a:schemeClr val="tx1"/>
                  </a:solidFill>
                  <a:miter lim="800000"/>
                  <a:headEnd/>
                  <a:tailEnd/>
                </a:ln>
                <a:effectLst/>
                <a:extLst>
                  <a:ext uri="{909E8E84-426E-40dd-AFC4-6F175D3DCCD1}">
                    <a14:hiddenFill xmlns:a14="http://schemas.microsoft.com/office/drawing/2010/main" xmlns="">
                      <a:pattFill prst="lgGrid">
                        <a:fgClr>
                          <a:schemeClr val="accent1"/>
                        </a:fgClr>
                        <a:bgClr>
                          <a:schemeClr val="bg1"/>
                        </a:bgClr>
                      </a:patt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5" name="Line 6">
                  <a:extLst>
                    <a:ext uri="{FF2B5EF4-FFF2-40B4-BE49-F238E27FC236}">
                      <a16:creationId xmlns:a16="http://schemas.microsoft.com/office/drawing/2014/main" id="{750F2FEA-864B-F743-9951-B1CBD7F20995}"/>
                    </a:ext>
                  </a:extLst>
                </p:cNvPr>
                <p:cNvSpPr>
                  <a:spLocks noChangeAspect="1" noChangeShapeType="1"/>
                </p:cNvSpPr>
                <p:nvPr/>
              </p:nvSpPr>
              <p:spPr bwMode="auto">
                <a:xfrm>
                  <a:off x="656" y="1322"/>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6" name="Line 7">
                  <a:extLst>
                    <a:ext uri="{FF2B5EF4-FFF2-40B4-BE49-F238E27FC236}">
                      <a16:creationId xmlns:a16="http://schemas.microsoft.com/office/drawing/2014/main" id="{D36C592D-0ABC-794A-984A-170F9D9F06A5}"/>
                    </a:ext>
                  </a:extLst>
                </p:cNvPr>
                <p:cNvSpPr>
                  <a:spLocks noChangeAspect="1" noChangeShapeType="1"/>
                </p:cNvSpPr>
                <p:nvPr/>
              </p:nvSpPr>
              <p:spPr bwMode="auto">
                <a:xfrm>
                  <a:off x="774" y="1318"/>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7" name="Line 8">
                  <a:extLst>
                    <a:ext uri="{FF2B5EF4-FFF2-40B4-BE49-F238E27FC236}">
                      <a16:creationId xmlns:a16="http://schemas.microsoft.com/office/drawing/2014/main" id="{39FA6FD8-5525-4C4B-8182-4F67D0F39BB8}"/>
                    </a:ext>
                  </a:extLst>
                </p:cNvPr>
                <p:cNvSpPr>
                  <a:spLocks noChangeAspect="1" noChangeShapeType="1"/>
                </p:cNvSpPr>
                <p:nvPr/>
              </p:nvSpPr>
              <p:spPr bwMode="auto">
                <a:xfrm>
                  <a:off x="895" y="1330"/>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8" name="Line 9">
                  <a:extLst>
                    <a:ext uri="{FF2B5EF4-FFF2-40B4-BE49-F238E27FC236}">
                      <a16:creationId xmlns:a16="http://schemas.microsoft.com/office/drawing/2014/main" id="{E0ECBCD7-7F36-B848-88BE-BE66F02CF0E6}"/>
                    </a:ext>
                  </a:extLst>
                </p:cNvPr>
                <p:cNvSpPr>
                  <a:spLocks noChangeAspect="1" noChangeShapeType="1"/>
                </p:cNvSpPr>
                <p:nvPr/>
              </p:nvSpPr>
              <p:spPr bwMode="auto">
                <a:xfrm>
                  <a:off x="1013" y="133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9" name="Line 10">
                  <a:extLst>
                    <a:ext uri="{FF2B5EF4-FFF2-40B4-BE49-F238E27FC236}">
                      <a16:creationId xmlns:a16="http://schemas.microsoft.com/office/drawing/2014/main" id="{379F1B3E-FC3B-0645-8127-18082077DB6B}"/>
                    </a:ext>
                  </a:extLst>
                </p:cNvPr>
                <p:cNvSpPr>
                  <a:spLocks noChangeAspect="1" noChangeShapeType="1"/>
                </p:cNvSpPr>
                <p:nvPr/>
              </p:nvSpPr>
              <p:spPr bwMode="auto">
                <a:xfrm>
                  <a:off x="1126" y="1330"/>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0" name="Line 11">
                  <a:extLst>
                    <a:ext uri="{FF2B5EF4-FFF2-40B4-BE49-F238E27FC236}">
                      <a16:creationId xmlns:a16="http://schemas.microsoft.com/office/drawing/2014/main" id="{7DA78D72-B735-9640-842E-C21BA75FFAA3}"/>
                    </a:ext>
                  </a:extLst>
                </p:cNvPr>
                <p:cNvSpPr>
                  <a:spLocks noChangeAspect="1" noChangeShapeType="1"/>
                </p:cNvSpPr>
                <p:nvPr/>
              </p:nvSpPr>
              <p:spPr bwMode="auto">
                <a:xfrm>
                  <a:off x="1244" y="1326"/>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1" name="Line 12">
                  <a:extLst>
                    <a:ext uri="{FF2B5EF4-FFF2-40B4-BE49-F238E27FC236}">
                      <a16:creationId xmlns:a16="http://schemas.microsoft.com/office/drawing/2014/main" id="{3B606E88-284E-C643-A5FE-1F02475A4AA2}"/>
                    </a:ext>
                  </a:extLst>
                </p:cNvPr>
                <p:cNvSpPr>
                  <a:spLocks noChangeAspect="1" noChangeShapeType="1"/>
                </p:cNvSpPr>
                <p:nvPr/>
              </p:nvSpPr>
              <p:spPr bwMode="auto">
                <a:xfrm>
                  <a:off x="1365" y="1338"/>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2" name="Line 13">
                  <a:extLst>
                    <a:ext uri="{FF2B5EF4-FFF2-40B4-BE49-F238E27FC236}">
                      <a16:creationId xmlns:a16="http://schemas.microsoft.com/office/drawing/2014/main" id="{E32C349C-6524-B14B-98F2-84E8E9EAA360}"/>
                    </a:ext>
                  </a:extLst>
                </p:cNvPr>
                <p:cNvSpPr>
                  <a:spLocks noChangeAspect="1" noChangeShapeType="1"/>
                </p:cNvSpPr>
                <p:nvPr/>
              </p:nvSpPr>
              <p:spPr bwMode="auto">
                <a:xfrm>
                  <a:off x="1483" y="1334"/>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3" name="Line 14">
                  <a:extLst>
                    <a:ext uri="{FF2B5EF4-FFF2-40B4-BE49-F238E27FC236}">
                      <a16:creationId xmlns:a16="http://schemas.microsoft.com/office/drawing/2014/main" id="{7C619082-126A-664B-A4A6-1EE322699AB8}"/>
                    </a:ext>
                  </a:extLst>
                </p:cNvPr>
                <p:cNvSpPr>
                  <a:spLocks noChangeAspect="1" noChangeShapeType="1"/>
                </p:cNvSpPr>
                <p:nvPr/>
              </p:nvSpPr>
              <p:spPr bwMode="auto">
                <a:xfrm>
                  <a:off x="1478" y="1319"/>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4" name="Line 15">
                  <a:extLst>
                    <a:ext uri="{FF2B5EF4-FFF2-40B4-BE49-F238E27FC236}">
                      <a16:creationId xmlns:a16="http://schemas.microsoft.com/office/drawing/2014/main" id="{0B85464F-88BC-1543-A508-F11B31147E3B}"/>
                    </a:ext>
                  </a:extLst>
                </p:cNvPr>
                <p:cNvSpPr>
                  <a:spLocks noChangeAspect="1" noChangeShapeType="1"/>
                </p:cNvSpPr>
                <p:nvPr/>
              </p:nvSpPr>
              <p:spPr bwMode="auto">
                <a:xfrm>
                  <a:off x="1596" y="1326"/>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5" name="Line 16">
                  <a:extLst>
                    <a:ext uri="{FF2B5EF4-FFF2-40B4-BE49-F238E27FC236}">
                      <a16:creationId xmlns:a16="http://schemas.microsoft.com/office/drawing/2014/main" id="{0EC141A9-462A-A344-83E3-216E23359E5A}"/>
                    </a:ext>
                  </a:extLst>
                </p:cNvPr>
                <p:cNvSpPr>
                  <a:spLocks noChangeAspect="1" noChangeShapeType="1"/>
                </p:cNvSpPr>
                <p:nvPr/>
              </p:nvSpPr>
              <p:spPr bwMode="auto">
                <a:xfrm>
                  <a:off x="1717" y="132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6" name="Line 17">
                  <a:extLst>
                    <a:ext uri="{FF2B5EF4-FFF2-40B4-BE49-F238E27FC236}">
                      <a16:creationId xmlns:a16="http://schemas.microsoft.com/office/drawing/2014/main" id="{D348FA0A-9106-1A49-B8E5-3FA414370411}"/>
                    </a:ext>
                  </a:extLst>
                </p:cNvPr>
                <p:cNvSpPr>
                  <a:spLocks noChangeAspect="1" noChangeShapeType="1"/>
                </p:cNvSpPr>
                <p:nvPr/>
              </p:nvSpPr>
              <p:spPr bwMode="auto">
                <a:xfrm>
                  <a:off x="1835" y="1334"/>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7" name="Line 18">
                  <a:extLst>
                    <a:ext uri="{FF2B5EF4-FFF2-40B4-BE49-F238E27FC236}">
                      <a16:creationId xmlns:a16="http://schemas.microsoft.com/office/drawing/2014/main" id="{0C89039C-F909-B949-9836-D5A34354AAE6}"/>
                    </a:ext>
                  </a:extLst>
                </p:cNvPr>
                <p:cNvSpPr>
                  <a:spLocks noChangeAspect="1" noChangeShapeType="1"/>
                </p:cNvSpPr>
                <p:nvPr/>
              </p:nvSpPr>
              <p:spPr bwMode="auto">
                <a:xfrm>
                  <a:off x="1948" y="132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8" name="Line 19">
                  <a:extLst>
                    <a:ext uri="{FF2B5EF4-FFF2-40B4-BE49-F238E27FC236}">
                      <a16:creationId xmlns:a16="http://schemas.microsoft.com/office/drawing/2014/main" id="{E21695C3-82D3-6D41-A38D-AA9359ADD5FC}"/>
                    </a:ext>
                  </a:extLst>
                </p:cNvPr>
                <p:cNvSpPr>
                  <a:spLocks noChangeAspect="1" noChangeShapeType="1"/>
                </p:cNvSpPr>
                <p:nvPr/>
              </p:nvSpPr>
              <p:spPr bwMode="auto">
                <a:xfrm>
                  <a:off x="2066" y="1323"/>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9" name="Line 20">
                  <a:extLst>
                    <a:ext uri="{FF2B5EF4-FFF2-40B4-BE49-F238E27FC236}">
                      <a16:creationId xmlns:a16="http://schemas.microsoft.com/office/drawing/2014/main" id="{DFFE2D27-E54A-DB48-9651-BD111082FAF6}"/>
                    </a:ext>
                  </a:extLst>
                </p:cNvPr>
                <p:cNvSpPr>
                  <a:spLocks noChangeAspect="1" noChangeShapeType="1"/>
                </p:cNvSpPr>
                <p:nvPr/>
              </p:nvSpPr>
              <p:spPr bwMode="auto">
                <a:xfrm>
                  <a:off x="2187" y="1335"/>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0" name="Line 21">
                  <a:extLst>
                    <a:ext uri="{FF2B5EF4-FFF2-40B4-BE49-F238E27FC236}">
                      <a16:creationId xmlns:a16="http://schemas.microsoft.com/office/drawing/2014/main" id="{901C8F65-9C5B-BF4D-BA08-44C5F8D0D395}"/>
                    </a:ext>
                  </a:extLst>
                </p:cNvPr>
                <p:cNvSpPr>
                  <a:spLocks noChangeAspect="1" noChangeShapeType="1"/>
                </p:cNvSpPr>
                <p:nvPr/>
              </p:nvSpPr>
              <p:spPr bwMode="auto">
                <a:xfrm>
                  <a:off x="522" y="1433"/>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1" name="Line 22">
                  <a:extLst>
                    <a:ext uri="{FF2B5EF4-FFF2-40B4-BE49-F238E27FC236}">
                      <a16:creationId xmlns:a16="http://schemas.microsoft.com/office/drawing/2014/main" id="{9B1E6F99-FAF9-E34E-A75D-911C096653FE}"/>
                    </a:ext>
                  </a:extLst>
                </p:cNvPr>
                <p:cNvSpPr>
                  <a:spLocks noChangeAspect="1" noChangeShapeType="1"/>
                </p:cNvSpPr>
                <p:nvPr/>
              </p:nvSpPr>
              <p:spPr bwMode="auto">
                <a:xfrm>
                  <a:off x="519" y="1540"/>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2" name="Line 23">
                  <a:extLst>
                    <a:ext uri="{FF2B5EF4-FFF2-40B4-BE49-F238E27FC236}">
                      <a16:creationId xmlns:a16="http://schemas.microsoft.com/office/drawing/2014/main" id="{7EF76A09-72D3-DC4F-A1DB-376C8DE71ABB}"/>
                    </a:ext>
                  </a:extLst>
                </p:cNvPr>
                <p:cNvSpPr>
                  <a:spLocks noChangeAspect="1" noChangeShapeType="1"/>
                </p:cNvSpPr>
                <p:nvPr/>
              </p:nvSpPr>
              <p:spPr bwMode="auto">
                <a:xfrm>
                  <a:off x="527" y="1647"/>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08015724-AD9F-8249-8FCC-E81067FFED76}"/>
                  </a:ext>
                </a:extLst>
              </p:cNvPr>
              <p:cNvGrpSpPr/>
              <p:nvPr/>
            </p:nvGrpSpPr>
            <p:grpSpPr>
              <a:xfrm>
                <a:off x="2065338" y="1600200"/>
                <a:ext cx="989383" cy="1665288"/>
                <a:chOff x="2065338" y="1600200"/>
                <a:chExt cx="989383" cy="1665288"/>
              </a:xfrm>
            </p:grpSpPr>
            <p:sp>
              <p:nvSpPr>
                <p:cNvPr id="42" name="Line 24">
                  <a:extLst>
                    <a:ext uri="{FF2B5EF4-FFF2-40B4-BE49-F238E27FC236}">
                      <a16:creationId xmlns:a16="http://schemas.microsoft.com/office/drawing/2014/main" id="{F5A65111-29C4-5444-B54C-0AA93A55DE73}"/>
                    </a:ext>
                  </a:extLst>
                </p:cNvPr>
                <p:cNvSpPr>
                  <a:spLocks noChangeShapeType="1"/>
                </p:cNvSpPr>
                <p:nvPr/>
              </p:nvSpPr>
              <p:spPr bwMode="auto">
                <a:xfrm flipH="1">
                  <a:off x="2066925" y="1600200"/>
                  <a:ext cx="987796" cy="941388"/>
                </a:xfrm>
                <a:prstGeom prst="line">
                  <a:avLst/>
                </a:prstGeom>
                <a:noFill/>
                <a:ln w="762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3" name="Line 25">
                  <a:extLst>
                    <a:ext uri="{FF2B5EF4-FFF2-40B4-BE49-F238E27FC236}">
                      <a16:creationId xmlns:a16="http://schemas.microsoft.com/office/drawing/2014/main" id="{1AA04CBC-3A85-7A47-8E30-EBA5EE576715}"/>
                    </a:ext>
                  </a:extLst>
                </p:cNvPr>
                <p:cNvSpPr>
                  <a:spLocks noChangeShapeType="1"/>
                </p:cNvSpPr>
                <p:nvPr/>
              </p:nvSpPr>
              <p:spPr bwMode="auto">
                <a:xfrm>
                  <a:off x="2065338" y="2524125"/>
                  <a:ext cx="741362" cy="741363"/>
                </a:xfrm>
                <a:prstGeom prst="line">
                  <a:avLst/>
                </a:prstGeom>
                <a:noFill/>
                <a:ln w="76200">
                  <a:solidFill>
                    <a:srgbClr val="CC0000"/>
                  </a:solidFill>
                  <a:round/>
                  <a:headEnd/>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39" name="Text Box 54">
                <a:extLst>
                  <a:ext uri="{FF2B5EF4-FFF2-40B4-BE49-F238E27FC236}">
                    <a16:creationId xmlns:a16="http://schemas.microsoft.com/office/drawing/2014/main" id="{28FB9485-1E26-F34E-8A51-0D6CBA39EE3A}"/>
                  </a:ext>
                </a:extLst>
              </p:cNvPr>
              <p:cNvSpPr txBox="1">
                <a:spLocks noChangeArrowheads="1"/>
              </p:cNvSpPr>
              <p:nvPr/>
            </p:nvSpPr>
            <p:spPr bwMode="auto">
              <a:xfrm>
                <a:off x="346986" y="1066800"/>
                <a:ext cx="2089033" cy="338554"/>
              </a:xfrm>
              <a:prstGeom prst="rect">
                <a:avLst/>
              </a:prstGeom>
              <a:solidFill>
                <a:srgbClr val="FFC000"/>
              </a:solidFill>
              <a:ln>
                <a:noFill/>
              </a:ln>
              <a:effectLst/>
              <a:extLst/>
            </p:spPr>
            <p:txBody>
              <a:bodyPr wrap="none">
                <a:spAutoFit/>
              </a:bodyPr>
              <a:lstStyle/>
              <a:p>
                <a:r>
                  <a:rPr lang="en-US" altLang="en-US" sz="1600" b="1" dirty="0">
                    <a:solidFill>
                      <a:srgbClr val="006699"/>
                    </a:solidFill>
                  </a:rPr>
                  <a:t>Stress Free Sample</a:t>
                </a:r>
              </a:p>
            </p:txBody>
          </p:sp>
          <p:sp>
            <p:nvSpPr>
              <p:cNvPr id="40" name="Text Box 26">
                <a:extLst>
                  <a:ext uri="{FF2B5EF4-FFF2-40B4-BE49-F238E27FC236}">
                    <a16:creationId xmlns:a16="http://schemas.microsoft.com/office/drawing/2014/main" id="{7BAE616D-CCD1-7E4A-8698-08E081F75C31}"/>
                  </a:ext>
                </a:extLst>
              </p:cNvPr>
              <p:cNvSpPr txBox="1">
                <a:spLocks noChangeArrowheads="1"/>
              </p:cNvSpPr>
              <p:nvPr/>
            </p:nvSpPr>
            <p:spPr bwMode="auto">
              <a:xfrm>
                <a:off x="1568450" y="1600200"/>
                <a:ext cx="178435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en-US" sz="1400" b="1" dirty="0">
                    <a:solidFill>
                      <a:srgbClr val="006699"/>
                    </a:solidFill>
                  </a:rPr>
                  <a:t>Incident </a:t>
                </a:r>
              </a:p>
              <a:p>
                <a:r>
                  <a:rPr lang="en-US" altLang="en-US" sz="1400" b="1" dirty="0">
                    <a:solidFill>
                      <a:srgbClr val="006699"/>
                    </a:solidFill>
                  </a:rPr>
                  <a:t>Neutrons</a:t>
                </a:r>
              </a:p>
            </p:txBody>
          </p:sp>
          <p:sp>
            <p:nvSpPr>
              <p:cNvPr id="41" name="Text Box 27">
                <a:extLst>
                  <a:ext uri="{FF2B5EF4-FFF2-40B4-BE49-F238E27FC236}">
                    <a16:creationId xmlns:a16="http://schemas.microsoft.com/office/drawing/2014/main" id="{4DE9F019-0E91-184D-BFB7-8422B1507855}"/>
                  </a:ext>
                </a:extLst>
              </p:cNvPr>
              <p:cNvSpPr txBox="1">
                <a:spLocks noChangeArrowheads="1"/>
              </p:cNvSpPr>
              <p:nvPr/>
            </p:nvSpPr>
            <p:spPr bwMode="auto">
              <a:xfrm>
                <a:off x="1371600" y="2973100"/>
                <a:ext cx="133481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1400" b="1" dirty="0">
                    <a:solidFill>
                      <a:srgbClr val="006699"/>
                    </a:solidFill>
                  </a:rPr>
                  <a:t>Diffracted </a:t>
                </a:r>
              </a:p>
              <a:p>
                <a:r>
                  <a:rPr lang="en-US" altLang="en-US" sz="1400" b="1" dirty="0">
                    <a:solidFill>
                      <a:srgbClr val="006699"/>
                    </a:solidFill>
                  </a:rPr>
                  <a:t>Neutrons</a:t>
                </a:r>
              </a:p>
            </p:txBody>
          </p:sp>
        </p:grpSp>
        <p:grpSp>
          <p:nvGrpSpPr>
            <p:cNvPr id="7" name="Group 6">
              <a:extLst>
                <a:ext uri="{FF2B5EF4-FFF2-40B4-BE49-F238E27FC236}">
                  <a16:creationId xmlns:a16="http://schemas.microsoft.com/office/drawing/2014/main" id="{0CBF5811-7DEA-A14C-ABA9-558248C14798}"/>
                </a:ext>
              </a:extLst>
            </p:cNvPr>
            <p:cNvGrpSpPr/>
            <p:nvPr/>
          </p:nvGrpSpPr>
          <p:grpSpPr>
            <a:xfrm>
              <a:off x="139308" y="3821112"/>
              <a:ext cx="3960252" cy="1665288"/>
              <a:chOff x="139308" y="3821112"/>
              <a:chExt cx="3960252" cy="1665288"/>
            </a:xfrm>
          </p:grpSpPr>
          <p:sp>
            <p:nvSpPr>
              <p:cNvPr id="14" name="AutoShape 28">
                <a:extLst>
                  <a:ext uri="{FF2B5EF4-FFF2-40B4-BE49-F238E27FC236}">
                    <a16:creationId xmlns:a16="http://schemas.microsoft.com/office/drawing/2014/main" id="{00669EF3-A021-1943-8D64-532459C02659}"/>
                  </a:ext>
                </a:extLst>
              </p:cNvPr>
              <p:cNvSpPr>
                <a:spLocks noChangeAspect="1" noChangeArrowheads="1"/>
              </p:cNvSpPr>
              <p:nvPr/>
            </p:nvSpPr>
            <p:spPr bwMode="auto">
              <a:xfrm>
                <a:off x="139308" y="4699795"/>
                <a:ext cx="687780" cy="131763"/>
              </a:xfrm>
              <a:prstGeom prst="leftArrow">
                <a:avLst>
                  <a:gd name="adj1" fmla="val 50000"/>
                  <a:gd name="adj2" fmla="val 130500"/>
                </a:avLst>
              </a:prstGeom>
              <a:solidFill>
                <a:srgbClr val="0066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15" name="Group 30">
                <a:extLst>
                  <a:ext uri="{FF2B5EF4-FFF2-40B4-BE49-F238E27FC236}">
                    <a16:creationId xmlns:a16="http://schemas.microsoft.com/office/drawing/2014/main" id="{3DEF50D3-2D4B-9946-AD55-971A1C4105DA}"/>
                  </a:ext>
                </a:extLst>
              </p:cNvPr>
              <p:cNvGrpSpPr>
                <a:grpSpLocks/>
              </p:cNvGrpSpPr>
              <p:nvPr/>
            </p:nvGrpSpPr>
            <p:grpSpPr bwMode="auto">
              <a:xfrm>
                <a:off x="827088" y="4509664"/>
                <a:ext cx="2587625" cy="522689"/>
                <a:chOff x="519" y="1318"/>
                <a:chExt cx="1797" cy="441"/>
              </a:xfrm>
            </p:grpSpPr>
            <p:sp>
              <p:nvSpPr>
                <p:cNvPr id="21" name="Rectangle 31" descr="Large grid">
                  <a:extLst>
                    <a:ext uri="{FF2B5EF4-FFF2-40B4-BE49-F238E27FC236}">
                      <a16:creationId xmlns:a16="http://schemas.microsoft.com/office/drawing/2014/main" id="{23176EB6-2907-E048-9DDB-C175DC35A6FB}"/>
                    </a:ext>
                  </a:extLst>
                </p:cNvPr>
                <p:cNvSpPr>
                  <a:spLocks noChangeArrowheads="1"/>
                </p:cNvSpPr>
                <p:nvPr/>
              </p:nvSpPr>
              <p:spPr bwMode="auto">
                <a:xfrm>
                  <a:off x="522" y="1322"/>
                  <a:ext cx="1789" cy="433"/>
                </a:xfrm>
                <a:prstGeom prst="rect">
                  <a:avLst/>
                </a:prstGeom>
                <a:noFill/>
                <a:ln w="9525">
                  <a:solidFill>
                    <a:schemeClr val="tx1"/>
                  </a:solidFill>
                  <a:miter lim="800000"/>
                  <a:headEnd/>
                  <a:tailEnd/>
                </a:ln>
                <a:effectLst/>
                <a:extLst>
                  <a:ext uri="{909E8E84-426E-40dd-AFC4-6F175D3DCCD1}">
                    <a14:hiddenFill xmlns:a14="http://schemas.microsoft.com/office/drawing/2010/main" xmlns="">
                      <a:pattFill prst="lgGrid">
                        <a:fgClr>
                          <a:schemeClr val="accent1"/>
                        </a:fgClr>
                        <a:bgClr>
                          <a:schemeClr val="bg1"/>
                        </a:bgClr>
                      </a:patt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32">
                  <a:extLst>
                    <a:ext uri="{FF2B5EF4-FFF2-40B4-BE49-F238E27FC236}">
                      <a16:creationId xmlns:a16="http://schemas.microsoft.com/office/drawing/2014/main" id="{428FDEB0-299D-A048-9DBD-59E189BCBF7B}"/>
                    </a:ext>
                  </a:extLst>
                </p:cNvPr>
                <p:cNvSpPr>
                  <a:spLocks noChangeShapeType="1"/>
                </p:cNvSpPr>
                <p:nvPr/>
              </p:nvSpPr>
              <p:spPr bwMode="auto">
                <a:xfrm>
                  <a:off x="656" y="1322"/>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33">
                  <a:extLst>
                    <a:ext uri="{FF2B5EF4-FFF2-40B4-BE49-F238E27FC236}">
                      <a16:creationId xmlns:a16="http://schemas.microsoft.com/office/drawing/2014/main" id="{44843D09-631C-F64B-8384-FB4F2A5B171C}"/>
                    </a:ext>
                  </a:extLst>
                </p:cNvPr>
                <p:cNvSpPr>
                  <a:spLocks noChangeShapeType="1"/>
                </p:cNvSpPr>
                <p:nvPr/>
              </p:nvSpPr>
              <p:spPr bwMode="auto">
                <a:xfrm>
                  <a:off x="774" y="1318"/>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34">
                  <a:extLst>
                    <a:ext uri="{FF2B5EF4-FFF2-40B4-BE49-F238E27FC236}">
                      <a16:creationId xmlns:a16="http://schemas.microsoft.com/office/drawing/2014/main" id="{017E0EA4-C955-7045-945D-199324C1186C}"/>
                    </a:ext>
                  </a:extLst>
                </p:cNvPr>
                <p:cNvSpPr>
                  <a:spLocks noChangeShapeType="1"/>
                </p:cNvSpPr>
                <p:nvPr/>
              </p:nvSpPr>
              <p:spPr bwMode="auto">
                <a:xfrm>
                  <a:off x="895" y="1330"/>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Line 35">
                  <a:extLst>
                    <a:ext uri="{FF2B5EF4-FFF2-40B4-BE49-F238E27FC236}">
                      <a16:creationId xmlns:a16="http://schemas.microsoft.com/office/drawing/2014/main" id="{BC1DD98B-1543-3340-9452-E5C8E8B36B9B}"/>
                    </a:ext>
                  </a:extLst>
                </p:cNvPr>
                <p:cNvSpPr>
                  <a:spLocks noChangeShapeType="1"/>
                </p:cNvSpPr>
                <p:nvPr/>
              </p:nvSpPr>
              <p:spPr bwMode="auto">
                <a:xfrm>
                  <a:off x="1013" y="133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 name="Line 36">
                  <a:extLst>
                    <a:ext uri="{FF2B5EF4-FFF2-40B4-BE49-F238E27FC236}">
                      <a16:creationId xmlns:a16="http://schemas.microsoft.com/office/drawing/2014/main" id="{594CAF06-700D-A745-B1B1-FD376C6EC9A2}"/>
                    </a:ext>
                  </a:extLst>
                </p:cNvPr>
                <p:cNvSpPr>
                  <a:spLocks noChangeShapeType="1"/>
                </p:cNvSpPr>
                <p:nvPr/>
              </p:nvSpPr>
              <p:spPr bwMode="auto">
                <a:xfrm>
                  <a:off x="1126" y="1330"/>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 name="Line 37">
                  <a:extLst>
                    <a:ext uri="{FF2B5EF4-FFF2-40B4-BE49-F238E27FC236}">
                      <a16:creationId xmlns:a16="http://schemas.microsoft.com/office/drawing/2014/main" id="{9A0EA1A3-7D68-6349-AEEF-DA1A682DF876}"/>
                    </a:ext>
                  </a:extLst>
                </p:cNvPr>
                <p:cNvSpPr>
                  <a:spLocks noChangeShapeType="1"/>
                </p:cNvSpPr>
                <p:nvPr/>
              </p:nvSpPr>
              <p:spPr bwMode="auto">
                <a:xfrm>
                  <a:off x="1244" y="1326"/>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 name="Line 39">
                  <a:extLst>
                    <a:ext uri="{FF2B5EF4-FFF2-40B4-BE49-F238E27FC236}">
                      <a16:creationId xmlns:a16="http://schemas.microsoft.com/office/drawing/2014/main" id="{C9BAD4F3-2161-2C4F-8F64-E35F4CCD0C0B}"/>
                    </a:ext>
                  </a:extLst>
                </p:cNvPr>
                <p:cNvSpPr>
                  <a:spLocks noChangeShapeType="1"/>
                </p:cNvSpPr>
                <p:nvPr/>
              </p:nvSpPr>
              <p:spPr bwMode="auto">
                <a:xfrm flipH="1">
                  <a:off x="1481" y="1318"/>
                  <a:ext cx="3" cy="23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 name="Line 42">
                  <a:extLst>
                    <a:ext uri="{FF2B5EF4-FFF2-40B4-BE49-F238E27FC236}">
                      <a16:creationId xmlns:a16="http://schemas.microsoft.com/office/drawing/2014/main" id="{AF3CA2F2-2538-9E45-91B9-71820BE91107}"/>
                    </a:ext>
                  </a:extLst>
                </p:cNvPr>
                <p:cNvSpPr>
                  <a:spLocks noChangeShapeType="1"/>
                </p:cNvSpPr>
                <p:nvPr/>
              </p:nvSpPr>
              <p:spPr bwMode="auto">
                <a:xfrm>
                  <a:off x="1717" y="132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43">
                  <a:extLst>
                    <a:ext uri="{FF2B5EF4-FFF2-40B4-BE49-F238E27FC236}">
                      <a16:creationId xmlns:a16="http://schemas.microsoft.com/office/drawing/2014/main" id="{5114CB32-744D-F44E-BBC9-DB7BCF039960}"/>
                    </a:ext>
                  </a:extLst>
                </p:cNvPr>
                <p:cNvSpPr>
                  <a:spLocks noChangeShapeType="1"/>
                </p:cNvSpPr>
                <p:nvPr/>
              </p:nvSpPr>
              <p:spPr bwMode="auto">
                <a:xfrm>
                  <a:off x="1835" y="1334"/>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44">
                  <a:extLst>
                    <a:ext uri="{FF2B5EF4-FFF2-40B4-BE49-F238E27FC236}">
                      <a16:creationId xmlns:a16="http://schemas.microsoft.com/office/drawing/2014/main" id="{27F42D33-5EC7-D248-A369-C984732081C2}"/>
                    </a:ext>
                  </a:extLst>
                </p:cNvPr>
                <p:cNvSpPr>
                  <a:spLocks noChangeShapeType="1"/>
                </p:cNvSpPr>
                <p:nvPr/>
              </p:nvSpPr>
              <p:spPr bwMode="auto">
                <a:xfrm>
                  <a:off x="1948" y="132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45">
                  <a:extLst>
                    <a:ext uri="{FF2B5EF4-FFF2-40B4-BE49-F238E27FC236}">
                      <a16:creationId xmlns:a16="http://schemas.microsoft.com/office/drawing/2014/main" id="{EE8C5640-95C5-AA4C-8E01-432ED2753707}"/>
                    </a:ext>
                  </a:extLst>
                </p:cNvPr>
                <p:cNvSpPr>
                  <a:spLocks noChangeShapeType="1"/>
                </p:cNvSpPr>
                <p:nvPr/>
              </p:nvSpPr>
              <p:spPr bwMode="auto">
                <a:xfrm>
                  <a:off x="2066" y="1323"/>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3" name="Line 46">
                  <a:extLst>
                    <a:ext uri="{FF2B5EF4-FFF2-40B4-BE49-F238E27FC236}">
                      <a16:creationId xmlns:a16="http://schemas.microsoft.com/office/drawing/2014/main" id="{5A6F1332-696A-BD4B-AC4A-A3B381360E3F}"/>
                    </a:ext>
                  </a:extLst>
                </p:cNvPr>
                <p:cNvSpPr>
                  <a:spLocks noChangeShapeType="1"/>
                </p:cNvSpPr>
                <p:nvPr/>
              </p:nvSpPr>
              <p:spPr bwMode="auto">
                <a:xfrm>
                  <a:off x="2187" y="1335"/>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4" name="Line 47">
                  <a:extLst>
                    <a:ext uri="{FF2B5EF4-FFF2-40B4-BE49-F238E27FC236}">
                      <a16:creationId xmlns:a16="http://schemas.microsoft.com/office/drawing/2014/main" id="{96808C01-2BB2-6F4A-9266-D67D428FA764}"/>
                    </a:ext>
                  </a:extLst>
                </p:cNvPr>
                <p:cNvSpPr>
                  <a:spLocks noChangeShapeType="1"/>
                </p:cNvSpPr>
                <p:nvPr/>
              </p:nvSpPr>
              <p:spPr bwMode="auto">
                <a:xfrm>
                  <a:off x="522" y="1433"/>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5" name="Line 48">
                  <a:extLst>
                    <a:ext uri="{FF2B5EF4-FFF2-40B4-BE49-F238E27FC236}">
                      <a16:creationId xmlns:a16="http://schemas.microsoft.com/office/drawing/2014/main" id="{EFFFA7A9-B920-4349-B566-88600AAA5A01}"/>
                    </a:ext>
                  </a:extLst>
                </p:cNvPr>
                <p:cNvSpPr>
                  <a:spLocks noChangeShapeType="1"/>
                </p:cNvSpPr>
                <p:nvPr/>
              </p:nvSpPr>
              <p:spPr bwMode="auto">
                <a:xfrm>
                  <a:off x="519" y="1540"/>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6" name="Line 49">
                  <a:extLst>
                    <a:ext uri="{FF2B5EF4-FFF2-40B4-BE49-F238E27FC236}">
                      <a16:creationId xmlns:a16="http://schemas.microsoft.com/office/drawing/2014/main" id="{6D2D12A0-9C84-BC47-B76D-4219CE03ED99}"/>
                    </a:ext>
                  </a:extLst>
                </p:cNvPr>
                <p:cNvSpPr>
                  <a:spLocks noChangeShapeType="1"/>
                </p:cNvSpPr>
                <p:nvPr/>
              </p:nvSpPr>
              <p:spPr bwMode="auto">
                <a:xfrm>
                  <a:off x="527" y="1647"/>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6" name="Text Box 52">
                <a:extLst>
                  <a:ext uri="{FF2B5EF4-FFF2-40B4-BE49-F238E27FC236}">
                    <a16:creationId xmlns:a16="http://schemas.microsoft.com/office/drawing/2014/main" id="{9803F010-AB12-994F-94CF-3753C8C263BA}"/>
                  </a:ext>
                </a:extLst>
              </p:cNvPr>
              <p:cNvSpPr txBox="1">
                <a:spLocks noChangeArrowheads="1"/>
              </p:cNvSpPr>
              <p:nvPr/>
            </p:nvSpPr>
            <p:spPr bwMode="auto">
              <a:xfrm>
                <a:off x="457200" y="4038694"/>
                <a:ext cx="1962910" cy="369332"/>
              </a:xfrm>
              <a:prstGeom prst="rect">
                <a:avLst/>
              </a:prstGeom>
              <a:solidFill>
                <a:srgbClr val="FFC000"/>
              </a:solidFill>
              <a:ln>
                <a:noFill/>
              </a:ln>
              <a:effectLst/>
              <a:extLst/>
            </p:spPr>
            <p:txBody>
              <a:bodyPr wrap="none">
                <a:spAutoFit/>
              </a:bodyPr>
              <a:lstStyle/>
              <a:p>
                <a:r>
                  <a:rPr lang="en-US" altLang="en-US" b="1" dirty="0">
                    <a:solidFill>
                      <a:srgbClr val="006699"/>
                    </a:solidFill>
                  </a:rPr>
                  <a:t>Applied Tension</a:t>
                </a:r>
              </a:p>
            </p:txBody>
          </p:sp>
          <p:sp>
            <p:nvSpPr>
              <p:cNvPr id="17" name="AutoShape 28">
                <a:extLst>
                  <a:ext uri="{FF2B5EF4-FFF2-40B4-BE49-F238E27FC236}">
                    <a16:creationId xmlns:a16="http://schemas.microsoft.com/office/drawing/2014/main" id="{E7642FD9-D808-994C-8CF1-4ACF8E3A1026}"/>
                  </a:ext>
                </a:extLst>
              </p:cNvPr>
              <p:cNvSpPr>
                <a:spLocks noChangeAspect="1" noChangeArrowheads="1"/>
              </p:cNvSpPr>
              <p:nvPr/>
            </p:nvSpPr>
            <p:spPr bwMode="auto">
              <a:xfrm flipH="1">
                <a:off x="3411780" y="4717869"/>
                <a:ext cx="687780" cy="131763"/>
              </a:xfrm>
              <a:prstGeom prst="leftArrow">
                <a:avLst>
                  <a:gd name="adj1" fmla="val 50000"/>
                  <a:gd name="adj2" fmla="val 130500"/>
                </a:avLst>
              </a:prstGeom>
              <a:solidFill>
                <a:srgbClr val="0066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18" name="Group 17">
                <a:extLst>
                  <a:ext uri="{FF2B5EF4-FFF2-40B4-BE49-F238E27FC236}">
                    <a16:creationId xmlns:a16="http://schemas.microsoft.com/office/drawing/2014/main" id="{C0449BD8-2A3B-B14E-856E-B66032DC26C6}"/>
                  </a:ext>
                </a:extLst>
              </p:cNvPr>
              <p:cNvGrpSpPr/>
              <p:nvPr/>
            </p:nvGrpSpPr>
            <p:grpSpPr>
              <a:xfrm>
                <a:off x="2288804" y="3821112"/>
                <a:ext cx="987796" cy="1665288"/>
                <a:chOff x="2114568" y="1600200"/>
                <a:chExt cx="987796" cy="1665288"/>
              </a:xfrm>
            </p:grpSpPr>
            <p:sp>
              <p:nvSpPr>
                <p:cNvPr id="19" name="Line 24">
                  <a:extLst>
                    <a:ext uri="{FF2B5EF4-FFF2-40B4-BE49-F238E27FC236}">
                      <a16:creationId xmlns:a16="http://schemas.microsoft.com/office/drawing/2014/main" id="{1DB9AECC-086A-3544-BD85-6D33581F9A4D}"/>
                    </a:ext>
                  </a:extLst>
                </p:cNvPr>
                <p:cNvSpPr>
                  <a:spLocks noChangeShapeType="1"/>
                </p:cNvSpPr>
                <p:nvPr/>
              </p:nvSpPr>
              <p:spPr bwMode="auto">
                <a:xfrm flipH="1">
                  <a:off x="2114568" y="1600200"/>
                  <a:ext cx="987796" cy="941388"/>
                </a:xfrm>
                <a:prstGeom prst="line">
                  <a:avLst/>
                </a:prstGeom>
                <a:noFill/>
                <a:ln w="762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25">
                  <a:extLst>
                    <a:ext uri="{FF2B5EF4-FFF2-40B4-BE49-F238E27FC236}">
                      <a16:creationId xmlns:a16="http://schemas.microsoft.com/office/drawing/2014/main" id="{EBC3AD9D-03E1-3B47-9767-FAB9D95BBB86}"/>
                    </a:ext>
                  </a:extLst>
                </p:cNvPr>
                <p:cNvSpPr>
                  <a:spLocks noChangeShapeType="1"/>
                </p:cNvSpPr>
                <p:nvPr/>
              </p:nvSpPr>
              <p:spPr bwMode="auto">
                <a:xfrm>
                  <a:off x="2132402" y="2524125"/>
                  <a:ext cx="741362" cy="741363"/>
                </a:xfrm>
                <a:prstGeom prst="line">
                  <a:avLst/>
                </a:prstGeom>
                <a:noFill/>
                <a:ln w="76200">
                  <a:solidFill>
                    <a:srgbClr val="CC0000"/>
                  </a:solidFill>
                  <a:round/>
                  <a:headEnd/>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6B0B20B-1185-2C44-B6F8-B727D3B7CA3E}"/>
                    </a:ext>
                  </a:extLst>
                </p:cNvPr>
                <p:cNvSpPr txBox="1"/>
                <p:nvPr/>
              </p:nvSpPr>
              <p:spPr>
                <a:xfrm>
                  <a:off x="288657" y="4791370"/>
                  <a:ext cx="389081" cy="341632"/>
                </a:xfrm>
                <a:prstGeom prst="rect">
                  <a:avLst/>
                </a:prstGeom>
                <a:noFill/>
              </p:spPr>
              <p:txBody>
                <a:bodyPr wrap="none"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oMath>
                    </m:oMathPara>
                  </a14:m>
                  <a:endParaRPr lang="en-US" dirty="0"/>
                </a:p>
              </p:txBody>
            </p:sp>
          </mc:Choice>
          <mc:Fallback xmlns="">
            <p:sp>
              <p:nvSpPr>
                <p:cNvPr id="93" name="TextBox 92"/>
                <p:cNvSpPr txBox="1">
                  <a:spLocks noRot="1" noChangeAspect="1" noMove="1" noResize="1" noEditPoints="1" noAdjustHandles="1" noChangeArrowheads="1" noChangeShapeType="1" noTextEdit="1"/>
                </p:cNvSpPr>
                <p:nvPr/>
              </p:nvSpPr>
              <p:spPr>
                <a:xfrm>
                  <a:off x="288657" y="4791370"/>
                  <a:ext cx="389081" cy="341632"/>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A113BFD-BDC6-1746-85FC-BD7412369D62}"/>
                    </a:ext>
                  </a:extLst>
                </p:cNvPr>
                <p:cNvSpPr txBox="1"/>
                <p:nvPr/>
              </p:nvSpPr>
              <p:spPr>
                <a:xfrm>
                  <a:off x="3561129" y="4763768"/>
                  <a:ext cx="389081" cy="341632"/>
                </a:xfrm>
                <a:prstGeom prst="rect">
                  <a:avLst/>
                </a:prstGeom>
                <a:noFill/>
              </p:spPr>
              <p:txBody>
                <a:bodyPr wrap="none"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oMath>
                    </m:oMathPara>
                  </a14:m>
                  <a:endParaRPr lang="en-US" dirty="0"/>
                </a:p>
              </p:txBody>
            </p:sp>
          </mc:Choice>
          <mc:Fallback xmlns="">
            <p:sp>
              <p:nvSpPr>
                <p:cNvPr id="98" name="TextBox 97"/>
                <p:cNvSpPr txBox="1">
                  <a:spLocks noRot="1" noChangeAspect="1" noMove="1" noResize="1" noEditPoints="1" noAdjustHandles="1" noChangeArrowheads="1" noChangeShapeType="1" noTextEdit="1"/>
                </p:cNvSpPr>
                <p:nvPr/>
              </p:nvSpPr>
              <p:spPr>
                <a:xfrm>
                  <a:off x="3561129" y="4763768"/>
                  <a:ext cx="389081" cy="341632"/>
                </a:xfrm>
                <a:prstGeom prst="rect">
                  <a:avLst/>
                </a:prstGeom>
                <a:blipFill rotWithShape="1">
                  <a:blip r:embed="rId3"/>
                  <a:stretch>
                    <a:fillRect/>
                  </a:stretch>
                </a:blipFill>
              </p:spPr>
              <p:txBody>
                <a:bodyPr/>
                <a:lstStyle/>
                <a:p>
                  <a:r>
                    <a:rPr lang="en-US">
                      <a:noFill/>
                    </a:rPr>
                    <a:t> </a:t>
                  </a:r>
                </a:p>
              </p:txBody>
            </p:sp>
          </mc:Fallback>
        </mc:AlternateContent>
        <p:sp>
          <p:nvSpPr>
            <p:cNvPr id="10" name="Freeform 9">
              <a:extLst>
                <a:ext uri="{FF2B5EF4-FFF2-40B4-BE49-F238E27FC236}">
                  <a16:creationId xmlns:a16="http://schemas.microsoft.com/office/drawing/2014/main" id="{06653111-2561-F54B-8360-FB421A283CCB}"/>
                </a:ext>
              </a:extLst>
            </p:cNvPr>
            <p:cNvSpPr/>
            <p:nvPr/>
          </p:nvSpPr>
          <p:spPr>
            <a:xfrm>
              <a:off x="2027985" y="4511040"/>
              <a:ext cx="82755" cy="516276"/>
            </a:xfrm>
            <a:custGeom>
              <a:avLst/>
              <a:gdLst>
                <a:gd name="connsiteX0" fmla="*/ 2745 w 82755"/>
                <a:gd name="connsiteY0" fmla="*/ 0 h 516276"/>
                <a:gd name="connsiteX1" fmla="*/ 6555 w 82755"/>
                <a:gd name="connsiteY1" fmla="*/ 266700 h 516276"/>
                <a:gd name="connsiteX2" fmla="*/ 59895 w 82755"/>
                <a:gd name="connsiteY2" fmla="*/ 487680 h 516276"/>
                <a:gd name="connsiteX3" fmla="*/ 82755 w 82755"/>
                <a:gd name="connsiteY3" fmla="*/ 506730 h 516276"/>
              </a:gdLst>
              <a:ahLst/>
              <a:cxnLst>
                <a:cxn ang="0">
                  <a:pos x="connsiteX0" y="connsiteY0"/>
                </a:cxn>
                <a:cxn ang="0">
                  <a:pos x="connsiteX1" y="connsiteY1"/>
                </a:cxn>
                <a:cxn ang="0">
                  <a:pos x="connsiteX2" y="connsiteY2"/>
                </a:cxn>
                <a:cxn ang="0">
                  <a:pos x="connsiteX3" y="connsiteY3"/>
                </a:cxn>
              </a:cxnLst>
              <a:rect l="l" t="t" r="r" b="b"/>
              <a:pathLst>
                <a:path w="82755" h="516276">
                  <a:moveTo>
                    <a:pt x="2745" y="0"/>
                  </a:moveTo>
                  <a:cubicBezTo>
                    <a:pt x="-113" y="92710"/>
                    <a:pt x="-2970" y="185420"/>
                    <a:pt x="6555" y="266700"/>
                  </a:cubicBezTo>
                  <a:cubicBezTo>
                    <a:pt x="16080" y="347980"/>
                    <a:pt x="47195" y="447675"/>
                    <a:pt x="59895" y="487680"/>
                  </a:cubicBezTo>
                  <a:cubicBezTo>
                    <a:pt x="72595" y="527685"/>
                    <a:pt x="77675" y="517207"/>
                    <a:pt x="82755" y="506730"/>
                  </a:cubicBezTo>
                </a:path>
              </a:pathLst>
            </a:custGeom>
            <a:noFill/>
            <a:ln>
              <a:solidFill>
                <a:schemeClr val="tx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8A890779-F6FA-CF42-8305-576FA3514D77}"/>
                </a:ext>
              </a:extLst>
            </p:cNvPr>
            <p:cNvSpPr/>
            <p:nvPr/>
          </p:nvSpPr>
          <p:spPr>
            <a:xfrm flipH="1">
              <a:off x="2303999" y="4506352"/>
              <a:ext cx="82755" cy="516276"/>
            </a:xfrm>
            <a:custGeom>
              <a:avLst/>
              <a:gdLst>
                <a:gd name="connsiteX0" fmla="*/ 2745 w 82755"/>
                <a:gd name="connsiteY0" fmla="*/ 0 h 516276"/>
                <a:gd name="connsiteX1" fmla="*/ 6555 w 82755"/>
                <a:gd name="connsiteY1" fmla="*/ 266700 h 516276"/>
                <a:gd name="connsiteX2" fmla="*/ 59895 w 82755"/>
                <a:gd name="connsiteY2" fmla="*/ 487680 h 516276"/>
                <a:gd name="connsiteX3" fmla="*/ 82755 w 82755"/>
                <a:gd name="connsiteY3" fmla="*/ 506730 h 516276"/>
              </a:gdLst>
              <a:ahLst/>
              <a:cxnLst>
                <a:cxn ang="0">
                  <a:pos x="connsiteX0" y="connsiteY0"/>
                </a:cxn>
                <a:cxn ang="0">
                  <a:pos x="connsiteX1" y="connsiteY1"/>
                </a:cxn>
                <a:cxn ang="0">
                  <a:pos x="connsiteX2" y="connsiteY2"/>
                </a:cxn>
                <a:cxn ang="0">
                  <a:pos x="connsiteX3" y="connsiteY3"/>
                </a:cxn>
              </a:cxnLst>
              <a:rect l="l" t="t" r="r" b="b"/>
              <a:pathLst>
                <a:path w="82755" h="516276">
                  <a:moveTo>
                    <a:pt x="2745" y="0"/>
                  </a:moveTo>
                  <a:cubicBezTo>
                    <a:pt x="-113" y="92710"/>
                    <a:pt x="-2970" y="185420"/>
                    <a:pt x="6555" y="266700"/>
                  </a:cubicBezTo>
                  <a:cubicBezTo>
                    <a:pt x="16080" y="347980"/>
                    <a:pt x="47195" y="447675"/>
                    <a:pt x="59895" y="487680"/>
                  </a:cubicBezTo>
                  <a:cubicBezTo>
                    <a:pt x="72595" y="527685"/>
                    <a:pt x="77675" y="517207"/>
                    <a:pt x="82755" y="506730"/>
                  </a:cubicBezTo>
                </a:path>
              </a:pathLst>
            </a:custGeom>
            <a:noFill/>
            <a:ln>
              <a:solidFill>
                <a:schemeClr val="tx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CA079DC-9D8C-EE40-B338-ED3E426DE5DB}"/>
                </a:ext>
              </a:extLst>
            </p:cNvPr>
            <p:cNvCxnSpPr/>
            <p:nvPr/>
          </p:nvCxnSpPr>
          <p:spPr>
            <a:xfrm>
              <a:off x="2164273" y="4773930"/>
              <a:ext cx="114107"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A23C9B-45E2-9342-ACDA-02B9D17DB7EF}"/>
                </a:ext>
              </a:extLst>
            </p:cNvPr>
            <p:cNvCxnSpPr/>
            <p:nvPr/>
          </p:nvCxnSpPr>
          <p:spPr>
            <a:xfrm rot="5400000">
              <a:off x="2181036" y="4741164"/>
              <a:ext cx="73152"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67A8C823-58A8-7645-8F45-FD621AF2B9A5}"/>
              </a:ext>
            </a:extLst>
          </p:cNvPr>
          <p:cNvGrpSpPr/>
          <p:nvPr/>
        </p:nvGrpSpPr>
        <p:grpSpPr>
          <a:xfrm>
            <a:off x="6754823" y="1262651"/>
            <a:ext cx="4495799" cy="4244503"/>
            <a:chOff x="4421055" y="917576"/>
            <a:chExt cx="4495799" cy="4244503"/>
          </a:xfrm>
        </p:grpSpPr>
        <mc:AlternateContent xmlns:mc="http://schemas.openxmlformats.org/markup-compatibility/2006" xmlns:a14="http://schemas.microsoft.com/office/drawing/2010/main">
          <mc:Choice Requires="a14">
            <p:sp>
              <p:nvSpPr>
                <p:cNvPr id="64" name="Text Box 56">
                  <a:extLst>
                    <a:ext uri="{FF2B5EF4-FFF2-40B4-BE49-F238E27FC236}">
                      <a16:creationId xmlns:a16="http://schemas.microsoft.com/office/drawing/2014/main" id="{52C16EEC-F3D5-8B4D-A174-B8746643B397}"/>
                    </a:ext>
                  </a:extLst>
                </p:cNvPr>
                <p:cNvSpPr txBox="1">
                  <a:spLocks noChangeArrowheads="1"/>
                </p:cNvSpPr>
                <p:nvPr/>
              </p:nvSpPr>
              <p:spPr bwMode="auto">
                <a:xfrm>
                  <a:off x="4421055" y="4408026"/>
                  <a:ext cx="4495799" cy="754053"/>
                </a:xfrm>
                <a:prstGeom prst="rect">
                  <a:avLst/>
                </a:prstGeom>
                <a:solidFill>
                  <a:schemeClr val="accent4">
                    <a:lumMod val="40000"/>
                    <a:lumOff val="60000"/>
                  </a:schemeClr>
                </a:solidFill>
                <a:ln>
                  <a:noFill/>
                </a:ln>
                <a:effectLst/>
                <a:extLst/>
              </p:spPr>
              <p:txBody>
                <a:bodyPr wrap="square">
                  <a:spAutoFit/>
                </a:bodyPr>
                <a:lstStyle/>
                <a:p>
                  <a:pPr marL="285750" indent="-285750">
                    <a:spcBef>
                      <a:spcPct val="50000"/>
                    </a:spcBef>
                    <a:buClr>
                      <a:srgbClr val="CC0000"/>
                    </a:buClr>
                    <a:buFont typeface="Wingdings" panose="05000000000000000000" pitchFamily="2" charset="2"/>
                    <a:buChar char="q"/>
                  </a:pPr>
                  <a:r>
                    <a:rPr lang="en-US" altLang="en-US" sz="1600" b="1" dirty="0">
                      <a:solidFill>
                        <a:srgbClr val="006699"/>
                      </a:solidFill>
                    </a:rPr>
                    <a:t>FWHM: Full Width at Half-Maximum</a:t>
                  </a:r>
                </a:p>
                <a:p>
                  <a:pPr marL="285750" indent="-285750">
                    <a:spcBef>
                      <a:spcPct val="50000"/>
                    </a:spcBef>
                    <a:buClr>
                      <a:srgbClr val="CC0000"/>
                    </a:buClr>
                    <a:buFont typeface="Wingdings" panose="05000000000000000000" pitchFamily="2" charset="2"/>
                    <a:buChar char="q"/>
                  </a:pPr>
                  <a14:m>
                    <m:oMath xmlns:m="http://schemas.openxmlformats.org/officeDocument/2006/math">
                      <m:r>
                        <a:rPr lang="en-US" altLang="en-US" b="1" i="1" smtClean="0">
                          <a:solidFill>
                            <a:srgbClr val="006699"/>
                          </a:solidFill>
                          <a:latin typeface="Cambria Math"/>
                          <a:ea typeface="Cambria Math"/>
                        </a:rPr>
                        <m:t>𝜷</m:t>
                      </m:r>
                    </m:oMath>
                  </a14:m>
                  <a:r>
                    <a:rPr lang="en-US" altLang="en-US" b="1" dirty="0">
                      <a:solidFill>
                        <a:srgbClr val="006699"/>
                      </a:solidFill>
                    </a:rPr>
                    <a:t>: Integral breadth</a:t>
                  </a:r>
                </a:p>
              </p:txBody>
            </p:sp>
          </mc:Choice>
          <mc:Fallback xmlns="">
            <p:sp>
              <p:nvSpPr>
                <p:cNvPr id="54" name="Text Box 56"/>
                <p:cNvSpPr txBox="1">
                  <a:spLocks noRot="1" noChangeAspect="1" noMove="1" noResize="1" noEditPoints="1" noAdjustHandles="1" noChangeArrowheads="1" noChangeShapeType="1" noTextEdit="1"/>
                </p:cNvSpPr>
                <p:nvPr/>
              </p:nvSpPr>
              <p:spPr bwMode="auto">
                <a:xfrm>
                  <a:off x="4421055" y="4408026"/>
                  <a:ext cx="4495799" cy="754053"/>
                </a:xfrm>
                <a:prstGeom prst="rect">
                  <a:avLst/>
                </a:prstGeom>
                <a:blipFill rotWithShape="1">
                  <a:blip r:embed="rId4"/>
                  <a:stretch>
                    <a:fillRect l="-813" t="-2419" b="-12097"/>
                  </a:stretch>
                </a:blipFill>
                <a:ln>
                  <a:noFill/>
                </a:ln>
                <a:effectLst/>
                <a:extLst/>
              </p:spPr>
              <p:txBody>
                <a:bodyPr/>
                <a:lstStyle/>
                <a:p>
                  <a:r>
                    <a:rPr lang="en-US">
                      <a:noFill/>
                    </a:rPr>
                    <a:t> </a:t>
                  </a:r>
                </a:p>
              </p:txBody>
            </p:sp>
          </mc:Fallback>
        </mc:AlternateContent>
        <p:sp>
          <p:nvSpPr>
            <p:cNvPr id="65" name="Rectangle 64">
              <a:extLst>
                <a:ext uri="{FF2B5EF4-FFF2-40B4-BE49-F238E27FC236}">
                  <a16:creationId xmlns:a16="http://schemas.microsoft.com/office/drawing/2014/main" id="{1DA88864-9977-2D45-A4FB-B2D07080CEB0}"/>
                </a:ext>
              </a:extLst>
            </p:cNvPr>
            <p:cNvSpPr/>
            <p:nvPr/>
          </p:nvSpPr>
          <p:spPr>
            <a:xfrm>
              <a:off x="4488181" y="917576"/>
              <a:ext cx="4038600" cy="3315753"/>
            </a:xfrm>
            <a:prstGeom prst="rect">
              <a:avLst/>
            </a:prstGeom>
            <a:solidFill>
              <a:schemeClr val="bg2"/>
            </a:solidFill>
            <a:ln w="41275">
              <a:solidFill>
                <a:schemeClr val="accent3"/>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6" name="Freeform 65">
              <a:extLst>
                <a:ext uri="{FF2B5EF4-FFF2-40B4-BE49-F238E27FC236}">
                  <a16:creationId xmlns:a16="http://schemas.microsoft.com/office/drawing/2014/main" id="{BC741C34-E1D2-D74F-92AB-BA6BA3260F6A}"/>
                </a:ext>
              </a:extLst>
            </p:cNvPr>
            <p:cNvSpPr/>
            <p:nvPr/>
          </p:nvSpPr>
          <p:spPr>
            <a:xfrm>
              <a:off x="4930141" y="1643494"/>
              <a:ext cx="3131820" cy="1852565"/>
            </a:xfrm>
            <a:custGeom>
              <a:avLst/>
              <a:gdLst>
                <a:gd name="connsiteX0" fmla="*/ 0 w 2918460"/>
                <a:gd name="connsiteY0" fmla="*/ 1821180 h 1906018"/>
                <a:gd name="connsiteX1" fmla="*/ 1013460 w 2918460"/>
                <a:gd name="connsiteY1" fmla="*/ 1790700 h 1906018"/>
                <a:gd name="connsiteX2" fmla="*/ 1432560 w 2918460"/>
                <a:gd name="connsiteY2" fmla="*/ 701040 h 1906018"/>
                <a:gd name="connsiteX3" fmla="*/ 1562100 w 2918460"/>
                <a:gd name="connsiteY3" fmla="*/ 129540 h 1906018"/>
                <a:gd name="connsiteX4" fmla="*/ 1645920 w 2918460"/>
                <a:gd name="connsiteY4" fmla="*/ 22860 h 1906018"/>
                <a:gd name="connsiteX5" fmla="*/ 1699260 w 2918460"/>
                <a:gd name="connsiteY5" fmla="*/ 0 h 1906018"/>
                <a:gd name="connsiteX6" fmla="*/ 1775460 w 2918460"/>
                <a:gd name="connsiteY6" fmla="*/ 60960 h 1906018"/>
                <a:gd name="connsiteX7" fmla="*/ 1889760 w 2918460"/>
                <a:gd name="connsiteY7" fmla="*/ 457200 h 1906018"/>
                <a:gd name="connsiteX8" fmla="*/ 2087880 w 2918460"/>
                <a:gd name="connsiteY8" fmla="*/ 1310640 h 1906018"/>
                <a:gd name="connsiteX9" fmla="*/ 2209800 w 2918460"/>
                <a:gd name="connsiteY9" fmla="*/ 1584960 h 1906018"/>
                <a:gd name="connsiteX10" fmla="*/ 2301240 w 2918460"/>
                <a:gd name="connsiteY10" fmla="*/ 1729740 h 1906018"/>
                <a:gd name="connsiteX11" fmla="*/ 2529840 w 2918460"/>
                <a:gd name="connsiteY11" fmla="*/ 1813560 h 1906018"/>
                <a:gd name="connsiteX12" fmla="*/ 2766060 w 2918460"/>
                <a:gd name="connsiteY12" fmla="*/ 1828800 h 1906018"/>
                <a:gd name="connsiteX13" fmla="*/ 2918460 w 2918460"/>
                <a:gd name="connsiteY13" fmla="*/ 1844040 h 1906018"/>
                <a:gd name="connsiteX14" fmla="*/ 2918460 w 2918460"/>
                <a:gd name="connsiteY14" fmla="*/ 1844040 h 1906018"/>
                <a:gd name="connsiteX0" fmla="*/ 0 w 2918460"/>
                <a:gd name="connsiteY0" fmla="*/ 1821180 h 1897899"/>
                <a:gd name="connsiteX1" fmla="*/ 1013460 w 2918460"/>
                <a:gd name="connsiteY1" fmla="*/ 1790700 h 1897899"/>
                <a:gd name="connsiteX2" fmla="*/ 1463040 w 2918460"/>
                <a:gd name="connsiteY2" fmla="*/ 822960 h 1897899"/>
                <a:gd name="connsiteX3" fmla="*/ 1562100 w 2918460"/>
                <a:gd name="connsiteY3" fmla="*/ 129540 h 1897899"/>
                <a:gd name="connsiteX4" fmla="*/ 1645920 w 2918460"/>
                <a:gd name="connsiteY4" fmla="*/ 22860 h 1897899"/>
                <a:gd name="connsiteX5" fmla="*/ 1699260 w 2918460"/>
                <a:gd name="connsiteY5" fmla="*/ 0 h 1897899"/>
                <a:gd name="connsiteX6" fmla="*/ 1775460 w 2918460"/>
                <a:gd name="connsiteY6" fmla="*/ 60960 h 1897899"/>
                <a:gd name="connsiteX7" fmla="*/ 1889760 w 2918460"/>
                <a:gd name="connsiteY7" fmla="*/ 457200 h 1897899"/>
                <a:gd name="connsiteX8" fmla="*/ 2087880 w 2918460"/>
                <a:gd name="connsiteY8" fmla="*/ 1310640 h 1897899"/>
                <a:gd name="connsiteX9" fmla="*/ 2209800 w 2918460"/>
                <a:gd name="connsiteY9" fmla="*/ 1584960 h 1897899"/>
                <a:gd name="connsiteX10" fmla="*/ 2301240 w 2918460"/>
                <a:gd name="connsiteY10" fmla="*/ 1729740 h 1897899"/>
                <a:gd name="connsiteX11" fmla="*/ 2529840 w 2918460"/>
                <a:gd name="connsiteY11" fmla="*/ 1813560 h 1897899"/>
                <a:gd name="connsiteX12" fmla="*/ 2766060 w 2918460"/>
                <a:gd name="connsiteY12" fmla="*/ 1828800 h 1897899"/>
                <a:gd name="connsiteX13" fmla="*/ 2918460 w 2918460"/>
                <a:gd name="connsiteY13" fmla="*/ 1844040 h 1897899"/>
                <a:gd name="connsiteX14" fmla="*/ 2918460 w 2918460"/>
                <a:gd name="connsiteY14" fmla="*/ 1844040 h 1897899"/>
                <a:gd name="connsiteX0" fmla="*/ 0 w 2918460"/>
                <a:gd name="connsiteY0" fmla="*/ 1821180 h 1897899"/>
                <a:gd name="connsiteX1" fmla="*/ 1013460 w 2918460"/>
                <a:gd name="connsiteY1" fmla="*/ 1790700 h 1897899"/>
                <a:gd name="connsiteX2" fmla="*/ 1463040 w 2918460"/>
                <a:gd name="connsiteY2" fmla="*/ 822960 h 1897899"/>
                <a:gd name="connsiteX3" fmla="*/ 1562100 w 2918460"/>
                <a:gd name="connsiteY3" fmla="*/ 129540 h 1897899"/>
                <a:gd name="connsiteX4" fmla="*/ 1645920 w 2918460"/>
                <a:gd name="connsiteY4" fmla="*/ 22860 h 1897899"/>
                <a:gd name="connsiteX5" fmla="*/ 1699260 w 2918460"/>
                <a:gd name="connsiteY5" fmla="*/ 0 h 1897899"/>
                <a:gd name="connsiteX6" fmla="*/ 1775460 w 2918460"/>
                <a:gd name="connsiteY6" fmla="*/ 60960 h 1897899"/>
                <a:gd name="connsiteX7" fmla="*/ 1889760 w 2918460"/>
                <a:gd name="connsiteY7" fmla="*/ 457200 h 1897899"/>
                <a:gd name="connsiteX8" fmla="*/ 2087880 w 2918460"/>
                <a:gd name="connsiteY8" fmla="*/ 1310640 h 1897899"/>
                <a:gd name="connsiteX9" fmla="*/ 2209800 w 2918460"/>
                <a:gd name="connsiteY9" fmla="*/ 1584960 h 1897899"/>
                <a:gd name="connsiteX10" fmla="*/ 2301240 w 2918460"/>
                <a:gd name="connsiteY10" fmla="*/ 1729740 h 1897899"/>
                <a:gd name="connsiteX11" fmla="*/ 2529840 w 2918460"/>
                <a:gd name="connsiteY11" fmla="*/ 1813560 h 1897899"/>
                <a:gd name="connsiteX12" fmla="*/ 2766060 w 2918460"/>
                <a:gd name="connsiteY12" fmla="*/ 1828800 h 1897899"/>
                <a:gd name="connsiteX13" fmla="*/ 2918460 w 2918460"/>
                <a:gd name="connsiteY13" fmla="*/ 1844040 h 1897899"/>
                <a:gd name="connsiteX14" fmla="*/ 2918460 w 2918460"/>
                <a:gd name="connsiteY14" fmla="*/ 1844040 h 1897899"/>
                <a:gd name="connsiteX0" fmla="*/ 0 w 2918460"/>
                <a:gd name="connsiteY0" fmla="*/ 1821180 h 1863370"/>
                <a:gd name="connsiteX1" fmla="*/ 990600 w 2918460"/>
                <a:gd name="connsiteY1" fmla="*/ 1706880 h 1863370"/>
                <a:gd name="connsiteX2" fmla="*/ 1463040 w 2918460"/>
                <a:gd name="connsiteY2" fmla="*/ 822960 h 1863370"/>
                <a:gd name="connsiteX3" fmla="*/ 1562100 w 2918460"/>
                <a:gd name="connsiteY3" fmla="*/ 129540 h 1863370"/>
                <a:gd name="connsiteX4" fmla="*/ 1645920 w 2918460"/>
                <a:gd name="connsiteY4" fmla="*/ 22860 h 1863370"/>
                <a:gd name="connsiteX5" fmla="*/ 1699260 w 2918460"/>
                <a:gd name="connsiteY5" fmla="*/ 0 h 1863370"/>
                <a:gd name="connsiteX6" fmla="*/ 1775460 w 2918460"/>
                <a:gd name="connsiteY6" fmla="*/ 60960 h 1863370"/>
                <a:gd name="connsiteX7" fmla="*/ 1889760 w 2918460"/>
                <a:gd name="connsiteY7" fmla="*/ 457200 h 1863370"/>
                <a:gd name="connsiteX8" fmla="*/ 2087880 w 2918460"/>
                <a:gd name="connsiteY8" fmla="*/ 1310640 h 1863370"/>
                <a:gd name="connsiteX9" fmla="*/ 2209800 w 2918460"/>
                <a:gd name="connsiteY9" fmla="*/ 1584960 h 1863370"/>
                <a:gd name="connsiteX10" fmla="*/ 2301240 w 2918460"/>
                <a:gd name="connsiteY10" fmla="*/ 1729740 h 1863370"/>
                <a:gd name="connsiteX11" fmla="*/ 2529840 w 2918460"/>
                <a:gd name="connsiteY11" fmla="*/ 1813560 h 1863370"/>
                <a:gd name="connsiteX12" fmla="*/ 2766060 w 2918460"/>
                <a:gd name="connsiteY12" fmla="*/ 1828800 h 1863370"/>
                <a:gd name="connsiteX13" fmla="*/ 2918460 w 2918460"/>
                <a:gd name="connsiteY13" fmla="*/ 1844040 h 1863370"/>
                <a:gd name="connsiteX14" fmla="*/ 2918460 w 2918460"/>
                <a:gd name="connsiteY14" fmla="*/ 1844040 h 1863370"/>
                <a:gd name="connsiteX0" fmla="*/ 0 w 2918460"/>
                <a:gd name="connsiteY0" fmla="*/ 1821180 h 1856379"/>
                <a:gd name="connsiteX1" fmla="*/ 457200 w 2918460"/>
                <a:gd name="connsiteY1" fmla="*/ 1851661 h 1856379"/>
                <a:gd name="connsiteX2" fmla="*/ 990600 w 2918460"/>
                <a:gd name="connsiteY2" fmla="*/ 1706880 h 1856379"/>
                <a:gd name="connsiteX3" fmla="*/ 1463040 w 2918460"/>
                <a:gd name="connsiteY3" fmla="*/ 822960 h 1856379"/>
                <a:gd name="connsiteX4" fmla="*/ 1562100 w 2918460"/>
                <a:gd name="connsiteY4" fmla="*/ 129540 h 1856379"/>
                <a:gd name="connsiteX5" fmla="*/ 1645920 w 2918460"/>
                <a:gd name="connsiteY5" fmla="*/ 22860 h 1856379"/>
                <a:gd name="connsiteX6" fmla="*/ 1699260 w 2918460"/>
                <a:gd name="connsiteY6" fmla="*/ 0 h 1856379"/>
                <a:gd name="connsiteX7" fmla="*/ 1775460 w 2918460"/>
                <a:gd name="connsiteY7" fmla="*/ 60960 h 1856379"/>
                <a:gd name="connsiteX8" fmla="*/ 1889760 w 2918460"/>
                <a:gd name="connsiteY8" fmla="*/ 457200 h 1856379"/>
                <a:gd name="connsiteX9" fmla="*/ 2087880 w 2918460"/>
                <a:gd name="connsiteY9" fmla="*/ 1310640 h 1856379"/>
                <a:gd name="connsiteX10" fmla="*/ 2209800 w 2918460"/>
                <a:gd name="connsiteY10" fmla="*/ 1584960 h 1856379"/>
                <a:gd name="connsiteX11" fmla="*/ 2301240 w 2918460"/>
                <a:gd name="connsiteY11" fmla="*/ 1729740 h 1856379"/>
                <a:gd name="connsiteX12" fmla="*/ 2529840 w 2918460"/>
                <a:gd name="connsiteY12" fmla="*/ 1813560 h 1856379"/>
                <a:gd name="connsiteX13" fmla="*/ 2766060 w 2918460"/>
                <a:gd name="connsiteY13" fmla="*/ 1828800 h 1856379"/>
                <a:gd name="connsiteX14" fmla="*/ 2918460 w 2918460"/>
                <a:gd name="connsiteY14" fmla="*/ 1844040 h 1856379"/>
                <a:gd name="connsiteX15" fmla="*/ 2918460 w 2918460"/>
                <a:gd name="connsiteY15" fmla="*/ 1844040 h 1856379"/>
                <a:gd name="connsiteX0" fmla="*/ 0 w 2918460"/>
                <a:gd name="connsiteY0" fmla="*/ 1829798 h 1864997"/>
                <a:gd name="connsiteX1" fmla="*/ 457200 w 2918460"/>
                <a:gd name="connsiteY1" fmla="*/ 1860279 h 1864997"/>
                <a:gd name="connsiteX2" fmla="*/ 990600 w 2918460"/>
                <a:gd name="connsiteY2" fmla="*/ 1715498 h 1864997"/>
                <a:gd name="connsiteX3" fmla="*/ 1463040 w 2918460"/>
                <a:gd name="connsiteY3" fmla="*/ 83157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9798 h 1864997"/>
                <a:gd name="connsiteX1" fmla="*/ 457200 w 2918460"/>
                <a:gd name="connsiteY1" fmla="*/ 1860279 h 1864997"/>
                <a:gd name="connsiteX2" fmla="*/ 990600 w 2918460"/>
                <a:gd name="connsiteY2" fmla="*/ 1715498 h 1864997"/>
                <a:gd name="connsiteX3" fmla="*/ 1463040 w 2918460"/>
                <a:gd name="connsiteY3" fmla="*/ 83157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9798 h 1864997"/>
                <a:gd name="connsiteX1" fmla="*/ 457200 w 2918460"/>
                <a:gd name="connsiteY1" fmla="*/ 1860279 h 1864997"/>
                <a:gd name="connsiteX2" fmla="*/ 990600 w 2918460"/>
                <a:gd name="connsiteY2" fmla="*/ 1715498 h 1864997"/>
                <a:gd name="connsiteX3" fmla="*/ 1363980 w 2918460"/>
                <a:gd name="connsiteY3" fmla="*/ 99921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87880 w 2918460"/>
                <a:gd name="connsiteY8" fmla="*/ 1311131 h 1856870"/>
                <a:gd name="connsiteX9" fmla="*/ 2209800 w 2918460"/>
                <a:gd name="connsiteY9" fmla="*/ 1585451 h 1856870"/>
                <a:gd name="connsiteX10" fmla="*/ 2301240 w 2918460"/>
                <a:gd name="connsiteY10" fmla="*/ 1730231 h 1856870"/>
                <a:gd name="connsiteX11" fmla="*/ 2529840 w 2918460"/>
                <a:gd name="connsiteY11" fmla="*/ 1814051 h 1856870"/>
                <a:gd name="connsiteX12" fmla="*/ 2766060 w 2918460"/>
                <a:gd name="connsiteY12" fmla="*/ 1829291 h 1856870"/>
                <a:gd name="connsiteX13" fmla="*/ 2918460 w 2918460"/>
                <a:gd name="connsiteY13" fmla="*/ 1844531 h 1856870"/>
                <a:gd name="connsiteX14" fmla="*/ 2918460 w 2918460"/>
                <a:gd name="connsiteY14"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301240 w 2918460"/>
                <a:gd name="connsiteY10" fmla="*/ 1730231 h 1856870"/>
                <a:gd name="connsiteX11" fmla="*/ 2529840 w 2918460"/>
                <a:gd name="connsiteY11" fmla="*/ 1814051 h 1856870"/>
                <a:gd name="connsiteX12" fmla="*/ 2766060 w 2918460"/>
                <a:gd name="connsiteY12" fmla="*/ 1829291 h 1856870"/>
                <a:gd name="connsiteX13" fmla="*/ 2918460 w 2918460"/>
                <a:gd name="connsiteY13" fmla="*/ 1844531 h 1856870"/>
                <a:gd name="connsiteX14" fmla="*/ 2918460 w 2918460"/>
                <a:gd name="connsiteY14"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766060 w 2918460"/>
                <a:gd name="connsiteY11" fmla="*/ 1829291 h 1856870"/>
                <a:gd name="connsiteX12" fmla="*/ 2918460 w 2918460"/>
                <a:gd name="connsiteY12" fmla="*/ 1844531 h 1856870"/>
                <a:gd name="connsiteX13" fmla="*/ 2918460 w 2918460"/>
                <a:gd name="connsiteY13"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766060 w 2918460"/>
                <a:gd name="connsiteY11" fmla="*/ 1829291 h 1856870"/>
                <a:gd name="connsiteX12" fmla="*/ 2918460 w 2918460"/>
                <a:gd name="connsiteY12"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1996811 w 2918460"/>
                <a:gd name="connsiteY9" fmla="*/ 975901 h 1856870"/>
                <a:gd name="connsiteX10" fmla="*/ 2209800 w 2918460"/>
                <a:gd name="connsiteY10" fmla="*/ 1585451 h 1856870"/>
                <a:gd name="connsiteX11" fmla="*/ 2529840 w 2918460"/>
                <a:gd name="connsiteY11" fmla="*/ 1814051 h 1856870"/>
                <a:gd name="connsiteX12" fmla="*/ 2918460 w 2918460"/>
                <a:gd name="connsiteY12"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1988820 w 2918460"/>
                <a:gd name="connsiteY8" fmla="*/ 103681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02523 h 1837722"/>
                <a:gd name="connsiteX1" fmla="*/ 457200 w 2918460"/>
                <a:gd name="connsiteY1" fmla="*/ 1833004 h 1837722"/>
                <a:gd name="connsiteX2" fmla="*/ 990600 w 2918460"/>
                <a:gd name="connsiteY2" fmla="*/ 1688223 h 1837722"/>
                <a:gd name="connsiteX3" fmla="*/ 1363980 w 2918460"/>
                <a:gd name="connsiteY3" fmla="*/ 971943 h 1837722"/>
                <a:gd name="connsiteX4" fmla="*/ 1562100 w 2918460"/>
                <a:gd name="connsiteY4" fmla="*/ 263283 h 1837722"/>
                <a:gd name="connsiteX5" fmla="*/ 1645920 w 2918460"/>
                <a:gd name="connsiteY5" fmla="*/ 4203 h 1837722"/>
                <a:gd name="connsiteX6" fmla="*/ 1889760 w 2918460"/>
                <a:gd name="connsiteY6" fmla="*/ 438543 h 1837722"/>
                <a:gd name="connsiteX7" fmla="*/ 1988820 w 2918460"/>
                <a:gd name="connsiteY7" fmla="*/ 1017663 h 1837722"/>
                <a:gd name="connsiteX8" fmla="*/ 2209800 w 2918460"/>
                <a:gd name="connsiteY8" fmla="*/ 1566303 h 1837722"/>
                <a:gd name="connsiteX9" fmla="*/ 2529840 w 2918460"/>
                <a:gd name="connsiteY9" fmla="*/ 1794903 h 1837722"/>
                <a:gd name="connsiteX10" fmla="*/ 2918460 w 2918460"/>
                <a:gd name="connsiteY10" fmla="*/ 1825383 h 1837722"/>
                <a:gd name="connsiteX0" fmla="*/ 0 w 2918460"/>
                <a:gd name="connsiteY0" fmla="*/ 1798859 h 1834058"/>
                <a:gd name="connsiteX1" fmla="*/ 457200 w 2918460"/>
                <a:gd name="connsiteY1" fmla="*/ 1829340 h 1834058"/>
                <a:gd name="connsiteX2" fmla="*/ 990600 w 2918460"/>
                <a:gd name="connsiteY2" fmla="*/ 1684559 h 1834058"/>
                <a:gd name="connsiteX3" fmla="*/ 1363980 w 2918460"/>
                <a:gd name="connsiteY3" fmla="*/ 968279 h 1834058"/>
                <a:gd name="connsiteX4" fmla="*/ 1562100 w 2918460"/>
                <a:gd name="connsiteY4" fmla="*/ 259619 h 1834058"/>
                <a:gd name="connsiteX5" fmla="*/ 1645920 w 2918460"/>
                <a:gd name="connsiteY5" fmla="*/ 539 h 1834058"/>
                <a:gd name="connsiteX6" fmla="*/ 1791071 w 2918460"/>
                <a:gd name="connsiteY6" fmla="*/ 198709 h 1834058"/>
                <a:gd name="connsiteX7" fmla="*/ 1889760 w 2918460"/>
                <a:gd name="connsiteY7" fmla="*/ 434879 h 1834058"/>
                <a:gd name="connsiteX8" fmla="*/ 1988820 w 2918460"/>
                <a:gd name="connsiteY8" fmla="*/ 1013999 h 1834058"/>
                <a:gd name="connsiteX9" fmla="*/ 2209800 w 2918460"/>
                <a:gd name="connsiteY9" fmla="*/ 1562639 h 1834058"/>
                <a:gd name="connsiteX10" fmla="*/ 2529840 w 2918460"/>
                <a:gd name="connsiteY10" fmla="*/ 1791239 h 1834058"/>
                <a:gd name="connsiteX11" fmla="*/ 2918460 w 2918460"/>
                <a:gd name="connsiteY11" fmla="*/ 1821719 h 1834058"/>
                <a:gd name="connsiteX0" fmla="*/ 0 w 2918460"/>
                <a:gd name="connsiteY0" fmla="*/ 1798859 h 1834058"/>
                <a:gd name="connsiteX1" fmla="*/ 457200 w 2918460"/>
                <a:gd name="connsiteY1" fmla="*/ 1829340 h 1834058"/>
                <a:gd name="connsiteX2" fmla="*/ 990600 w 2918460"/>
                <a:gd name="connsiteY2" fmla="*/ 1684559 h 1834058"/>
                <a:gd name="connsiteX3" fmla="*/ 1363980 w 2918460"/>
                <a:gd name="connsiteY3" fmla="*/ 968279 h 1834058"/>
                <a:gd name="connsiteX4" fmla="*/ 1562100 w 2918460"/>
                <a:gd name="connsiteY4" fmla="*/ 259619 h 1834058"/>
                <a:gd name="connsiteX5" fmla="*/ 1645920 w 2918460"/>
                <a:gd name="connsiteY5" fmla="*/ 539 h 1834058"/>
                <a:gd name="connsiteX6" fmla="*/ 1791071 w 2918460"/>
                <a:gd name="connsiteY6" fmla="*/ 198709 h 1834058"/>
                <a:gd name="connsiteX7" fmla="*/ 1851660 w 2918460"/>
                <a:gd name="connsiteY7" fmla="*/ 465359 h 1834058"/>
                <a:gd name="connsiteX8" fmla="*/ 1988820 w 2918460"/>
                <a:gd name="connsiteY8" fmla="*/ 1013999 h 1834058"/>
                <a:gd name="connsiteX9" fmla="*/ 2209800 w 2918460"/>
                <a:gd name="connsiteY9" fmla="*/ 1562639 h 1834058"/>
                <a:gd name="connsiteX10" fmla="*/ 2529840 w 2918460"/>
                <a:gd name="connsiteY10" fmla="*/ 1791239 h 1834058"/>
                <a:gd name="connsiteX11" fmla="*/ 2918460 w 2918460"/>
                <a:gd name="connsiteY11" fmla="*/ 1821719 h 1834058"/>
                <a:gd name="connsiteX0" fmla="*/ 0 w 2918460"/>
                <a:gd name="connsiteY0" fmla="*/ 1798756 h 1833955"/>
                <a:gd name="connsiteX1" fmla="*/ 457200 w 2918460"/>
                <a:gd name="connsiteY1" fmla="*/ 1829237 h 1833955"/>
                <a:gd name="connsiteX2" fmla="*/ 990600 w 2918460"/>
                <a:gd name="connsiteY2" fmla="*/ 1684456 h 1833955"/>
                <a:gd name="connsiteX3" fmla="*/ 1363980 w 2918460"/>
                <a:gd name="connsiteY3" fmla="*/ 968176 h 1833955"/>
                <a:gd name="connsiteX4" fmla="*/ 1562100 w 2918460"/>
                <a:gd name="connsiteY4" fmla="*/ 259516 h 1833955"/>
                <a:gd name="connsiteX5" fmla="*/ 1645920 w 2918460"/>
                <a:gd name="connsiteY5" fmla="*/ 436 h 1833955"/>
                <a:gd name="connsiteX6" fmla="*/ 1791071 w 2918460"/>
                <a:gd name="connsiteY6" fmla="*/ 198606 h 1833955"/>
                <a:gd name="connsiteX7" fmla="*/ 1775831 w 2918460"/>
                <a:gd name="connsiteY7" fmla="*/ 229086 h 1833955"/>
                <a:gd name="connsiteX8" fmla="*/ 1851660 w 2918460"/>
                <a:gd name="connsiteY8" fmla="*/ 465256 h 1833955"/>
                <a:gd name="connsiteX9" fmla="*/ 1988820 w 2918460"/>
                <a:gd name="connsiteY9" fmla="*/ 1013896 h 1833955"/>
                <a:gd name="connsiteX10" fmla="*/ 2209800 w 2918460"/>
                <a:gd name="connsiteY10" fmla="*/ 1562536 h 1833955"/>
                <a:gd name="connsiteX11" fmla="*/ 2529840 w 2918460"/>
                <a:gd name="connsiteY11" fmla="*/ 1791136 h 1833955"/>
                <a:gd name="connsiteX12" fmla="*/ 2918460 w 2918460"/>
                <a:gd name="connsiteY12" fmla="*/ 1821616 h 1833955"/>
                <a:gd name="connsiteX0" fmla="*/ 0 w 2918460"/>
                <a:gd name="connsiteY0" fmla="*/ 1802617 h 1837816"/>
                <a:gd name="connsiteX1" fmla="*/ 457200 w 2918460"/>
                <a:gd name="connsiteY1" fmla="*/ 1833098 h 1837816"/>
                <a:gd name="connsiteX2" fmla="*/ 990600 w 2918460"/>
                <a:gd name="connsiteY2" fmla="*/ 1688317 h 1837816"/>
                <a:gd name="connsiteX3" fmla="*/ 1363980 w 2918460"/>
                <a:gd name="connsiteY3" fmla="*/ 972037 h 1837816"/>
                <a:gd name="connsiteX4" fmla="*/ 1524000 w 2918460"/>
                <a:gd name="connsiteY4" fmla="*/ 415777 h 1837816"/>
                <a:gd name="connsiteX5" fmla="*/ 1645920 w 2918460"/>
                <a:gd name="connsiteY5" fmla="*/ 4297 h 1837816"/>
                <a:gd name="connsiteX6" fmla="*/ 1791071 w 2918460"/>
                <a:gd name="connsiteY6" fmla="*/ 202467 h 1837816"/>
                <a:gd name="connsiteX7" fmla="*/ 1775831 w 2918460"/>
                <a:gd name="connsiteY7" fmla="*/ 232947 h 1837816"/>
                <a:gd name="connsiteX8" fmla="*/ 1851660 w 2918460"/>
                <a:gd name="connsiteY8" fmla="*/ 469117 h 1837816"/>
                <a:gd name="connsiteX9" fmla="*/ 1988820 w 2918460"/>
                <a:gd name="connsiteY9" fmla="*/ 1017757 h 1837816"/>
                <a:gd name="connsiteX10" fmla="*/ 2209800 w 2918460"/>
                <a:gd name="connsiteY10" fmla="*/ 1566397 h 1837816"/>
                <a:gd name="connsiteX11" fmla="*/ 2529840 w 2918460"/>
                <a:gd name="connsiteY11" fmla="*/ 1794997 h 1837816"/>
                <a:gd name="connsiteX12" fmla="*/ 2918460 w 2918460"/>
                <a:gd name="connsiteY12" fmla="*/ 1825477 h 1837816"/>
                <a:gd name="connsiteX0" fmla="*/ 0 w 2918460"/>
                <a:gd name="connsiteY0" fmla="*/ 1765407 h 1800606"/>
                <a:gd name="connsiteX1" fmla="*/ 457200 w 2918460"/>
                <a:gd name="connsiteY1" fmla="*/ 1795888 h 1800606"/>
                <a:gd name="connsiteX2" fmla="*/ 990600 w 2918460"/>
                <a:gd name="connsiteY2" fmla="*/ 1651107 h 1800606"/>
                <a:gd name="connsiteX3" fmla="*/ 1363980 w 2918460"/>
                <a:gd name="connsiteY3" fmla="*/ 934827 h 1800606"/>
                <a:gd name="connsiteX4" fmla="*/ 1524000 w 2918460"/>
                <a:gd name="connsiteY4" fmla="*/ 378567 h 1800606"/>
                <a:gd name="connsiteX5" fmla="*/ 1645920 w 2918460"/>
                <a:gd name="connsiteY5" fmla="*/ 5187 h 1800606"/>
                <a:gd name="connsiteX6" fmla="*/ 1791071 w 2918460"/>
                <a:gd name="connsiteY6" fmla="*/ 165257 h 1800606"/>
                <a:gd name="connsiteX7" fmla="*/ 1775831 w 2918460"/>
                <a:gd name="connsiteY7" fmla="*/ 195737 h 1800606"/>
                <a:gd name="connsiteX8" fmla="*/ 1851660 w 2918460"/>
                <a:gd name="connsiteY8" fmla="*/ 431907 h 1800606"/>
                <a:gd name="connsiteX9" fmla="*/ 1988820 w 2918460"/>
                <a:gd name="connsiteY9" fmla="*/ 980547 h 1800606"/>
                <a:gd name="connsiteX10" fmla="*/ 2209800 w 2918460"/>
                <a:gd name="connsiteY10" fmla="*/ 1529187 h 1800606"/>
                <a:gd name="connsiteX11" fmla="*/ 2529840 w 2918460"/>
                <a:gd name="connsiteY11" fmla="*/ 1757787 h 1800606"/>
                <a:gd name="connsiteX12" fmla="*/ 2918460 w 2918460"/>
                <a:gd name="connsiteY12" fmla="*/ 1788267 h 1800606"/>
                <a:gd name="connsiteX0" fmla="*/ 0 w 2918460"/>
                <a:gd name="connsiteY0" fmla="*/ 1766473 h 1801672"/>
                <a:gd name="connsiteX1" fmla="*/ 457200 w 2918460"/>
                <a:gd name="connsiteY1" fmla="*/ 1796954 h 1801672"/>
                <a:gd name="connsiteX2" fmla="*/ 990600 w 2918460"/>
                <a:gd name="connsiteY2" fmla="*/ 1652173 h 1801672"/>
                <a:gd name="connsiteX3" fmla="*/ 1363980 w 2918460"/>
                <a:gd name="connsiteY3" fmla="*/ 935893 h 1801672"/>
                <a:gd name="connsiteX4" fmla="*/ 1524000 w 2918460"/>
                <a:gd name="connsiteY4" fmla="*/ 379633 h 1801672"/>
                <a:gd name="connsiteX5" fmla="*/ 1645920 w 2918460"/>
                <a:gd name="connsiteY5" fmla="*/ 6253 h 1801672"/>
                <a:gd name="connsiteX6" fmla="*/ 1791071 w 2918460"/>
                <a:gd name="connsiteY6" fmla="*/ 166323 h 1801672"/>
                <a:gd name="connsiteX7" fmla="*/ 1851660 w 2918460"/>
                <a:gd name="connsiteY7" fmla="*/ 432973 h 1801672"/>
                <a:gd name="connsiteX8" fmla="*/ 1988820 w 2918460"/>
                <a:gd name="connsiteY8" fmla="*/ 981613 h 1801672"/>
                <a:gd name="connsiteX9" fmla="*/ 2209800 w 2918460"/>
                <a:gd name="connsiteY9" fmla="*/ 1530253 h 1801672"/>
                <a:gd name="connsiteX10" fmla="*/ 2529840 w 2918460"/>
                <a:gd name="connsiteY10" fmla="*/ 1758853 h 1801672"/>
                <a:gd name="connsiteX11" fmla="*/ 2918460 w 2918460"/>
                <a:gd name="connsiteY11" fmla="*/ 1789333 h 1801672"/>
                <a:gd name="connsiteX0" fmla="*/ 0 w 3124200"/>
                <a:gd name="connsiteY0" fmla="*/ 1766473 h 1801672"/>
                <a:gd name="connsiteX1" fmla="*/ 457200 w 3124200"/>
                <a:gd name="connsiteY1" fmla="*/ 1796954 h 1801672"/>
                <a:gd name="connsiteX2" fmla="*/ 990600 w 3124200"/>
                <a:gd name="connsiteY2" fmla="*/ 1652173 h 1801672"/>
                <a:gd name="connsiteX3" fmla="*/ 1363980 w 3124200"/>
                <a:gd name="connsiteY3" fmla="*/ 935893 h 1801672"/>
                <a:gd name="connsiteX4" fmla="*/ 1524000 w 3124200"/>
                <a:gd name="connsiteY4" fmla="*/ 379633 h 1801672"/>
                <a:gd name="connsiteX5" fmla="*/ 1645920 w 3124200"/>
                <a:gd name="connsiteY5" fmla="*/ 6253 h 1801672"/>
                <a:gd name="connsiteX6" fmla="*/ 1791071 w 3124200"/>
                <a:gd name="connsiteY6" fmla="*/ 166323 h 1801672"/>
                <a:gd name="connsiteX7" fmla="*/ 1851660 w 3124200"/>
                <a:gd name="connsiteY7" fmla="*/ 432973 h 1801672"/>
                <a:gd name="connsiteX8" fmla="*/ 1988820 w 3124200"/>
                <a:gd name="connsiteY8" fmla="*/ 981613 h 1801672"/>
                <a:gd name="connsiteX9" fmla="*/ 2209800 w 3124200"/>
                <a:gd name="connsiteY9" fmla="*/ 1530253 h 1801672"/>
                <a:gd name="connsiteX10" fmla="*/ 2529840 w 3124200"/>
                <a:gd name="connsiteY10" fmla="*/ 1758853 h 1801672"/>
                <a:gd name="connsiteX11" fmla="*/ 3124200 w 3124200"/>
                <a:gd name="connsiteY11" fmla="*/ 1789333 h 1801672"/>
                <a:gd name="connsiteX0" fmla="*/ 0 w 3124200"/>
                <a:gd name="connsiteY0" fmla="*/ 1812193 h 1814746"/>
                <a:gd name="connsiteX1" fmla="*/ 457200 w 3124200"/>
                <a:gd name="connsiteY1" fmla="*/ 1796954 h 1814746"/>
                <a:gd name="connsiteX2" fmla="*/ 990600 w 3124200"/>
                <a:gd name="connsiteY2" fmla="*/ 1652173 h 1814746"/>
                <a:gd name="connsiteX3" fmla="*/ 1363980 w 3124200"/>
                <a:gd name="connsiteY3" fmla="*/ 935893 h 1814746"/>
                <a:gd name="connsiteX4" fmla="*/ 1524000 w 3124200"/>
                <a:gd name="connsiteY4" fmla="*/ 379633 h 1814746"/>
                <a:gd name="connsiteX5" fmla="*/ 1645920 w 3124200"/>
                <a:gd name="connsiteY5" fmla="*/ 6253 h 1814746"/>
                <a:gd name="connsiteX6" fmla="*/ 1791071 w 3124200"/>
                <a:gd name="connsiteY6" fmla="*/ 166323 h 1814746"/>
                <a:gd name="connsiteX7" fmla="*/ 1851660 w 3124200"/>
                <a:gd name="connsiteY7" fmla="*/ 432973 h 1814746"/>
                <a:gd name="connsiteX8" fmla="*/ 1988820 w 3124200"/>
                <a:gd name="connsiteY8" fmla="*/ 981613 h 1814746"/>
                <a:gd name="connsiteX9" fmla="*/ 2209800 w 3124200"/>
                <a:gd name="connsiteY9" fmla="*/ 1530253 h 1814746"/>
                <a:gd name="connsiteX10" fmla="*/ 2529840 w 3124200"/>
                <a:gd name="connsiteY10" fmla="*/ 1758853 h 1814746"/>
                <a:gd name="connsiteX11" fmla="*/ 3124200 w 3124200"/>
                <a:gd name="connsiteY11" fmla="*/ 1789333 h 1814746"/>
                <a:gd name="connsiteX0" fmla="*/ 0 w 3124200"/>
                <a:gd name="connsiteY0" fmla="*/ 1812193 h 1814746"/>
                <a:gd name="connsiteX1" fmla="*/ 457200 w 3124200"/>
                <a:gd name="connsiteY1" fmla="*/ 1796954 h 1814746"/>
                <a:gd name="connsiteX2" fmla="*/ 990600 w 3124200"/>
                <a:gd name="connsiteY2" fmla="*/ 1652173 h 1814746"/>
                <a:gd name="connsiteX3" fmla="*/ 1272540 w 3124200"/>
                <a:gd name="connsiteY3" fmla="*/ 1202593 h 1814746"/>
                <a:gd name="connsiteX4" fmla="*/ 1524000 w 3124200"/>
                <a:gd name="connsiteY4" fmla="*/ 379633 h 1814746"/>
                <a:gd name="connsiteX5" fmla="*/ 1645920 w 3124200"/>
                <a:gd name="connsiteY5" fmla="*/ 6253 h 1814746"/>
                <a:gd name="connsiteX6" fmla="*/ 1791071 w 3124200"/>
                <a:gd name="connsiteY6" fmla="*/ 166323 h 1814746"/>
                <a:gd name="connsiteX7" fmla="*/ 1851660 w 3124200"/>
                <a:gd name="connsiteY7" fmla="*/ 432973 h 1814746"/>
                <a:gd name="connsiteX8" fmla="*/ 1988820 w 3124200"/>
                <a:gd name="connsiteY8" fmla="*/ 981613 h 1814746"/>
                <a:gd name="connsiteX9" fmla="*/ 2209800 w 3124200"/>
                <a:gd name="connsiteY9" fmla="*/ 1530253 h 1814746"/>
                <a:gd name="connsiteX10" fmla="*/ 2529840 w 3124200"/>
                <a:gd name="connsiteY10" fmla="*/ 1758853 h 1814746"/>
                <a:gd name="connsiteX11" fmla="*/ 3124200 w 3124200"/>
                <a:gd name="connsiteY11" fmla="*/ 1789333 h 1814746"/>
                <a:gd name="connsiteX0" fmla="*/ 0 w 3124200"/>
                <a:gd name="connsiteY0" fmla="*/ 1806252 h 1808805"/>
                <a:gd name="connsiteX1" fmla="*/ 457200 w 3124200"/>
                <a:gd name="connsiteY1" fmla="*/ 1791013 h 1808805"/>
                <a:gd name="connsiteX2" fmla="*/ 990600 w 3124200"/>
                <a:gd name="connsiteY2" fmla="*/ 164623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5166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2 h 1808805"/>
                <a:gd name="connsiteX1" fmla="*/ 457200 w 3124200"/>
                <a:gd name="connsiteY1" fmla="*/ 1791013 h 1808805"/>
                <a:gd name="connsiteX2" fmla="*/ 990600 w 3124200"/>
                <a:gd name="connsiteY2" fmla="*/ 164623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2880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2 h 1808805"/>
                <a:gd name="connsiteX1" fmla="*/ 457200 w 3124200"/>
                <a:gd name="connsiteY1" fmla="*/ 1791013 h 1808805"/>
                <a:gd name="connsiteX2" fmla="*/ 1021080 w 3124200"/>
                <a:gd name="connsiteY2" fmla="*/ 169957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2880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7 h 1808810"/>
                <a:gd name="connsiteX1" fmla="*/ 457200 w 3124200"/>
                <a:gd name="connsiteY1" fmla="*/ 1791018 h 1808810"/>
                <a:gd name="connsiteX2" fmla="*/ 1021080 w 3124200"/>
                <a:gd name="connsiteY2" fmla="*/ 1699577 h 1808810"/>
                <a:gd name="connsiteX3" fmla="*/ 1272540 w 3124200"/>
                <a:gd name="connsiteY3" fmla="*/ 1219517 h 1808810"/>
                <a:gd name="connsiteX4" fmla="*/ 1524000 w 3124200"/>
                <a:gd name="connsiteY4" fmla="*/ 373697 h 1808810"/>
                <a:gd name="connsiteX5" fmla="*/ 1645920 w 3124200"/>
                <a:gd name="connsiteY5" fmla="*/ 317 h 1808810"/>
                <a:gd name="connsiteX6" fmla="*/ 1828800 w 3124200"/>
                <a:gd name="connsiteY6" fmla="*/ 427037 h 1808810"/>
                <a:gd name="connsiteX7" fmla="*/ 1988820 w 3124200"/>
                <a:gd name="connsiteY7" fmla="*/ 975677 h 1808810"/>
                <a:gd name="connsiteX8" fmla="*/ 2209800 w 3124200"/>
                <a:gd name="connsiteY8" fmla="*/ 1524317 h 1808810"/>
                <a:gd name="connsiteX9" fmla="*/ 2529840 w 3124200"/>
                <a:gd name="connsiteY9" fmla="*/ 1752917 h 1808810"/>
                <a:gd name="connsiteX10" fmla="*/ 3124200 w 3124200"/>
                <a:gd name="connsiteY10" fmla="*/ 1783397 h 1808810"/>
                <a:gd name="connsiteX0" fmla="*/ 0 w 3124200"/>
                <a:gd name="connsiteY0" fmla="*/ 1807252 h 1809805"/>
                <a:gd name="connsiteX1" fmla="*/ 457200 w 3124200"/>
                <a:gd name="connsiteY1" fmla="*/ 1792013 h 1809805"/>
                <a:gd name="connsiteX2" fmla="*/ 1021080 w 3124200"/>
                <a:gd name="connsiteY2" fmla="*/ 1700572 h 1809805"/>
                <a:gd name="connsiteX3" fmla="*/ 1272540 w 3124200"/>
                <a:gd name="connsiteY3" fmla="*/ 1220512 h 1809805"/>
                <a:gd name="connsiteX4" fmla="*/ 1539240 w 3124200"/>
                <a:gd name="connsiteY4" fmla="*/ 328972 h 1809805"/>
                <a:gd name="connsiteX5" fmla="*/ 1645920 w 3124200"/>
                <a:gd name="connsiteY5" fmla="*/ 1312 h 1809805"/>
                <a:gd name="connsiteX6" fmla="*/ 1828800 w 3124200"/>
                <a:gd name="connsiteY6" fmla="*/ 428032 h 1809805"/>
                <a:gd name="connsiteX7" fmla="*/ 1988820 w 3124200"/>
                <a:gd name="connsiteY7" fmla="*/ 976672 h 1809805"/>
                <a:gd name="connsiteX8" fmla="*/ 2209800 w 3124200"/>
                <a:gd name="connsiteY8" fmla="*/ 1525312 h 1809805"/>
                <a:gd name="connsiteX9" fmla="*/ 2529840 w 3124200"/>
                <a:gd name="connsiteY9" fmla="*/ 1753912 h 1809805"/>
                <a:gd name="connsiteX10" fmla="*/ 3124200 w 3124200"/>
                <a:gd name="connsiteY10" fmla="*/ 1784392 h 1809805"/>
                <a:gd name="connsiteX0" fmla="*/ 0 w 3124200"/>
                <a:gd name="connsiteY0" fmla="*/ 1852717 h 1855270"/>
                <a:gd name="connsiteX1" fmla="*/ 457200 w 3124200"/>
                <a:gd name="connsiteY1" fmla="*/ 1837478 h 1855270"/>
                <a:gd name="connsiteX2" fmla="*/ 1021080 w 3124200"/>
                <a:gd name="connsiteY2" fmla="*/ 1746037 h 1855270"/>
                <a:gd name="connsiteX3" fmla="*/ 1272540 w 3124200"/>
                <a:gd name="connsiteY3" fmla="*/ 1265977 h 1855270"/>
                <a:gd name="connsiteX4" fmla="*/ 1539240 w 3124200"/>
                <a:gd name="connsiteY4" fmla="*/ 374437 h 1855270"/>
                <a:gd name="connsiteX5" fmla="*/ 1722120 w 3124200"/>
                <a:gd name="connsiteY5" fmla="*/ 1057 h 1855270"/>
                <a:gd name="connsiteX6" fmla="*/ 1828800 w 3124200"/>
                <a:gd name="connsiteY6" fmla="*/ 473497 h 1855270"/>
                <a:gd name="connsiteX7" fmla="*/ 1988820 w 3124200"/>
                <a:gd name="connsiteY7" fmla="*/ 1022137 h 1855270"/>
                <a:gd name="connsiteX8" fmla="*/ 2209800 w 3124200"/>
                <a:gd name="connsiteY8" fmla="*/ 1570777 h 1855270"/>
                <a:gd name="connsiteX9" fmla="*/ 2529840 w 3124200"/>
                <a:gd name="connsiteY9" fmla="*/ 1799377 h 1855270"/>
                <a:gd name="connsiteX10" fmla="*/ 3124200 w 3124200"/>
                <a:gd name="connsiteY10" fmla="*/ 1829857 h 1855270"/>
                <a:gd name="connsiteX0" fmla="*/ 0 w 3124200"/>
                <a:gd name="connsiteY0" fmla="*/ 1852573 h 1855126"/>
                <a:gd name="connsiteX1" fmla="*/ 457200 w 3124200"/>
                <a:gd name="connsiteY1" fmla="*/ 1837334 h 1855126"/>
                <a:gd name="connsiteX2" fmla="*/ 1021080 w 3124200"/>
                <a:gd name="connsiteY2" fmla="*/ 1745893 h 1855126"/>
                <a:gd name="connsiteX3" fmla="*/ 1272540 w 3124200"/>
                <a:gd name="connsiteY3" fmla="*/ 1265833 h 1855126"/>
                <a:gd name="connsiteX4" fmla="*/ 1539240 w 3124200"/>
                <a:gd name="connsiteY4" fmla="*/ 374293 h 1855126"/>
                <a:gd name="connsiteX5" fmla="*/ 1722120 w 3124200"/>
                <a:gd name="connsiteY5" fmla="*/ 913 h 1855126"/>
                <a:gd name="connsiteX6" fmla="*/ 1897380 w 3124200"/>
                <a:gd name="connsiteY6" fmla="*/ 465733 h 1855126"/>
                <a:gd name="connsiteX7" fmla="*/ 1988820 w 3124200"/>
                <a:gd name="connsiteY7" fmla="*/ 1021993 h 1855126"/>
                <a:gd name="connsiteX8" fmla="*/ 2209800 w 3124200"/>
                <a:gd name="connsiteY8" fmla="*/ 1570633 h 1855126"/>
                <a:gd name="connsiteX9" fmla="*/ 2529840 w 3124200"/>
                <a:gd name="connsiteY9" fmla="*/ 1799233 h 1855126"/>
                <a:gd name="connsiteX10" fmla="*/ 3124200 w 3124200"/>
                <a:gd name="connsiteY10" fmla="*/ 1829713 h 1855126"/>
                <a:gd name="connsiteX0" fmla="*/ 0 w 3124200"/>
                <a:gd name="connsiteY0" fmla="*/ 1854103 h 1856656"/>
                <a:gd name="connsiteX1" fmla="*/ 457200 w 3124200"/>
                <a:gd name="connsiteY1" fmla="*/ 1838864 h 1856656"/>
                <a:gd name="connsiteX2" fmla="*/ 1021080 w 3124200"/>
                <a:gd name="connsiteY2" fmla="*/ 1747423 h 1856656"/>
                <a:gd name="connsiteX3" fmla="*/ 1272540 w 3124200"/>
                <a:gd name="connsiteY3" fmla="*/ 1267363 h 1856656"/>
                <a:gd name="connsiteX4" fmla="*/ 1516380 w 3124200"/>
                <a:gd name="connsiteY4" fmla="*/ 330103 h 1856656"/>
                <a:gd name="connsiteX5" fmla="*/ 1722120 w 3124200"/>
                <a:gd name="connsiteY5" fmla="*/ 2443 h 1856656"/>
                <a:gd name="connsiteX6" fmla="*/ 1897380 w 3124200"/>
                <a:gd name="connsiteY6" fmla="*/ 467263 h 1856656"/>
                <a:gd name="connsiteX7" fmla="*/ 1988820 w 3124200"/>
                <a:gd name="connsiteY7" fmla="*/ 1023523 h 1856656"/>
                <a:gd name="connsiteX8" fmla="*/ 2209800 w 3124200"/>
                <a:gd name="connsiteY8" fmla="*/ 1572163 h 1856656"/>
                <a:gd name="connsiteX9" fmla="*/ 2529840 w 3124200"/>
                <a:gd name="connsiteY9" fmla="*/ 1800763 h 1856656"/>
                <a:gd name="connsiteX10" fmla="*/ 3124200 w 3124200"/>
                <a:gd name="connsiteY10" fmla="*/ 1831243 h 1856656"/>
                <a:gd name="connsiteX0" fmla="*/ 0 w 3124200"/>
                <a:gd name="connsiteY0" fmla="*/ 1854846 h 1857399"/>
                <a:gd name="connsiteX1" fmla="*/ 457200 w 3124200"/>
                <a:gd name="connsiteY1" fmla="*/ 1839607 h 1857399"/>
                <a:gd name="connsiteX2" fmla="*/ 1021080 w 3124200"/>
                <a:gd name="connsiteY2" fmla="*/ 1748166 h 1857399"/>
                <a:gd name="connsiteX3" fmla="*/ 1272540 w 3124200"/>
                <a:gd name="connsiteY3" fmla="*/ 1268106 h 1857399"/>
                <a:gd name="connsiteX4" fmla="*/ 1516380 w 3124200"/>
                <a:gd name="connsiteY4" fmla="*/ 330846 h 1857399"/>
                <a:gd name="connsiteX5" fmla="*/ 1722120 w 3124200"/>
                <a:gd name="connsiteY5" fmla="*/ 3186 h 1857399"/>
                <a:gd name="connsiteX6" fmla="*/ 1897380 w 3124200"/>
                <a:gd name="connsiteY6" fmla="*/ 490866 h 1857399"/>
                <a:gd name="connsiteX7" fmla="*/ 1988820 w 3124200"/>
                <a:gd name="connsiteY7" fmla="*/ 1024266 h 1857399"/>
                <a:gd name="connsiteX8" fmla="*/ 2209800 w 3124200"/>
                <a:gd name="connsiteY8" fmla="*/ 1572906 h 1857399"/>
                <a:gd name="connsiteX9" fmla="*/ 2529840 w 3124200"/>
                <a:gd name="connsiteY9" fmla="*/ 1801506 h 1857399"/>
                <a:gd name="connsiteX10" fmla="*/ 3124200 w 3124200"/>
                <a:gd name="connsiteY10" fmla="*/ 1831986 h 1857399"/>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209800 w 3124200"/>
                <a:gd name="connsiteY8" fmla="*/ 1565408 h 1849901"/>
                <a:gd name="connsiteX9" fmla="*/ 2529840 w 3124200"/>
                <a:gd name="connsiteY9" fmla="*/ 1794008 h 1849901"/>
                <a:gd name="connsiteX10" fmla="*/ 3124200 w 3124200"/>
                <a:gd name="connsiteY10" fmla="*/ 1824488 h 1849901"/>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179320 w 3124200"/>
                <a:gd name="connsiteY8" fmla="*/ 1580648 h 1849901"/>
                <a:gd name="connsiteX9" fmla="*/ 2529840 w 3124200"/>
                <a:gd name="connsiteY9" fmla="*/ 1794008 h 1849901"/>
                <a:gd name="connsiteX10" fmla="*/ 3124200 w 3124200"/>
                <a:gd name="connsiteY10" fmla="*/ 1824488 h 1849901"/>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179320 w 3124200"/>
                <a:gd name="connsiteY8" fmla="*/ 1580648 h 1849901"/>
                <a:gd name="connsiteX9" fmla="*/ 2461260 w 3124200"/>
                <a:gd name="connsiteY9" fmla="*/ 1816868 h 1849901"/>
                <a:gd name="connsiteX10" fmla="*/ 3124200 w 3124200"/>
                <a:gd name="connsiteY10" fmla="*/ 1824488 h 1849901"/>
                <a:gd name="connsiteX0" fmla="*/ 0 w 2979420"/>
                <a:gd name="connsiteY0" fmla="*/ 1847348 h 1849901"/>
                <a:gd name="connsiteX1" fmla="*/ 457200 w 2979420"/>
                <a:gd name="connsiteY1" fmla="*/ 1832109 h 1849901"/>
                <a:gd name="connsiteX2" fmla="*/ 1021080 w 2979420"/>
                <a:gd name="connsiteY2" fmla="*/ 1740668 h 1849901"/>
                <a:gd name="connsiteX3" fmla="*/ 1272540 w 2979420"/>
                <a:gd name="connsiteY3" fmla="*/ 1260608 h 1849901"/>
                <a:gd name="connsiteX4" fmla="*/ 1516380 w 2979420"/>
                <a:gd name="connsiteY4" fmla="*/ 323348 h 1849901"/>
                <a:gd name="connsiteX5" fmla="*/ 1676400 w 2979420"/>
                <a:gd name="connsiteY5" fmla="*/ 3308 h 1849901"/>
                <a:gd name="connsiteX6" fmla="*/ 1897380 w 2979420"/>
                <a:gd name="connsiteY6" fmla="*/ 483368 h 1849901"/>
                <a:gd name="connsiteX7" fmla="*/ 1988820 w 2979420"/>
                <a:gd name="connsiteY7" fmla="*/ 1016768 h 1849901"/>
                <a:gd name="connsiteX8" fmla="*/ 2179320 w 2979420"/>
                <a:gd name="connsiteY8" fmla="*/ 1580648 h 1849901"/>
                <a:gd name="connsiteX9" fmla="*/ 2461260 w 2979420"/>
                <a:gd name="connsiteY9" fmla="*/ 1816868 h 1849901"/>
                <a:gd name="connsiteX10" fmla="*/ 2979420 w 2979420"/>
                <a:gd name="connsiteY10" fmla="*/ 1824488 h 1849901"/>
                <a:gd name="connsiteX0" fmla="*/ 0 w 2979420"/>
                <a:gd name="connsiteY0" fmla="*/ 1848179 h 1850732"/>
                <a:gd name="connsiteX1" fmla="*/ 457200 w 2979420"/>
                <a:gd name="connsiteY1" fmla="*/ 1832940 h 1850732"/>
                <a:gd name="connsiteX2" fmla="*/ 1021080 w 2979420"/>
                <a:gd name="connsiteY2" fmla="*/ 1741499 h 1850732"/>
                <a:gd name="connsiteX3" fmla="*/ 1272540 w 2979420"/>
                <a:gd name="connsiteY3" fmla="*/ 1261439 h 1850732"/>
                <a:gd name="connsiteX4" fmla="*/ 1516380 w 2979420"/>
                <a:gd name="connsiteY4" fmla="*/ 324179 h 1850732"/>
                <a:gd name="connsiteX5" fmla="*/ 1676400 w 2979420"/>
                <a:gd name="connsiteY5" fmla="*/ 4139 h 1850732"/>
                <a:gd name="connsiteX6" fmla="*/ 1889760 w 2979420"/>
                <a:gd name="connsiteY6" fmla="*/ 507059 h 1850732"/>
                <a:gd name="connsiteX7" fmla="*/ 1988820 w 2979420"/>
                <a:gd name="connsiteY7" fmla="*/ 1017599 h 1850732"/>
                <a:gd name="connsiteX8" fmla="*/ 2179320 w 2979420"/>
                <a:gd name="connsiteY8" fmla="*/ 1581479 h 1850732"/>
                <a:gd name="connsiteX9" fmla="*/ 2461260 w 2979420"/>
                <a:gd name="connsiteY9" fmla="*/ 1817699 h 1850732"/>
                <a:gd name="connsiteX10" fmla="*/ 2979420 w 2979420"/>
                <a:gd name="connsiteY10" fmla="*/ 1825319 h 1850732"/>
                <a:gd name="connsiteX0" fmla="*/ 0 w 2979420"/>
                <a:gd name="connsiteY0" fmla="*/ 1849378 h 1851931"/>
                <a:gd name="connsiteX1" fmla="*/ 457200 w 2979420"/>
                <a:gd name="connsiteY1" fmla="*/ 1834139 h 1851931"/>
                <a:gd name="connsiteX2" fmla="*/ 1021080 w 2979420"/>
                <a:gd name="connsiteY2" fmla="*/ 1742698 h 1851931"/>
                <a:gd name="connsiteX3" fmla="*/ 1272540 w 2979420"/>
                <a:gd name="connsiteY3" fmla="*/ 1262638 h 1851931"/>
                <a:gd name="connsiteX4" fmla="*/ 1516380 w 2979420"/>
                <a:gd name="connsiteY4" fmla="*/ 325378 h 1851931"/>
                <a:gd name="connsiteX5" fmla="*/ 1676400 w 2979420"/>
                <a:gd name="connsiteY5" fmla="*/ 5338 h 1851931"/>
                <a:gd name="connsiteX6" fmla="*/ 1882140 w 2979420"/>
                <a:gd name="connsiteY6" fmla="*/ 538738 h 1851931"/>
                <a:gd name="connsiteX7" fmla="*/ 1988820 w 2979420"/>
                <a:gd name="connsiteY7" fmla="*/ 1018798 h 1851931"/>
                <a:gd name="connsiteX8" fmla="*/ 2179320 w 2979420"/>
                <a:gd name="connsiteY8" fmla="*/ 1582678 h 1851931"/>
                <a:gd name="connsiteX9" fmla="*/ 2461260 w 2979420"/>
                <a:gd name="connsiteY9" fmla="*/ 1818898 h 1851931"/>
                <a:gd name="connsiteX10" fmla="*/ 2979420 w 2979420"/>
                <a:gd name="connsiteY10" fmla="*/ 1826518 h 1851931"/>
                <a:gd name="connsiteX0" fmla="*/ 0 w 2979420"/>
                <a:gd name="connsiteY0" fmla="*/ 1850012 h 1852565"/>
                <a:gd name="connsiteX1" fmla="*/ 457200 w 2979420"/>
                <a:gd name="connsiteY1" fmla="*/ 1834773 h 1852565"/>
                <a:gd name="connsiteX2" fmla="*/ 1021080 w 2979420"/>
                <a:gd name="connsiteY2" fmla="*/ 1743332 h 1852565"/>
                <a:gd name="connsiteX3" fmla="*/ 1272540 w 2979420"/>
                <a:gd name="connsiteY3" fmla="*/ 1263272 h 1852565"/>
                <a:gd name="connsiteX4" fmla="*/ 1516380 w 2979420"/>
                <a:gd name="connsiteY4" fmla="*/ 326012 h 1852565"/>
                <a:gd name="connsiteX5" fmla="*/ 1676400 w 2979420"/>
                <a:gd name="connsiteY5" fmla="*/ 5972 h 1852565"/>
                <a:gd name="connsiteX6" fmla="*/ 1874520 w 2979420"/>
                <a:gd name="connsiteY6" fmla="*/ 554612 h 1852565"/>
                <a:gd name="connsiteX7" fmla="*/ 1988820 w 2979420"/>
                <a:gd name="connsiteY7" fmla="*/ 1019432 h 1852565"/>
                <a:gd name="connsiteX8" fmla="*/ 2179320 w 2979420"/>
                <a:gd name="connsiteY8" fmla="*/ 1583312 h 1852565"/>
                <a:gd name="connsiteX9" fmla="*/ 2461260 w 2979420"/>
                <a:gd name="connsiteY9" fmla="*/ 1819532 h 1852565"/>
                <a:gd name="connsiteX10" fmla="*/ 2979420 w 2979420"/>
                <a:gd name="connsiteY10" fmla="*/ 1827152 h 185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9420" h="1852565">
                  <a:moveTo>
                    <a:pt x="0" y="1850012"/>
                  </a:moveTo>
                  <a:cubicBezTo>
                    <a:pt x="76200" y="1855092"/>
                    <a:pt x="292100" y="1853823"/>
                    <a:pt x="457200" y="1834773"/>
                  </a:cubicBezTo>
                  <a:cubicBezTo>
                    <a:pt x="622300" y="1815723"/>
                    <a:pt x="885190" y="1838582"/>
                    <a:pt x="1021080" y="1743332"/>
                  </a:cubicBezTo>
                  <a:cubicBezTo>
                    <a:pt x="1156970" y="1648082"/>
                    <a:pt x="1189990" y="1499492"/>
                    <a:pt x="1272540" y="1263272"/>
                  </a:cubicBezTo>
                  <a:cubicBezTo>
                    <a:pt x="1355090" y="1027052"/>
                    <a:pt x="1449070" y="535562"/>
                    <a:pt x="1516380" y="326012"/>
                  </a:cubicBezTo>
                  <a:cubicBezTo>
                    <a:pt x="1583690" y="116462"/>
                    <a:pt x="1616710" y="-32128"/>
                    <a:pt x="1676400" y="5972"/>
                  </a:cubicBezTo>
                  <a:cubicBezTo>
                    <a:pt x="1736090" y="44072"/>
                    <a:pt x="1822450" y="385702"/>
                    <a:pt x="1874520" y="554612"/>
                  </a:cubicBezTo>
                  <a:cubicBezTo>
                    <a:pt x="1926590" y="723522"/>
                    <a:pt x="1938020" y="847982"/>
                    <a:pt x="1988820" y="1019432"/>
                  </a:cubicBezTo>
                  <a:cubicBezTo>
                    <a:pt x="2039620" y="1190882"/>
                    <a:pt x="2100580" y="1449962"/>
                    <a:pt x="2179320" y="1583312"/>
                  </a:cubicBezTo>
                  <a:cubicBezTo>
                    <a:pt x="2258060" y="1716662"/>
                    <a:pt x="2327910" y="1778892"/>
                    <a:pt x="2461260" y="1819532"/>
                  </a:cubicBezTo>
                  <a:cubicBezTo>
                    <a:pt x="2594610" y="1860172"/>
                    <a:pt x="2898458" y="1820802"/>
                    <a:pt x="2979420" y="1827152"/>
                  </a:cubicBezTo>
                </a:path>
              </a:pathLst>
            </a:custGeom>
            <a:noFill/>
            <a:ln w="25400">
              <a:solidFill>
                <a:srgbClr val="FF0000"/>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7" name="Freeform 66">
              <a:extLst>
                <a:ext uri="{FF2B5EF4-FFF2-40B4-BE49-F238E27FC236}">
                  <a16:creationId xmlns:a16="http://schemas.microsoft.com/office/drawing/2014/main" id="{017BB164-F816-964F-BD0C-EEF97310C0EB}"/>
                </a:ext>
              </a:extLst>
            </p:cNvPr>
            <p:cNvSpPr/>
            <p:nvPr/>
          </p:nvSpPr>
          <p:spPr>
            <a:xfrm>
              <a:off x="5013962" y="2208820"/>
              <a:ext cx="2819400" cy="1281906"/>
            </a:xfrm>
            <a:custGeom>
              <a:avLst/>
              <a:gdLst>
                <a:gd name="connsiteX0" fmla="*/ 0 w 2918460"/>
                <a:gd name="connsiteY0" fmla="*/ 1821180 h 1906018"/>
                <a:gd name="connsiteX1" fmla="*/ 1013460 w 2918460"/>
                <a:gd name="connsiteY1" fmla="*/ 1790700 h 1906018"/>
                <a:gd name="connsiteX2" fmla="*/ 1432560 w 2918460"/>
                <a:gd name="connsiteY2" fmla="*/ 701040 h 1906018"/>
                <a:gd name="connsiteX3" fmla="*/ 1562100 w 2918460"/>
                <a:gd name="connsiteY3" fmla="*/ 129540 h 1906018"/>
                <a:gd name="connsiteX4" fmla="*/ 1645920 w 2918460"/>
                <a:gd name="connsiteY4" fmla="*/ 22860 h 1906018"/>
                <a:gd name="connsiteX5" fmla="*/ 1699260 w 2918460"/>
                <a:gd name="connsiteY5" fmla="*/ 0 h 1906018"/>
                <a:gd name="connsiteX6" fmla="*/ 1775460 w 2918460"/>
                <a:gd name="connsiteY6" fmla="*/ 60960 h 1906018"/>
                <a:gd name="connsiteX7" fmla="*/ 1889760 w 2918460"/>
                <a:gd name="connsiteY7" fmla="*/ 457200 h 1906018"/>
                <a:gd name="connsiteX8" fmla="*/ 2087880 w 2918460"/>
                <a:gd name="connsiteY8" fmla="*/ 1310640 h 1906018"/>
                <a:gd name="connsiteX9" fmla="*/ 2209800 w 2918460"/>
                <a:gd name="connsiteY9" fmla="*/ 1584960 h 1906018"/>
                <a:gd name="connsiteX10" fmla="*/ 2301240 w 2918460"/>
                <a:gd name="connsiteY10" fmla="*/ 1729740 h 1906018"/>
                <a:gd name="connsiteX11" fmla="*/ 2529840 w 2918460"/>
                <a:gd name="connsiteY11" fmla="*/ 1813560 h 1906018"/>
                <a:gd name="connsiteX12" fmla="*/ 2766060 w 2918460"/>
                <a:gd name="connsiteY12" fmla="*/ 1828800 h 1906018"/>
                <a:gd name="connsiteX13" fmla="*/ 2918460 w 2918460"/>
                <a:gd name="connsiteY13" fmla="*/ 1844040 h 1906018"/>
                <a:gd name="connsiteX14" fmla="*/ 2918460 w 2918460"/>
                <a:gd name="connsiteY14" fmla="*/ 1844040 h 1906018"/>
                <a:gd name="connsiteX0" fmla="*/ 0 w 2918460"/>
                <a:gd name="connsiteY0" fmla="*/ 1821180 h 1897899"/>
                <a:gd name="connsiteX1" fmla="*/ 1013460 w 2918460"/>
                <a:gd name="connsiteY1" fmla="*/ 1790700 h 1897899"/>
                <a:gd name="connsiteX2" fmla="*/ 1463040 w 2918460"/>
                <a:gd name="connsiteY2" fmla="*/ 822960 h 1897899"/>
                <a:gd name="connsiteX3" fmla="*/ 1562100 w 2918460"/>
                <a:gd name="connsiteY3" fmla="*/ 129540 h 1897899"/>
                <a:gd name="connsiteX4" fmla="*/ 1645920 w 2918460"/>
                <a:gd name="connsiteY4" fmla="*/ 22860 h 1897899"/>
                <a:gd name="connsiteX5" fmla="*/ 1699260 w 2918460"/>
                <a:gd name="connsiteY5" fmla="*/ 0 h 1897899"/>
                <a:gd name="connsiteX6" fmla="*/ 1775460 w 2918460"/>
                <a:gd name="connsiteY6" fmla="*/ 60960 h 1897899"/>
                <a:gd name="connsiteX7" fmla="*/ 1889760 w 2918460"/>
                <a:gd name="connsiteY7" fmla="*/ 457200 h 1897899"/>
                <a:gd name="connsiteX8" fmla="*/ 2087880 w 2918460"/>
                <a:gd name="connsiteY8" fmla="*/ 1310640 h 1897899"/>
                <a:gd name="connsiteX9" fmla="*/ 2209800 w 2918460"/>
                <a:gd name="connsiteY9" fmla="*/ 1584960 h 1897899"/>
                <a:gd name="connsiteX10" fmla="*/ 2301240 w 2918460"/>
                <a:gd name="connsiteY10" fmla="*/ 1729740 h 1897899"/>
                <a:gd name="connsiteX11" fmla="*/ 2529840 w 2918460"/>
                <a:gd name="connsiteY11" fmla="*/ 1813560 h 1897899"/>
                <a:gd name="connsiteX12" fmla="*/ 2766060 w 2918460"/>
                <a:gd name="connsiteY12" fmla="*/ 1828800 h 1897899"/>
                <a:gd name="connsiteX13" fmla="*/ 2918460 w 2918460"/>
                <a:gd name="connsiteY13" fmla="*/ 1844040 h 1897899"/>
                <a:gd name="connsiteX14" fmla="*/ 2918460 w 2918460"/>
                <a:gd name="connsiteY14" fmla="*/ 1844040 h 1897899"/>
                <a:gd name="connsiteX0" fmla="*/ 0 w 2918460"/>
                <a:gd name="connsiteY0" fmla="*/ 1821180 h 1897899"/>
                <a:gd name="connsiteX1" fmla="*/ 1013460 w 2918460"/>
                <a:gd name="connsiteY1" fmla="*/ 1790700 h 1897899"/>
                <a:gd name="connsiteX2" fmla="*/ 1463040 w 2918460"/>
                <a:gd name="connsiteY2" fmla="*/ 822960 h 1897899"/>
                <a:gd name="connsiteX3" fmla="*/ 1562100 w 2918460"/>
                <a:gd name="connsiteY3" fmla="*/ 129540 h 1897899"/>
                <a:gd name="connsiteX4" fmla="*/ 1645920 w 2918460"/>
                <a:gd name="connsiteY4" fmla="*/ 22860 h 1897899"/>
                <a:gd name="connsiteX5" fmla="*/ 1699260 w 2918460"/>
                <a:gd name="connsiteY5" fmla="*/ 0 h 1897899"/>
                <a:gd name="connsiteX6" fmla="*/ 1775460 w 2918460"/>
                <a:gd name="connsiteY6" fmla="*/ 60960 h 1897899"/>
                <a:gd name="connsiteX7" fmla="*/ 1889760 w 2918460"/>
                <a:gd name="connsiteY7" fmla="*/ 457200 h 1897899"/>
                <a:gd name="connsiteX8" fmla="*/ 2087880 w 2918460"/>
                <a:gd name="connsiteY8" fmla="*/ 1310640 h 1897899"/>
                <a:gd name="connsiteX9" fmla="*/ 2209800 w 2918460"/>
                <a:gd name="connsiteY9" fmla="*/ 1584960 h 1897899"/>
                <a:gd name="connsiteX10" fmla="*/ 2301240 w 2918460"/>
                <a:gd name="connsiteY10" fmla="*/ 1729740 h 1897899"/>
                <a:gd name="connsiteX11" fmla="*/ 2529840 w 2918460"/>
                <a:gd name="connsiteY11" fmla="*/ 1813560 h 1897899"/>
                <a:gd name="connsiteX12" fmla="*/ 2766060 w 2918460"/>
                <a:gd name="connsiteY12" fmla="*/ 1828800 h 1897899"/>
                <a:gd name="connsiteX13" fmla="*/ 2918460 w 2918460"/>
                <a:gd name="connsiteY13" fmla="*/ 1844040 h 1897899"/>
                <a:gd name="connsiteX14" fmla="*/ 2918460 w 2918460"/>
                <a:gd name="connsiteY14" fmla="*/ 1844040 h 1897899"/>
                <a:gd name="connsiteX0" fmla="*/ 0 w 2918460"/>
                <a:gd name="connsiteY0" fmla="*/ 1821180 h 1863370"/>
                <a:gd name="connsiteX1" fmla="*/ 990600 w 2918460"/>
                <a:gd name="connsiteY1" fmla="*/ 1706880 h 1863370"/>
                <a:gd name="connsiteX2" fmla="*/ 1463040 w 2918460"/>
                <a:gd name="connsiteY2" fmla="*/ 822960 h 1863370"/>
                <a:gd name="connsiteX3" fmla="*/ 1562100 w 2918460"/>
                <a:gd name="connsiteY3" fmla="*/ 129540 h 1863370"/>
                <a:gd name="connsiteX4" fmla="*/ 1645920 w 2918460"/>
                <a:gd name="connsiteY4" fmla="*/ 22860 h 1863370"/>
                <a:gd name="connsiteX5" fmla="*/ 1699260 w 2918460"/>
                <a:gd name="connsiteY5" fmla="*/ 0 h 1863370"/>
                <a:gd name="connsiteX6" fmla="*/ 1775460 w 2918460"/>
                <a:gd name="connsiteY6" fmla="*/ 60960 h 1863370"/>
                <a:gd name="connsiteX7" fmla="*/ 1889760 w 2918460"/>
                <a:gd name="connsiteY7" fmla="*/ 457200 h 1863370"/>
                <a:gd name="connsiteX8" fmla="*/ 2087880 w 2918460"/>
                <a:gd name="connsiteY8" fmla="*/ 1310640 h 1863370"/>
                <a:gd name="connsiteX9" fmla="*/ 2209800 w 2918460"/>
                <a:gd name="connsiteY9" fmla="*/ 1584960 h 1863370"/>
                <a:gd name="connsiteX10" fmla="*/ 2301240 w 2918460"/>
                <a:gd name="connsiteY10" fmla="*/ 1729740 h 1863370"/>
                <a:gd name="connsiteX11" fmla="*/ 2529840 w 2918460"/>
                <a:gd name="connsiteY11" fmla="*/ 1813560 h 1863370"/>
                <a:gd name="connsiteX12" fmla="*/ 2766060 w 2918460"/>
                <a:gd name="connsiteY12" fmla="*/ 1828800 h 1863370"/>
                <a:gd name="connsiteX13" fmla="*/ 2918460 w 2918460"/>
                <a:gd name="connsiteY13" fmla="*/ 1844040 h 1863370"/>
                <a:gd name="connsiteX14" fmla="*/ 2918460 w 2918460"/>
                <a:gd name="connsiteY14" fmla="*/ 1844040 h 1863370"/>
                <a:gd name="connsiteX0" fmla="*/ 0 w 2918460"/>
                <a:gd name="connsiteY0" fmla="*/ 1821180 h 1856379"/>
                <a:gd name="connsiteX1" fmla="*/ 457200 w 2918460"/>
                <a:gd name="connsiteY1" fmla="*/ 1851661 h 1856379"/>
                <a:gd name="connsiteX2" fmla="*/ 990600 w 2918460"/>
                <a:gd name="connsiteY2" fmla="*/ 1706880 h 1856379"/>
                <a:gd name="connsiteX3" fmla="*/ 1463040 w 2918460"/>
                <a:gd name="connsiteY3" fmla="*/ 822960 h 1856379"/>
                <a:gd name="connsiteX4" fmla="*/ 1562100 w 2918460"/>
                <a:gd name="connsiteY4" fmla="*/ 129540 h 1856379"/>
                <a:gd name="connsiteX5" fmla="*/ 1645920 w 2918460"/>
                <a:gd name="connsiteY5" fmla="*/ 22860 h 1856379"/>
                <a:gd name="connsiteX6" fmla="*/ 1699260 w 2918460"/>
                <a:gd name="connsiteY6" fmla="*/ 0 h 1856379"/>
                <a:gd name="connsiteX7" fmla="*/ 1775460 w 2918460"/>
                <a:gd name="connsiteY7" fmla="*/ 60960 h 1856379"/>
                <a:gd name="connsiteX8" fmla="*/ 1889760 w 2918460"/>
                <a:gd name="connsiteY8" fmla="*/ 457200 h 1856379"/>
                <a:gd name="connsiteX9" fmla="*/ 2087880 w 2918460"/>
                <a:gd name="connsiteY9" fmla="*/ 1310640 h 1856379"/>
                <a:gd name="connsiteX10" fmla="*/ 2209800 w 2918460"/>
                <a:gd name="connsiteY10" fmla="*/ 1584960 h 1856379"/>
                <a:gd name="connsiteX11" fmla="*/ 2301240 w 2918460"/>
                <a:gd name="connsiteY11" fmla="*/ 1729740 h 1856379"/>
                <a:gd name="connsiteX12" fmla="*/ 2529840 w 2918460"/>
                <a:gd name="connsiteY12" fmla="*/ 1813560 h 1856379"/>
                <a:gd name="connsiteX13" fmla="*/ 2766060 w 2918460"/>
                <a:gd name="connsiteY13" fmla="*/ 1828800 h 1856379"/>
                <a:gd name="connsiteX14" fmla="*/ 2918460 w 2918460"/>
                <a:gd name="connsiteY14" fmla="*/ 1844040 h 1856379"/>
                <a:gd name="connsiteX15" fmla="*/ 2918460 w 2918460"/>
                <a:gd name="connsiteY15" fmla="*/ 1844040 h 1856379"/>
                <a:gd name="connsiteX0" fmla="*/ 0 w 2918460"/>
                <a:gd name="connsiteY0" fmla="*/ 1829798 h 1864997"/>
                <a:gd name="connsiteX1" fmla="*/ 457200 w 2918460"/>
                <a:gd name="connsiteY1" fmla="*/ 1860279 h 1864997"/>
                <a:gd name="connsiteX2" fmla="*/ 990600 w 2918460"/>
                <a:gd name="connsiteY2" fmla="*/ 1715498 h 1864997"/>
                <a:gd name="connsiteX3" fmla="*/ 1463040 w 2918460"/>
                <a:gd name="connsiteY3" fmla="*/ 83157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9798 h 1864997"/>
                <a:gd name="connsiteX1" fmla="*/ 457200 w 2918460"/>
                <a:gd name="connsiteY1" fmla="*/ 1860279 h 1864997"/>
                <a:gd name="connsiteX2" fmla="*/ 990600 w 2918460"/>
                <a:gd name="connsiteY2" fmla="*/ 1715498 h 1864997"/>
                <a:gd name="connsiteX3" fmla="*/ 1463040 w 2918460"/>
                <a:gd name="connsiteY3" fmla="*/ 83157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9798 h 1864997"/>
                <a:gd name="connsiteX1" fmla="*/ 457200 w 2918460"/>
                <a:gd name="connsiteY1" fmla="*/ 1860279 h 1864997"/>
                <a:gd name="connsiteX2" fmla="*/ 990600 w 2918460"/>
                <a:gd name="connsiteY2" fmla="*/ 1715498 h 1864997"/>
                <a:gd name="connsiteX3" fmla="*/ 1363980 w 2918460"/>
                <a:gd name="connsiteY3" fmla="*/ 99921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87880 w 2918460"/>
                <a:gd name="connsiteY8" fmla="*/ 1311131 h 1856870"/>
                <a:gd name="connsiteX9" fmla="*/ 2209800 w 2918460"/>
                <a:gd name="connsiteY9" fmla="*/ 1585451 h 1856870"/>
                <a:gd name="connsiteX10" fmla="*/ 2301240 w 2918460"/>
                <a:gd name="connsiteY10" fmla="*/ 1730231 h 1856870"/>
                <a:gd name="connsiteX11" fmla="*/ 2529840 w 2918460"/>
                <a:gd name="connsiteY11" fmla="*/ 1814051 h 1856870"/>
                <a:gd name="connsiteX12" fmla="*/ 2766060 w 2918460"/>
                <a:gd name="connsiteY12" fmla="*/ 1829291 h 1856870"/>
                <a:gd name="connsiteX13" fmla="*/ 2918460 w 2918460"/>
                <a:gd name="connsiteY13" fmla="*/ 1844531 h 1856870"/>
                <a:gd name="connsiteX14" fmla="*/ 2918460 w 2918460"/>
                <a:gd name="connsiteY14"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301240 w 2918460"/>
                <a:gd name="connsiteY10" fmla="*/ 1730231 h 1856870"/>
                <a:gd name="connsiteX11" fmla="*/ 2529840 w 2918460"/>
                <a:gd name="connsiteY11" fmla="*/ 1814051 h 1856870"/>
                <a:gd name="connsiteX12" fmla="*/ 2766060 w 2918460"/>
                <a:gd name="connsiteY12" fmla="*/ 1829291 h 1856870"/>
                <a:gd name="connsiteX13" fmla="*/ 2918460 w 2918460"/>
                <a:gd name="connsiteY13" fmla="*/ 1844531 h 1856870"/>
                <a:gd name="connsiteX14" fmla="*/ 2918460 w 2918460"/>
                <a:gd name="connsiteY14"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766060 w 2918460"/>
                <a:gd name="connsiteY11" fmla="*/ 1829291 h 1856870"/>
                <a:gd name="connsiteX12" fmla="*/ 2918460 w 2918460"/>
                <a:gd name="connsiteY12" fmla="*/ 1844531 h 1856870"/>
                <a:gd name="connsiteX13" fmla="*/ 2918460 w 2918460"/>
                <a:gd name="connsiteY13"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766060 w 2918460"/>
                <a:gd name="connsiteY11" fmla="*/ 1829291 h 1856870"/>
                <a:gd name="connsiteX12" fmla="*/ 2918460 w 2918460"/>
                <a:gd name="connsiteY12"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1996811 w 2918460"/>
                <a:gd name="connsiteY9" fmla="*/ 975901 h 1856870"/>
                <a:gd name="connsiteX10" fmla="*/ 2209800 w 2918460"/>
                <a:gd name="connsiteY10" fmla="*/ 1585451 h 1856870"/>
                <a:gd name="connsiteX11" fmla="*/ 2529840 w 2918460"/>
                <a:gd name="connsiteY11" fmla="*/ 1814051 h 1856870"/>
                <a:gd name="connsiteX12" fmla="*/ 2918460 w 2918460"/>
                <a:gd name="connsiteY12"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1988820 w 2918460"/>
                <a:gd name="connsiteY8" fmla="*/ 103681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02523 h 1837722"/>
                <a:gd name="connsiteX1" fmla="*/ 457200 w 2918460"/>
                <a:gd name="connsiteY1" fmla="*/ 1833004 h 1837722"/>
                <a:gd name="connsiteX2" fmla="*/ 990600 w 2918460"/>
                <a:gd name="connsiteY2" fmla="*/ 1688223 h 1837722"/>
                <a:gd name="connsiteX3" fmla="*/ 1363980 w 2918460"/>
                <a:gd name="connsiteY3" fmla="*/ 971943 h 1837722"/>
                <a:gd name="connsiteX4" fmla="*/ 1562100 w 2918460"/>
                <a:gd name="connsiteY4" fmla="*/ 263283 h 1837722"/>
                <a:gd name="connsiteX5" fmla="*/ 1645920 w 2918460"/>
                <a:gd name="connsiteY5" fmla="*/ 4203 h 1837722"/>
                <a:gd name="connsiteX6" fmla="*/ 1889760 w 2918460"/>
                <a:gd name="connsiteY6" fmla="*/ 438543 h 1837722"/>
                <a:gd name="connsiteX7" fmla="*/ 1988820 w 2918460"/>
                <a:gd name="connsiteY7" fmla="*/ 1017663 h 1837722"/>
                <a:gd name="connsiteX8" fmla="*/ 2209800 w 2918460"/>
                <a:gd name="connsiteY8" fmla="*/ 1566303 h 1837722"/>
                <a:gd name="connsiteX9" fmla="*/ 2529840 w 2918460"/>
                <a:gd name="connsiteY9" fmla="*/ 1794903 h 1837722"/>
                <a:gd name="connsiteX10" fmla="*/ 2918460 w 2918460"/>
                <a:gd name="connsiteY10" fmla="*/ 1825383 h 1837722"/>
                <a:gd name="connsiteX0" fmla="*/ 0 w 2918460"/>
                <a:gd name="connsiteY0" fmla="*/ 1798859 h 1834058"/>
                <a:gd name="connsiteX1" fmla="*/ 457200 w 2918460"/>
                <a:gd name="connsiteY1" fmla="*/ 1829340 h 1834058"/>
                <a:gd name="connsiteX2" fmla="*/ 990600 w 2918460"/>
                <a:gd name="connsiteY2" fmla="*/ 1684559 h 1834058"/>
                <a:gd name="connsiteX3" fmla="*/ 1363980 w 2918460"/>
                <a:gd name="connsiteY3" fmla="*/ 968279 h 1834058"/>
                <a:gd name="connsiteX4" fmla="*/ 1562100 w 2918460"/>
                <a:gd name="connsiteY4" fmla="*/ 259619 h 1834058"/>
                <a:gd name="connsiteX5" fmla="*/ 1645920 w 2918460"/>
                <a:gd name="connsiteY5" fmla="*/ 539 h 1834058"/>
                <a:gd name="connsiteX6" fmla="*/ 1791071 w 2918460"/>
                <a:gd name="connsiteY6" fmla="*/ 198709 h 1834058"/>
                <a:gd name="connsiteX7" fmla="*/ 1889760 w 2918460"/>
                <a:gd name="connsiteY7" fmla="*/ 434879 h 1834058"/>
                <a:gd name="connsiteX8" fmla="*/ 1988820 w 2918460"/>
                <a:gd name="connsiteY8" fmla="*/ 1013999 h 1834058"/>
                <a:gd name="connsiteX9" fmla="*/ 2209800 w 2918460"/>
                <a:gd name="connsiteY9" fmla="*/ 1562639 h 1834058"/>
                <a:gd name="connsiteX10" fmla="*/ 2529840 w 2918460"/>
                <a:gd name="connsiteY10" fmla="*/ 1791239 h 1834058"/>
                <a:gd name="connsiteX11" fmla="*/ 2918460 w 2918460"/>
                <a:gd name="connsiteY11" fmla="*/ 1821719 h 1834058"/>
                <a:gd name="connsiteX0" fmla="*/ 0 w 2918460"/>
                <a:gd name="connsiteY0" fmla="*/ 1798859 h 1834058"/>
                <a:gd name="connsiteX1" fmla="*/ 457200 w 2918460"/>
                <a:gd name="connsiteY1" fmla="*/ 1829340 h 1834058"/>
                <a:gd name="connsiteX2" fmla="*/ 990600 w 2918460"/>
                <a:gd name="connsiteY2" fmla="*/ 1684559 h 1834058"/>
                <a:gd name="connsiteX3" fmla="*/ 1363980 w 2918460"/>
                <a:gd name="connsiteY3" fmla="*/ 968279 h 1834058"/>
                <a:gd name="connsiteX4" fmla="*/ 1562100 w 2918460"/>
                <a:gd name="connsiteY4" fmla="*/ 259619 h 1834058"/>
                <a:gd name="connsiteX5" fmla="*/ 1645920 w 2918460"/>
                <a:gd name="connsiteY5" fmla="*/ 539 h 1834058"/>
                <a:gd name="connsiteX6" fmla="*/ 1791071 w 2918460"/>
                <a:gd name="connsiteY6" fmla="*/ 198709 h 1834058"/>
                <a:gd name="connsiteX7" fmla="*/ 1851660 w 2918460"/>
                <a:gd name="connsiteY7" fmla="*/ 465359 h 1834058"/>
                <a:gd name="connsiteX8" fmla="*/ 1988820 w 2918460"/>
                <a:gd name="connsiteY8" fmla="*/ 1013999 h 1834058"/>
                <a:gd name="connsiteX9" fmla="*/ 2209800 w 2918460"/>
                <a:gd name="connsiteY9" fmla="*/ 1562639 h 1834058"/>
                <a:gd name="connsiteX10" fmla="*/ 2529840 w 2918460"/>
                <a:gd name="connsiteY10" fmla="*/ 1791239 h 1834058"/>
                <a:gd name="connsiteX11" fmla="*/ 2918460 w 2918460"/>
                <a:gd name="connsiteY11" fmla="*/ 1821719 h 1834058"/>
                <a:gd name="connsiteX0" fmla="*/ 0 w 2918460"/>
                <a:gd name="connsiteY0" fmla="*/ 1798756 h 1833955"/>
                <a:gd name="connsiteX1" fmla="*/ 457200 w 2918460"/>
                <a:gd name="connsiteY1" fmla="*/ 1829237 h 1833955"/>
                <a:gd name="connsiteX2" fmla="*/ 990600 w 2918460"/>
                <a:gd name="connsiteY2" fmla="*/ 1684456 h 1833955"/>
                <a:gd name="connsiteX3" fmla="*/ 1363980 w 2918460"/>
                <a:gd name="connsiteY3" fmla="*/ 968176 h 1833955"/>
                <a:gd name="connsiteX4" fmla="*/ 1562100 w 2918460"/>
                <a:gd name="connsiteY4" fmla="*/ 259516 h 1833955"/>
                <a:gd name="connsiteX5" fmla="*/ 1645920 w 2918460"/>
                <a:gd name="connsiteY5" fmla="*/ 436 h 1833955"/>
                <a:gd name="connsiteX6" fmla="*/ 1791071 w 2918460"/>
                <a:gd name="connsiteY6" fmla="*/ 198606 h 1833955"/>
                <a:gd name="connsiteX7" fmla="*/ 1775831 w 2918460"/>
                <a:gd name="connsiteY7" fmla="*/ 229086 h 1833955"/>
                <a:gd name="connsiteX8" fmla="*/ 1851660 w 2918460"/>
                <a:gd name="connsiteY8" fmla="*/ 465256 h 1833955"/>
                <a:gd name="connsiteX9" fmla="*/ 1988820 w 2918460"/>
                <a:gd name="connsiteY9" fmla="*/ 1013896 h 1833955"/>
                <a:gd name="connsiteX10" fmla="*/ 2209800 w 2918460"/>
                <a:gd name="connsiteY10" fmla="*/ 1562536 h 1833955"/>
                <a:gd name="connsiteX11" fmla="*/ 2529840 w 2918460"/>
                <a:gd name="connsiteY11" fmla="*/ 1791136 h 1833955"/>
                <a:gd name="connsiteX12" fmla="*/ 2918460 w 2918460"/>
                <a:gd name="connsiteY12" fmla="*/ 1821616 h 1833955"/>
                <a:gd name="connsiteX0" fmla="*/ 0 w 2918460"/>
                <a:gd name="connsiteY0" fmla="*/ 1802617 h 1837816"/>
                <a:gd name="connsiteX1" fmla="*/ 457200 w 2918460"/>
                <a:gd name="connsiteY1" fmla="*/ 1833098 h 1837816"/>
                <a:gd name="connsiteX2" fmla="*/ 990600 w 2918460"/>
                <a:gd name="connsiteY2" fmla="*/ 1688317 h 1837816"/>
                <a:gd name="connsiteX3" fmla="*/ 1363980 w 2918460"/>
                <a:gd name="connsiteY3" fmla="*/ 972037 h 1837816"/>
                <a:gd name="connsiteX4" fmla="*/ 1524000 w 2918460"/>
                <a:gd name="connsiteY4" fmla="*/ 415777 h 1837816"/>
                <a:gd name="connsiteX5" fmla="*/ 1645920 w 2918460"/>
                <a:gd name="connsiteY5" fmla="*/ 4297 h 1837816"/>
                <a:gd name="connsiteX6" fmla="*/ 1791071 w 2918460"/>
                <a:gd name="connsiteY6" fmla="*/ 202467 h 1837816"/>
                <a:gd name="connsiteX7" fmla="*/ 1775831 w 2918460"/>
                <a:gd name="connsiteY7" fmla="*/ 232947 h 1837816"/>
                <a:gd name="connsiteX8" fmla="*/ 1851660 w 2918460"/>
                <a:gd name="connsiteY8" fmla="*/ 469117 h 1837816"/>
                <a:gd name="connsiteX9" fmla="*/ 1988820 w 2918460"/>
                <a:gd name="connsiteY9" fmla="*/ 1017757 h 1837816"/>
                <a:gd name="connsiteX10" fmla="*/ 2209800 w 2918460"/>
                <a:gd name="connsiteY10" fmla="*/ 1566397 h 1837816"/>
                <a:gd name="connsiteX11" fmla="*/ 2529840 w 2918460"/>
                <a:gd name="connsiteY11" fmla="*/ 1794997 h 1837816"/>
                <a:gd name="connsiteX12" fmla="*/ 2918460 w 2918460"/>
                <a:gd name="connsiteY12" fmla="*/ 1825477 h 1837816"/>
                <a:gd name="connsiteX0" fmla="*/ 0 w 2918460"/>
                <a:gd name="connsiteY0" fmla="*/ 1765407 h 1800606"/>
                <a:gd name="connsiteX1" fmla="*/ 457200 w 2918460"/>
                <a:gd name="connsiteY1" fmla="*/ 1795888 h 1800606"/>
                <a:gd name="connsiteX2" fmla="*/ 990600 w 2918460"/>
                <a:gd name="connsiteY2" fmla="*/ 1651107 h 1800606"/>
                <a:gd name="connsiteX3" fmla="*/ 1363980 w 2918460"/>
                <a:gd name="connsiteY3" fmla="*/ 934827 h 1800606"/>
                <a:gd name="connsiteX4" fmla="*/ 1524000 w 2918460"/>
                <a:gd name="connsiteY4" fmla="*/ 378567 h 1800606"/>
                <a:gd name="connsiteX5" fmla="*/ 1645920 w 2918460"/>
                <a:gd name="connsiteY5" fmla="*/ 5187 h 1800606"/>
                <a:gd name="connsiteX6" fmla="*/ 1791071 w 2918460"/>
                <a:gd name="connsiteY6" fmla="*/ 165257 h 1800606"/>
                <a:gd name="connsiteX7" fmla="*/ 1775831 w 2918460"/>
                <a:gd name="connsiteY7" fmla="*/ 195737 h 1800606"/>
                <a:gd name="connsiteX8" fmla="*/ 1851660 w 2918460"/>
                <a:gd name="connsiteY8" fmla="*/ 431907 h 1800606"/>
                <a:gd name="connsiteX9" fmla="*/ 1988820 w 2918460"/>
                <a:gd name="connsiteY9" fmla="*/ 980547 h 1800606"/>
                <a:gd name="connsiteX10" fmla="*/ 2209800 w 2918460"/>
                <a:gd name="connsiteY10" fmla="*/ 1529187 h 1800606"/>
                <a:gd name="connsiteX11" fmla="*/ 2529840 w 2918460"/>
                <a:gd name="connsiteY11" fmla="*/ 1757787 h 1800606"/>
                <a:gd name="connsiteX12" fmla="*/ 2918460 w 2918460"/>
                <a:gd name="connsiteY12" fmla="*/ 1788267 h 1800606"/>
                <a:gd name="connsiteX0" fmla="*/ 0 w 2918460"/>
                <a:gd name="connsiteY0" fmla="*/ 1766473 h 1801672"/>
                <a:gd name="connsiteX1" fmla="*/ 457200 w 2918460"/>
                <a:gd name="connsiteY1" fmla="*/ 1796954 h 1801672"/>
                <a:gd name="connsiteX2" fmla="*/ 990600 w 2918460"/>
                <a:gd name="connsiteY2" fmla="*/ 1652173 h 1801672"/>
                <a:gd name="connsiteX3" fmla="*/ 1363980 w 2918460"/>
                <a:gd name="connsiteY3" fmla="*/ 935893 h 1801672"/>
                <a:gd name="connsiteX4" fmla="*/ 1524000 w 2918460"/>
                <a:gd name="connsiteY4" fmla="*/ 379633 h 1801672"/>
                <a:gd name="connsiteX5" fmla="*/ 1645920 w 2918460"/>
                <a:gd name="connsiteY5" fmla="*/ 6253 h 1801672"/>
                <a:gd name="connsiteX6" fmla="*/ 1791071 w 2918460"/>
                <a:gd name="connsiteY6" fmla="*/ 166323 h 1801672"/>
                <a:gd name="connsiteX7" fmla="*/ 1851660 w 2918460"/>
                <a:gd name="connsiteY7" fmla="*/ 432973 h 1801672"/>
                <a:gd name="connsiteX8" fmla="*/ 1988820 w 2918460"/>
                <a:gd name="connsiteY8" fmla="*/ 981613 h 1801672"/>
                <a:gd name="connsiteX9" fmla="*/ 2209800 w 2918460"/>
                <a:gd name="connsiteY9" fmla="*/ 1530253 h 1801672"/>
                <a:gd name="connsiteX10" fmla="*/ 2529840 w 2918460"/>
                <a:gd name="connsiteY10" fmla="*/ 1758853 h 1801672"/>
                <a:gd name="connsiteX11" fmla="*/ 2918460 w 2918460"/>
                <a:gd name="connsiteY11" fmla="*/ 1789333 h 1801672"/>
                <a:gd name="connsiteX0" fmla="*/ 0 w 3124200"/>
                <a:gd name="connsiteY0" fmla="*/ 1766473 h 1801672"/>
                <a:gd name="connsiteX1" fmla="*/ 457200 w 3124200"/>
                <a:gd name="connsiteY1" fmla="*/ 1796954 h 1801672"/>
                <a:gd name="connsiteX2" fmla="*/ 990600 w 3124200"/>
                <a:gd name="connsiteY2" fmla="*/ 1652173 h 1801672"/>
                <a:gd name="connsiteX3" fmla="*/ 1363980 w 3124200"/>
                <a:gd name="connsiteY3" fmla="*/ 935893 h 1801672"/>
                <a:gd name="connsiteX4" fmla="*/ 1524000 w 3124200"/>
                <a:gd name="connsiteY4" fmla="*/ 379633 h 1801672"/>
                <a:gd name="connsiteX5" fmla="*/ 1645920 w 3124200"/>
                <a:gd name="connsiteY5" fmla="*/ 6253 h 1801672"/>
                <a:gd name="connsiteX6" fmla="*/ 1791071 w 3124200"/>
                <a:gd name="connsiteY6" fmla="*/ 166323 h 1801672"/>
                <a:gd name="connsiteX7" fmla="*/ 1851660 w 3124200"/>
                <a:gd name="connsiteY7" fmla="*/ 432973 h 1801672"/>
                <a:gd name="connsiteX8" fmla="*/ 1988820 w 3124200"/>
                <a:gd name="connsiteY8" fmla="*/ 981613 h 1801672"/>
                <a:gd name="connsiteX9" fmla="*/ 2209800 w 3124200"/>
                <a:gd name="connsiteY9" fmla="*/ 1530253 h 1801672"/>
                <a:gd name="connsiteX10" fmla="*/ 2529840 w 3124200"/>
                <a:gd name="connsiteY10" fmla="*/ 1758853 h 1801672"/>
                <a:gd name="connsiteX11" fmla="*/ 3124200 w 3124200"/>
                <a:gd name="connsiteY11" fmla="*/ 1789333 h 1801672"/>
                <a:gd name="connsiteX0" fmla="*/ 0 w 3124200"/>
                <a:gd name="connsiteY0" fmla="*/ 1812193 h 1814746"/>
                <a:gd name="connsiteX1" fmla="*/ 457200 w 3124200"/>
                <a:gd name="connsiteY1" fmla="*/ 1796954 h 1814746"/>
                <a:gd name="connsiteX2" fmla="*/ 990600 w 3124200"/>
                <a:gd name="connsiteY2" fmla="*/ 1652173 h 1814746"/>
                <a:gd name="connsiteX3" fmla="*/ 1363980 w 3124200"/>
                <a:gd name="connsiteY3" fmla="*/ 935893 h 1814746"/>
                <a:gd name="connsiteX4" fmla="*/ 1524000 w 3124200"/>
                <a:gd name="connsiteY4" fmla="*/ 379633 h 1814746"/>
                <a:gd name="connsiteX5" fmla="*/ 1645920 w 3124200"/>
                <a:gd name="connsiteY5" fmla="*/ 6253 h 1814746"/>
                <a:gd name="connsiteX6" fmla="*/ 1791071 w 3124200"/>
                <a:gd name="connsiteY6" fmla="*/ 166323 h 1814746"/>
                <a:gd name="connsiteX7" fmla="*/ 1851660 w 3124200"/>
                <a:gd name="connsiteY7" fmla="*/ 432973 h 1814746"/>
                <a:gd name="connsiteX8" fmla="*/ 1988820 w 3124200"/>
                <a:gd name="connsiteY8" fmla="*/ 981613 h 1814746"/>
                <a:gd name="connsiteX9" fmla="*/ 2209800 w 3124200"/>
                <a:gd name="connsiteY9" fmla="*/ 1530253 h 1814746"/>
                <a:gd name="connsiteX10" fmla="*/ 2529840 w 3124200"/>
                <a:gd name="connsiteY10" fmla="*/ 1758853 h 1814746"/>
                <a:gd name="connsiteX11" fmla="*/ 3124200 w 3124200"/>
                <a:gd name="connsiteY11" fmla="*/ 1789333 h 1814746"/>
                <a:gd name="connsiteX0" fmla="*/ 0 w 3124200"/>
                <a:gd name="connsiteY0" fmla="*/ 1812193 h 1814746"/>
                <a:gd name="connsiteX1" fmla="*/ 457200 w 3124200"/>
                <a:gd name="connsiteY1" fmla="*/ 1796954 h 1814746"/>
                <a:gd name="connsiteX2" fmla="*/ 990600 w 3124200"/>
                <a:gd name="connsiteY2" fmla="*/ 1652173 h 1814746"/>
                <a:gd name="connsiteX3" fmla="*/ 1272540 w 3124200"/>
                <a:gd name="connsiteY3" fmla="*/ 1202593 h 1814746"/>
                <a:gd name="connsiteX4" fmla="*/ 1524000 w 3124200"/>
                <a:gd name="connsiteY4" fmla="*/ 379633 h 1814746"/>
                <a:gd name="connsiteX5" fmla="*/ 1645920 w 3124200"/>
                <a:gd name="connsiteY5" fmla="*/ 6253 h 1814746"/>
                <a:gd name="connsiteX6" fmla="*/ 1791071 w 3124200"/>
                <a:gd name="connsiteY6" fmla="*/ 166323 h 1814746"/>
                <a:gd name="connsiteX7" fmla="*/ 1851660 w 3124200"/>
                <a:gd name="connsiteY7" fmla="*/ 432973 h 1814746"/>
                <a:gd name="connsiteX8" fmla="*/ 1988820 w 3124200"/>
                <a:gd name="connsiteY8" fmla="*/ 981613 h 1814746"/>
                <a:gd name="connsiteX9" fmla="*/ 2209800 w 3124200"/>
                <a:gd name="connsiteY9" fmla="*/ 1530253 h 1814746"/>
                <a:gd name="connsiteX10" fmla="*/ 2529840 w 3124200"/>
                <a:gd name="connsiteY10" fmla="*/ 1758853 h 1814746"/>
                <a:gd name="connsiteX11" fmla="*/ 3124200 w 3124200"/>
                <a:gd name="connsiteY11" fmla="*/ 1789333 h 1814746"/>
                <a:gd name="connsiteX0" fmla="*/ 0 w 3124200"/>
                <a:gd name="connsiteY0" fmla="*/ 1806252 h 1808805"/>
                <a:gd name="connsiteX1" fmla="*/ 457200 w 3124200"/>
                <a:gd name="connsiteY1" fmla="*/ 1791013 h 1808805"/>
                <a:gd name="connsiteX2" fmla="*/ 990600 w 3124200"/>
                <a:gd name="connsiteY2" fmla="*/ 164623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5166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2 h 1808805"/>
                <a:gd name="connsiteX1" fmla="*/ 457200 w 3124200"/>
                <a:gd name="connsiteY1" fmla="*/ 1791013 h 1808805"/>
                <a:gd name="connsiteX2" fmla="*/ 990600 w 3124200"/>
                <a:gd name="connsiteY2" fmla="*/ 164623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2880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2 h 1808805"/>
                <a:gd name="connsiteX1" fmla="*/ 457200 w 3124200"/>
                <a:gd name="connsiteY1" fmla="*/ 1791013 h 1808805"/>
                <a:gd name="connsiteX2" fmla="*/ 1021080 w 3124200"/>
                <a:gd name="connsiteY2" fmla="*/ 169957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2880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7 h 1808810"/>
                <a:gd name="connsiteX1" fmla="*/ 457200 w 3124200"/>
                <a:gd name="connsiteY1" fmla="*/ 1791018 h 1808810"/>
                <a:gd name="connsiteX2" fmla="*/ 1021080 w 3124200"/>
                <a:gd name="connsiteY2" fmla="*/ 1699577 h 1808810"/>
                <a:gd name="connsiteX3" fmla="*/ 1272540 w 3124200"/>
                <a:gd name="connsiteY3" fmla="*/ 1219517 h 1808810"/>
                <a:gd name="connsiteX4" fmla="*/ 1524000 w 3124200"/>
                <a:gd name="connsiteY4" fmla="*/ 373697 h 1808810"/>
                <a:gd name="connsiteX5" fmla="*/ 1645920 w 3124200"/>
                <a:gd name="connsiteY5" fmla="*/ 317 h 1808810"/>
                <a:gd name="connsiteX6" fmla="*/ 1828800 w 3124200"/>
                <a:gd name="connsiteY6" fmla="*/ 427037 h 1808810"/>
                <a:gd name="connsiteX7" fmla="*/ 1988820 w 3124200"/>
                <a:gd name="connsiteY7" fmla="*/ 975677 h 1808810"/>
                <a:gd name="connsiteX8" fmla="*/ 2209800 w 3124200"/>
                <a:gd name="connsiteY8" fmla="*/ 1524317 h 1808810"/>
                <a:gd name="connsiteX9" fmla="*/ 2529840 w 3124200"/>
                <a:gd name="connsiteY9" fmla="*/ 1752917 h 1808810"/>
                <a:gd name="connsiteX10" fmla="*/ 3124200 w 3124200"/>
                <a:gd name="connsiteY10" fmla="*/ 1783397 h 1808810"/>
                <a:gd name="connsiteX0" fmla="*/ 0 w 3124200"/>
                <a:gd name="connsiteY0" fmla="*/ 1807252 h 1809805"/>
                <a:gd name="connsiteX1" fmla="*/ 457200 w 3124200"/>
                <a:gd name="connsiteY1" fmla="*/ 1792013 h 1809805"/>
                <a:gd name="connsiteX2" fmla="*/ 1021080 w 3124200"/>
                <a:gd name="connsiteY2" fmla="*/ 1700572 h 1809805"/>
                <a:gd name="connsiteX3" fmla="*/ 1272540 w 3124200"/>
                <a:gd name="connsiteY3" fmla="*/ 1220512 h 1809805"/>
                <a:gd name="connsiteX4" fmla="*/ 1539240 w 3124200"/>
                <a:gd name="connsiteY4" fmla="*/ 328972 h 1809805"/>
                <a:gd name="connsiteX5" fmla="*/ 1645920 w 3124200"/>
                <a:gd name="connsiteY5" fmla="*/ 1312 h 1809805"/>
                <a:gd name="connsiteX6" fmla="*/ 1828800 w 3124200"/>
                <a:gd name="connsiteY6" fmla="*/ 428032 h 1809805"/>
                <a:gd name="connsiteX7" fmla="*/ 1988820 w 3124200"/>
                <a:gd name="connsiteY7" fmla="*/ 976672 h 1809805"/>
                <a:gd name="connsiteX8" fmla="*/ 2209800 w 3124200"/>
                <a:gd name="connsiteY8" fmla="*/ 1525312 h 1809805"/>
                <a:gd name="connsiteX9" fmla="*/ 2529840 w 3124200"/>
                <a:gd name="connsiteY9" fmla="*/ 1753912 h 1809805"/>
                <a:gd name="connsiteX10" fmla="*/ 3124200 w 3124200"/>
                <a:gd name="connsiteY10" fmla="*/ 1784392 h 1809805"/>
                <a:gd name="connsiteX0" fmla="*/ 0 w 3124200"/>
                <a:gd name="connsiteY0" fmla="*/ 1852717 h 1855270"/>
                <a:gd name="connsiteX1" fmla="*/ 457200 w 3124200"/>
                <a:gd name="connsiteY1" fmla="*/ 1837478 h 1855270"/>
                <a:gd name="connsiteX2" fmla="*/ 1021080 w 3124200"/>
                <a:gd name="connsiteY2" fmla="*/ 1746037 h 1855270"/>
                <a:gd name="connsiteX3" fmla="*/ 1272540 w 3124200"/>
                <a:gd name="connsiteY3" fmla="*/ 1265977 h 1855270"/>
                <a:gd name="connsiteX4" fmla="*/ 1539240 w 3124200"/>
                <a:gd name="connsiteY4" fmla="*/ 374437 h 1855270"/>
                <a:gd name="connsiteX5" fmla="*/ 1722120 w 3124200"/>
                <a:gd name="connsiteY5" fmla="*/ 1057 h 1855270"/>
                <a:gd name="connsiteX6" fmla="*/ 1828800 w 3124200"/>
                <a:gd name="connsiteY6" fmla="*/ 473497 h 1855270"/>
                <a:gd name="connsiteX7" fmla="*/ 1988820 w 3124200"/>
                <a:gd name="connsiteY7" fmla="*/ 1022137 h 1855270"/>
                <a:gd name="connsiteX8" fmla="*/ 2209800 w 3124200"/>
                <a:gd name="connsiteY8" fmla="*/ 1570777 h 1855270"/>
                <a:gd name="connsiteX9" fmla="*/ 2529840 w 3124200"/>
                <a:gd name="connsiteY9" fmla="*/ 1799377 h 1855270"/>
                <a:gd name="connsiteX10" fmla="*/ 3124200 w 3124200"/>
                <a:gd name="connsiteY10" fmla="*/ 1829857 h 1855270"/>
                <a:gd name="connsiteX0" fmla="*/ 0 w 3124200"/>
                <a:gd name="connsiteY0" fmla="*/ 1852573 h 1855126"/>
                <a:gd name="connsiteX1" fmla="*/ 457200 w 3124200"/>
                <a:gd name="connsiteY1" fmla="*/ 1837334 h 1855126"/>
                <a:gd name="connsiteX2" fmla="*/ 1021080 w 3124200"/>
                <a:gd name="connsiteY2" fmla="*/ 1745893 h 1855126"/>
                <a:gd name="connsiteX3" fmla="*/ 1272540 w 3124200"/>
                <a:gd name="connsiteY3" fmla="*/ 1265833 h 1855126"/>
                <a:gd name="connsiteX4" fmla="*/ 1539240 w 3124200"/>
                <a:gd name="connsiteY4" fmla="*/ 374293 h 1855126"/>
                <a:gd name="connsiteX5" fmla="*/ 1722120 w 3124200"/>
                <a:gd name="connsiteY5" fmla="*/ 913 h 1855126"/>
                <a:gd name="connsiteX6" fmla="*/ 1897380 w 3124200"/>
                <a:gd name="connsiteY6" fmla="*/ 465733 h 1855126"/>
                <a:gd name="connsiteX7" fmla="*/ 1988820 w 3124200"/>
                <a:gd name="connsiteY7" fmla="*/ 1021993 h 1855126"/>
                <a:gd name="connsiteX8" fmla="*/ 2209800 w 3124200"/>
                <a:gd name="connsiteY8" fmla="*/ 1570633 h 1855126"/>
                <a:gd name="connsiteX9" fmla="*/ 2529840 w 3124200"/>
                <a:gd name="connsiteY9" fmla="*/ 1799233 h 1855126"/>
                <a:gd name="connsiteX10" fmla="*/ 3124200 w 3124200"/>
                <a:gd name="connsiteY10" fmla="*/ 1829713 h 1855126"/>
                <a:gd name="connsiteX0" fmla="*/ 0 w 3124200"/>
                <a:gd name="connsiteY0" fmla="*/ 1854103 h 1856656"/>
                <a:gd name="connsiteX1" fmla="*/ 457200 w 3124200"/>
                <a:gd name="connsiteY1" fmla="*/ 1838864 h 1856656"/>
                <a:gd name="connsiteX2" fmla="*/ 1021080 w 3124200"/>
                <a:gd name="connsiteY2" fmla="*/ 1747423 h 1856656"/>
                <a:gd name="connsiteX3" fmla="*/ 1272540 w 3124200"/>
                <a:gd name="connsiteY3" fmla="*/ 1267363 h 1856656"/>
                <a:gd name="connsiteX4" fmla="*/ 1516380 w 3124200"/>
                <a:gd name="connsiteY4" fmla="*/ 330103 h 1856656"/>
                <a:gd name="connsiteX5" fmla="*/ 1722120 w 3124200"/>
                <a:gd name="connsiteY5" fmla="*/ 2443 h 1856656"/>
                <a:gd name="connsiteX6" fmla="*/ 1897380 w 3124200"/>
                <a:gd name="connsiteY6" fmla="*/ 467263 h 1856656"/>
                <a:gd name="connsiteX7" fmla="*/ 1988820 w 3124200"/>
                <a:gd name="connsiteY7" fmla="*/ 1023523 h 1856656"/>
                <a:gd name="connsiteX8" fmla="*/ 2209800 w 3124200"/>
                <a:gd name="connsiteY8" fmla="*/ 1572163 h 1856656"/>
                <a:gd name="connsiteX9" fmla="*/ 2529840 w 3124200"/>
                <a:gd name="connsiteY9" fmla="*/ 1800763 h 1856656"/>
                <a:gd name="connsiteX10" fmla="*/ 3124200 w 3124200"/>
                <a:gd name="connsiteY10" fmla="*/ 1831243 h 1856656"/>
                <a:gd name="connsiteX0" fmla="*/ 0 w 3124200"/>
                <a:gd name="connsiteY0" fmla="*/ 1854846 h 1857399"/>
                <a:gd name="connsiteX1" fmla="*/ 457200 w 3124200"/>
                <a:gd name="connsiteY1" fmla="*/ 1839607 h 1857399"/>
                <a:gd name="connsiteX2" fmla="*/ 1021080 w 3124200"/>
                <a:gd name="connsiteY2" fmla="*/ 1748166 h 1857399"/>
                <a:gd name="connsiteX3" fmla="*/ 1272540 w 3124200"/>
                <a:gd name="connsiteY3" fmla="*/ 1268106 h 1857399"/>
                <a:gd name="connsiteX4" fmla="*/ 1516380 w 3124200"/>
                <a:gd name="connsiteY4" fmla="*/ 330846 h 1857399"/>
                <a:gd name="connsiteX5" fmla="*/ 1722120 w 3124200"/>
                <a:gd name="connsiteY5" fmla="*/ 3186 h 1857399"/>
                <a:gd name="connsiteX6" fmla="*/ 1897380 w 3124200"/>
                <a:gd name="connsiteY6" fmla="*/ 490866 h 1857399"/>
                <a:gd name="connsiteX7" fmla="*/ 1988820 w 3124200"/>
                <a:gd name="connsiteY7" fmla="*/ 1024266 h 1857399"/>
                <a:gd name="connsiteX8" fmla="*/ 2209800 w 3124200"/>
                <a:gd name="connsiteY8" fmla="*/ 1572906 h 1857399"/>
                <a:gd name="connsiteX9" fmla="*/ 2529840 w 3124200"/>
                <a:gd name="connsiteY9" fmla="*/ 1801506 h 1857399"/>
                <a:gd name="connsiteX10" fmla="*/ 3124200 w 3124200"/>
                <a:gd name="connsiteY10" fmla="*/ 1831986 h 1857399"/>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209800 w 3124200"/>
                <a:gd name="connsiteY8" fmla="*/ 1565408 h 1849901"/>
                <a:gd name="connsiteX9" fmla="*/ 2529840 w 3124200"/>
                <a:gd name="connsiteY9" fmla="*/ 1794008 h 1849901"/>
                <a:gd name="connsiteX10" fmla="*/ 3124200 w 3124200"/>
                <a:gd name="connsiteY10" fmla="*/ 1824488 h 1849901"/>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179320 w 3124200"/>
                <a:gd name="connsiteY8" fmla="*/ 1580648 h 1849901"/>
                <a:gd name="connsiteX9" fmla="*/ 2529840 w 3124200"/>
                <a:gd name="connsiteY9" fmla="*/ 1794008 h 1849901"/>
                <a:gd name="connsiteX10" fmla="*/ 3124200 w 3124200"/>
                <a:gd name="connsiteY10" fmla="*/ 1824488 h 1849901"/>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179320 w 3124200"/>
                <a:gd name="connsiteY8" fmla="*/ 1580648 h 1849901"/>
                <a:gd name="connsiteX9" fmla="*/ 2461260 w 3124200"/>
                <a:gd name="connsiteY9" fmla="*/ 1816868 h 1849901"/>
                <a:gd name="connsiteX10" fmla="*/ 3124200 w 3124200"/>
                <a:gd name="connsiteY10" fmla="*/ 1824488 h 1849901"/>
                <a:gd name="connsiteX0" fmla="*/ 0 w 2979420"/>
                <a:gd name="connsiteY0" fmla="*/ 1847348 h 1849901"/>
                <a:gd name="connsiteX1" fmla="*/ 457200 w 2979420"/>
                <a:gd name="connsiteY1" fmla="*/ 1832109 h 1849901"/>
                <a:gd name="connsiteX2" fmla="*/ 1021080 w 2979420"/>
                <a:gd name="connsiteY2" fmla="*/ 1740668 h 1849901"/>
                <a:gd name="connsiteX3" fmla="*/ 1272540 w 2979420"/>
                <a:gd name="connsiteY3" fmla="*/ 1260608 h 1849901"/>
                <a:gd name="connsiteX4" fmla="*/ 1516380 w 2979420"/>
                <a:gd name="connsiteY4" fmla="*/ 323348 h 1849901"/>
                <a:gd name="connsiteX5" fmla="*/ 1676400 w 2979420"/>
                <a:gd name="connsiteY5" fmla="*/ 3308 h 1849901"/>
                <a:gd name="connsiteX6" fmla="*/ 1897380 w 2979420"/>
                <a:gd name="connsiteY6" fmla="*/ 483368 h 1849901"/>
                <a:gd name="connsiteX7" fmla="*/ 1988820 w 2979420"/>
                <a:gd name="connsiteY7" fmla="*/ 1016768 h 1849901"/>
                <a:gd name="connsiteX8" fmla="*/ 2179320 w 2979420"/>
                <a:gd name="connsiteY8" fmla="*/ 1580648 h 1849901"/>
                <a:gd name="connsiteX9" fmla="*/ 2461260 w 2979420"/>
                <a:gd name="connsiteY9" fmla="*/ 1816868 h 1849901"/>
                <a:gd name="connsiteX10" fmla="*/ 2979420 w 2979420"/>
                <a:gd name="connsiteY10" fmla="*/ 1824488 h 1849901"/>
                <a:gd name="connsiteX0" fmla="*/ 0 w 2979420"/>
                <a:gd name="connsiteY0" fmla="*/ 1848179 h 1850732"/>
                <a:gd name="connsiteX1" fmla="*/ 457200 w 2979420"/>
                <a:gd name="connsiteY1" fmla="*/ 1832940 h 1850732"/>
                <a:gd name="connsiteX2" fmla="*/ 1021080 w 2979420"/>
                <a:gd name="connsiteY2" fmla="*/ 1741499 h 1850732"/>
                <a:gd name="connsiteX3" fmla="*/ 1272540 w 2979420"/>
                <a:gd name="connsiteY3" fmla="*/ 1261439 h 1850732"/>
                <a:gd name="connsiteX4" fmla="*/ 1516380 w 2979420"/>
                <a:gd name="connsiteY4" fmla="*/ 324179 h 1850732"/>
                <a:gd name="connsiteX5" fmla="*/ 1676400 w 2979420"/>
                <a:gd name="connsiteY5" fmla="*/ 4139 h 1850732"/>
                <a:gd name="connsiteX6" fmla="*/ 1889760 w 2979420"/>
                <a:gd name="connsiteY6" fmla="*/ 507059 h 1850732"/>
                <a:gd name="connsiteX7" fmla="*/ 1988820 w 2979420"/>
                <a:gd name="connsiteY7" fmla="*/ 1017599 h 1850732"/>
                <a:gd name="connsiteX8" fmla="*/ 2179320 w 2979420"/>
                <a:gd name="connsiteY8" fmla="*/ 1581479 h 1850732"/>
                <a:gd name="connsiteX9" fmla="*/ 2461260 w 2979420"/>
                <a:gd name="connsiteY9" fmla="*/ 1817699 h 1850732"/>
                <a:gd name="connsiteX10" fmla="*/ 2979420 w 2979420"/>
                <a:gd name="connsiteY10" fmla="*/ 1825319 h 1850732"/>
                <a:gd name="connsiteX0" fmla="*/ 0 w 2979420"/>
                <a:gd name="connsiteY0" fmla="*/ 1849378 h 1851931"/>
                <a:gd name="connsiteX1" fmla="*/ 457200 w 2979420"/>
                <a:gd name="connsiteY1" fmla="*/ 1834139 h 1851931"/>
                <a:gd name="connsiteX2" fmla="*/ 1021080 w 2979420"/>
                <a:gd name="connsiteY2" fmla="*/ 1742698 h 1851931"/>
                <a:gd name="connsiteX3" fmla="*/ 1272540 w 2979420"/>
                <a:gd name="connsiteY3" fmla="*/ 1262638 h 1851931"/>
                <a:gd name="connsiteX4" fmla="*/ 1516380 w 2979420"/>
                <a:gd name="connsiteY4" fmla="*/ 325378 h 1851931"/>
                <a:gd name="connsiteX5" fmla="*/ 1676400 w 2979420"/>
                <a:gd name="connsiteY5" fmla="*/ 5338 h 1851931"/>
                <a:gd name="connsiteX6" fmla="*/ 1882140 w 2979420"/>
                <a:gd name="connsiteY6" fmla="*/ 538738 h 1851931"/>
                <a:gd name="connsiteX7" fmla="*/ 1988820 w 2979420"/>
                <a:gd name="connsiteY7" fmla="*/ 1018798 h 1851931"/>
                <a:gd name="connsiteX8" fmla="*/ 2179320 w 2979420"/>
                <a:gd name="connsiteY8" fmla="*/ 1582678 h 1851931"/>
                <a:gd name="connsiteX9" fmla="*/ 2461260 w 2979420"/>
                <a:gd name="connsiteY9" fmla="*/ 1818898 h 1851931"/>
                <a:gd name="connsiteX10" fmla="*/ 2979420 w 2979420"/>
                <a:gd name="connsiteY10" fmla="*/ 1826518 h 1851931"/>
                <a:gd name="connsiteX0" fmla="*/ 0 w 2979420"/>
                <a:gd name="connsiteY0" fmla="*/ 1850012 h 1852565"/>
                <a:gd name="connsiteX1" fmla="*/ 457200 w 2979420"/>
                <a:gd name="connsiteY1" fmla="*/ 1834773 h 1852565"/>
                <a:gd name="connsiteX2" fmla="*/ 1021080 w 2979420"/>
                <a:gd name="connsiteY2" fmla="*/ 1743332 h 1852565"/>
                <a:gd name="connsiteX3" fmla="*/ 1272540 w 2979420"/>
                <a:gd name="connsiteY3" fmla="*/ 1263272 h 1852565"/>
                <a:gd name="connsiteX4" fmla="*/ 1516380 w 2979420"/>
                <a:gd name="connsiteY4" fmla="*/ 326012 h 1852565"/>
                <a:gd name="connsiteX5" fmla="*/ 1676400 w 2979420"/>
                <a:gd name="connsiteY5" fmla="*/ 5972 h 1852565"/>
                <a:gd name="connsiteX6" fmla="*/ 1874520 w 2979420"/>
                <a:gd name="connsiteY6" fmla="*/ 554612 h 1852565"/>
                <a:gd name="connsiteX7" fmla="*/ 1988820 w 2979420"/>
                <a:gd name="connsiteY7" fmla="*/ 1019432 h 1852565"/>
                <a:gd name="connsiteX8" fmla="*/ 2179320 w 2979420"/>
                <a:gd name="connsiteY8" fmla="*/ 1583312 h 1852565"/>
                <a:gd name="connsiteX9" fmla="*/ 2461260 w 2979420"/>
                <a:gd name="connsiteY9" fmla="*/ 1819532 h 1852565"/>
                <a:gd name="connsiteX10" fmla="*/ 2979420 w 2979420"/>
                <a:gd name="connsiteY10" fmla="*/ 1827152 h 185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9420" h="1852565">
                  <a:moveTo>
                    <a:pt x="0" y="1850012"/>
                  </a:moveTo>
                  <a:cubicBezTo>
                    <a:pt x="76200" y="1855092"/>
                    <a:pt x="292100" y="1853823"/>
                    <a:pt x="457200" y="1834773"/>
                  </a:cubicBezTo>
                  <a:cubicBezTo>
                    <a:pt x="622300" y="1815723"/>
                    <a:pt x="885190" y="1838582"/>
                    <a:pt x="1021080" y="1743332"/>
                  </a:cubicBezTo>
                  <a:cubicBezTo>
                    <a:pt x="1156970" y="1648082"/>
                    <a:pt x="1189990" y="1499492"/>
                    <a:pt x="1272540" y="1263272"/>
                  </a:cubicBezTo>
                  <a:cubicBezTo>
                    <a:pt x="1355090" y="1027052"/>
                    <a:pt x="1449070" y="535562"/>
                    <a:pt x="1516380" y="326012"/>
                  </a:cubicBezTo>
                  <a:cubicBezTo>
                    <a:pt x="1583690" y="116462"/>
                    <a:pt x="1616710" y="-32128"/>
                    <a:pt x="1676400" y="5972"/>
                  </a:cubicBezTo>
                  <a:cubicBezTo>
                    <a:pt x="1736090" y="44072"/>
                    <a:pt x="1822450" y="385702"/>
                    <a:pt x="1874520" y="554612"/>
                  </a:cubicBezTo>
                  <a:cubicBezTo>
                    <a:pt x="1926590" y="723522"/>
                    <a:pt x="1938020" y="847982"/>
                    <a:pt x="1988820" y="1019432"/>
                  </a:cubicBezTo>
                  <a:cubicBezTo>
                    <a:pt x="2039620" y="1190882"/>
                    <a:pt x="2100580" y="1449962"/>
                    <a:pt x="2179320" y="1583312"/>
                  </a:cubicBezTo>
                  <a:cubicBezTo>
                    <a:pt x="2258060" y="1716662"/>
                    <a:pt x="2327910" y="1778892"/>
                    <a:pt x="2461260" y="1819532"/>
                  </a:cubicBezTo>
                  <a:cubicBezTo>
                    <a:pt x="2594610" y="1860172"/>
                    <a:pt x="2898458" y="1820802"/>
                    <a:pt x="2979420" y="1827152"/>
                  </a:cubicBezTo>
                </a:path>
              </a:pathLst>
            </a:custGeom>
            <a:noFill/>
            <a:ln w="25400">
              <a:solidFill>
                <a:schemeClr val="tx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4B99C63-481E-344E-A39B-746AAC97ED2E}"/>
                </a:ext>
              </a:extLst>
            </p:cNvPr>
            <p:cNvSpPr/>
            <p:nvPr/>
          </p:nvSpPr>
          <p:spPr>
            <a:xfrm>
              <a:off x="4925431" y="1250417"/>
              <a:ext cx="3136530" cy="2357777"/>
            </a:xfrm>
            <a:prstGeom prst="rect">
              <a:avLst/>
            </a:prstGeom>
            <a:noFill/>
            <a:ln>
              <a:solidFill>
                <a:schemeClr val="accent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9" name="TextBox 68">
              <a:extLst>
                <a:ext uri="{FF2B5EF4-FFF2-40B4-BE49-F238E27FC236}">
                  <a16:creationId xmlns:a16="http://schemas.microsoft.com/office/drawing/2014/main" id="{551F6FF0-D9A3-DB41-A0E2-C96236657081}"/>
                </a:ext>
              </a:extLst>
            </p:cNvPr>
            <p:cNvSpPr txBox="1"/>
            <p:nvPr/>
          </p:nvSpPr>
          <p:spPr>
            <a:xfrm>
              <a:off x="5028844" y="1329793"/>
              <a:ext cx="927100" cy="341632"/>
            </a:xfrm>
            <a:prstGeom prst="rect">
              <a:avLst/>
            </a:prstGeom>
            <a:noFill/>
          </p:spPr>
          <p:txBody>
            <a:bodyPr wrap="square" rtlCol="0">
              <a:spAutoFit/>
            </a:bodyPr>
            <a:lstStyle/>
            <a:p>
              <a:pPr algn="ctr">
                <a:lnSpc>
                  <a:spcPct val="90000"/>
                </a:lnSpc>
              </a:pPr>
              <a:r>
                <a:rPr lang="en-US" dirty="0"/>
                <a:t>(hkl)</a:t>
              </a:r>
            </a:p>
          </p:txBody>
        </p:sp>
        <p:cxnSp>
          <p:nvCxnSpPr>
            <p:cNvPr id="70" name="Straight Arrow Connector 69">
              <a:extLst>
                <a:ext uri="{FF2B5EF4-FFF2-40B4-BE49-F238E27FC236}">
                  <a16:creationId xmlns:a16="http://schemas.microsoft.com/office/drawing/2014/main" id="{C238A593-921C-DD48-A5E8-E0D49E301C82}"/>
                </a:ext>
              </a:extLst>
            </p:cNvPr>
            <p:cNvCxnSpPr/>
            <p:nvPr/>
          </p:nvCxnSpPr>
          <p:spPr>
            <a:xfrm>
              <a:off x="7886700" y="3719297"/>
              <a:ext cx="3733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FF543D8-567D-8D48-A3DD-41C7B8D957B6}"/>
                </a:ext>
              </a:extLst>
            </p:cNvPr>
            <p:cNvSpPr txBox="1"/>
            <p:nvPr/>
          </p:nvSpPr>
          <p:spPr>
            <a:xfrm>
              <a:off x="7246619" y="3804385"/>
              <a:ext cx="1432562" cy="341632"/>
            </a:xfrm>
            <a:prstGeom prst="rect">
              <a:avLst/>
            </a:prstGeom>
            <a:noFill/>
          </p:spPr>
          <p:txBody>
            <a:bodyPr wrap="square" rtlCol="0">
              <a:spAutoFit/>
            </a:bodyPr>
            <a:lstStyle/>
            <a:p>
              <a:pPr algn="ctr">
                <a:lnSpc>
                  <a:spcPct val="90000"/>
                </a:lnSpc>
              </a:pPr>
              <a:r>
                <a:rPr lang="en-US" dirty="0"/>
                <a:t>d-spacing</a:t>
              </a:r>
            </a:p>
          </p:txBody>
        </p:sp>
        <p:cxnSp>
          <p:nvCxnSpPr>
            <p:cNvPr id="72" name="Straight Arrow Connector 71">
              <a:extLst>
                <a:ext uri="{FF2B5EF4-FFF2-40B4-BE49-F238E27FC236}">
                  <a16:creationId xmlns:a16="http://schemas.microsoft.com/office/drawing/2014/main" id="{1FF0D5D7-9E96-BC49-BC2D-BE103E37C9F0}"/>
                </a:ext>
              </a:extLst>
            </p:cNvPr>
            <p:cNvCxnSpPr/>
            <p:nvPr/>
          </p:nvCxnSpPr>
          <p:spPr>
            <a:xfrm flipV="1">
              <a:off x="4792981" y="1479017"/>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F9BD92C-FACA-6249-ADB6-A4158163E9D1}"/>
                </a:ext>
              </a:extLst>
            </p:cNvPr>
            <p:cNvSpPr txBox="1"/>
            <p:nvPr/>
          </p:nvSpPr>
          <p:spPr>
            <a:xfrm rot="10800000">
              <a:off x="4564756" y="1753338"/>
              <a:ext cx="433965" cy="1447800"/>
            </a:xfrm>
            <a:prstGeom prst="rect">
              <a:avLst/>
            </a:prstGeom>
            <a:noFill/>
          </p:spPr>
          <p:txBody>
            <a:bodyPr vert="eaVert" wrap="square" rtlCol="0">
              <a:spAutoFit/>
            </a:bodyPr>
            <a:lstStyle/>
            <a:p>
              <a:pPr algn="ctr">
                <a:lnSpc>
                  <a:spcPct val="90000"/>
                </a:lnSpc>
              </a:pPr>
              <a:r>
                <a:rPr lang="en-US" dirty="0"/>
                <a:t>Intensity</a:t>
              </a:r>
            </a:p>
          </p:txBody>
        </p:sp>
        <p:cxnSp>
          <p:nvCxnSpPr>
            <p:cNvPr id="74" name="Straight Arrow Connector 73">
              <a:extLst>
                <a:ext uri="{FF2B5EF4-FFF2-40B4-BE49-F238E27FC236}">
                  <a16:creationId xmlns:a16="http://schemas.microsoft.com/office/drawing/2014/main" id="{0F19761A-F9B3-E144-9C2A-502C1C0F511C}"/>
                </a:ext>
              </a:extLst>
            </p:cNvPr>
            <p:cNvCxnSpPr/>
            <p:nvPr/>
          </p:nvCxnSpPr>
          <p:spPr>
            <a:xfrm>
              <a:off x="6339840" y="2727960"/>
              <a:ext cx="731520" cy="0"/>
            </a:xfrm>
            <a:prstGeom prst="straightConnector1">
              <a:avLst/>
            </a:prstGeom>
            <a:ln>
              <a:solidFill>
                <a:srgbClr val="FF0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2AF5EEBA-6883-4B46-AE44-14845C5FF80A}"/>
                </a:ext>
              </a:extLst>
            </p:cNvPr>
            <p:cNvCxnSpPr/>
            <p:nvPr/>
          </p:nvCxnSpPr>
          <p:spPr>
            <a:xfrm>
              <a:off x="6301740" y="2911701"/>
              <a:ext cx="609600" cy="0"/>
            </a:xfrm>
            <a:prstGeom prst="straightConnector1">
              <a:avLst/>
            </a:prstGeom>
            <a:ln>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706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8912C-9F1B-2D48-B860-95344D5F09CD}"/>
              </a:ext>
            </a:extLst>
          </p:cNvPr>
          <p:cNvSpPr>
            <a:spLocks noGrp="1"/>
          </p:cNvSpPr>
          <p:nvPr>
            <p:ph type="title"/>
          </p:nvPr>
        </p:nvSpPr>
        <p:spPr>
          <a:xfrm>
            <a:off x="429767" y="274320"/>
            <a:ext cx="11430000" cy="535531"/>
          </a:xfrm>
        </p:spPr>
        <p:txBody>
          <a:bodyPr/>
          <a:lstStyle/>
          <a:p>
            <a:r>
              <a:rPr lang="en-US" dirty="0"/>
              <a:t>Peak intensity = texture and/or phase changes</a:t>
            </a:r>
          </a:p>
        </p:txBody>
      </p:sp>
      <p:sp>
        <p:nvSpPr>
          <p:cNvPr id="6" name="Text Box 56">
            <a:extLst>
              <a:ext uri="{FF2B5EF4-FFF2-40B4-BE49-F238E27FC236}">
                <a16:creationId xmlns:a16="http://schemas.microsoft.com/office/drawing/2014/main" id="{73B54FEE-F5B1-604E-905D-DF0C6395C8E6}"/>
              </a:ext>
            </a:extLst>
          </p:cNvPr>
          <p:cNvSpPr txBox="1">
            <a:spLocks noChangeArrowheads="1"/>
          </p:cNvSpPr>
          <p:nvPr/>
        </p:nvSpPr>
        <p:spPr bwMode="auto">
          <a:xfrm>
            <a:off x="6659288" y="4626391"/>
            <a:ext cx="4495799" cy="1615827"/>
          </a:xfrm>
          <a:prstGeom prst="rect">
            <a:avLst/>
          </a:prstGeom>
          <a:solidFill>
            <a:schemeClr val="accent4">
              <a:lumMod val="40000"/>
              <a:lumOff val="60000"/>
            </a:schemeClr>
          </a:solidFill>
          <a:ln>
            <a:noFill/>
          </a:ln>
          <a:effectLst/>
          <a:extLst/>
        </p:spPr>
        <p:txBody>
          <a:bodyPr wrap="square">
            <a:spAutoFit/>
          </a:bodyPr>
          <a:lstStyle/>
          <a:p>
            <a:pPr marL="285750" indent="-285750">
              <a:spcBef>
                <a:spcPct val="50000"/>
              </a:spcBef>
              <a:buClr>
                <a:srgbClr val="CC0000"/>
              </a:buClr>
              <a:buFont typeface="Wingdings" panose="05000000000000000000" pitchFamily="2" charset="2"/>
              <a:buChar char="q"/>
            </a:pPr>
            <a:r>
              <a:rPr lang="en-US" altLang="en-US" b="1" dirty="0">
                <a:solidFill>
                  <a:srgbClr val="006699"/>
                </a:solidFill>
              </a:rPr>
              <a:t>Change in integrated peak intensity due to grain rotation, leading to texture development.</a:t>
            </a:r>
          </a:p>
          <a:p>
            <a:pPr marL="285750" indent="-285750">
              <a:spcBef>
                <a:spcPct val="50000"/>
              </a:spcBef>
              <a:buClr>
                <a:srgbClr val="CC0000"/>
              </a:buClr>
              <a:buFont typeface="Wingdings" panose="05000000000000000000" pitchFamily="2" charset="2"/>
              <a:buChar char="q"/>
            </a:pPr>
            <a:r>
              <a:rPr lang="en-US" altLang="en-US" b="1" dirty="0">
                <a:solidFill>
                  <a:srgbClr val="006699"/>
                </a:solidFill>
              </a:rPr>
              <a:t>Use inverse Pole Figure to represent texture.</a:t>
            </a:r>
          </a:p>
        </p:txBody>
      </p:sp>
      <p:sp>
        <p:nvSpPr>
          <p:cNvPr id="7" name="Rectangle 6">
            <a:extLst>
              <a:ext uri="{FF2B5EF4-FFF2-40B4-BE49-F238E27FC236}">
                <a16:creationId xmlns:a16="http://schemas.microsoft.com/office/drawing/2014/main" id="{FC460598-39BC-564A-AEE3-BDA2303200E7}"/>
              </a:ext>
            </a:extLst>
          </p:cNvPr>
          <p:cNvSpPr/>
          <p:nvPr/>
        </p:nvSpPr>
        <p:spPr>
          <a:xfrm>
            <a:off x="6726414" y="1135941"/>
            <a:ext cx="4038600" cy="3315753"/>
          </a:xfrm>
          <a:prstGeom prst="rect">
            <a:avLst/>
          </a:prstGeom>
          <a:solidFill>
            <a:schemeClr val="bg2"/>
          </a:solidFill>
          <a:ln w="41275">
            <a:solidFill>
              <a:schemeClr val="accent3"/>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 name="Freeform 7">
            <a:extLst>
              <a:ext uri="{FF2B5EF4-FFF2-40B4-BE49-F238E27FC236}">
                <a16:creationId xmlns:a16="http://schemas.microsoft.com/office/drawing/2014/main" id="{77C29BF8-C733-5743-85DF-54784ADFB2C3}"/>
              </a:ext>
            </a:extLst>
          </p:cNvPr>
          <p:cNvSpPr/>
          <p:nvPr/>
        </p:nvSpPr>
        <p:spPr>
          <a:xfrm>
            <a:off x="7168374" y="1861859"/>
            <a:ext cx="3131820" cy="1852565"/>
          </a:xfrm>
          <a:custGeom>
            <a:avLst/>
            <a:gdLst>
              <a:gd name="connsiteX0" fmla="*/ 0 w 2918460"/>
              <a:gd name="connsiteY0" fmla="*/ 1821180 h 1906018"/>
              <a:gd name="connsiteX1" fmla="*/ 1013460 w 2918460"/>
              <a:gd name="connsiteY1" fmla="*/ 1790700 h 1906018"/>
              <a:gd name="connsiteX2" fmla="*/ 1432560 w 2918460"/>
              <a:gd name="connsiteY2" fmla="*/ 701040 h 1906018"/>
              <a:gd name="connsiteX3" fmla="*/ 1562100 w 2918460"/>
              <a:gd name="connsiteY3" fmla="*/ 129540 h 1906018"/>
              <a:gd name="connsiteX4" fmla="*/ 1645920 w 2918460"/>
              <a:gd name="connsiteY4" fmla="*/ 22860 h 1906018"/>
              <a:gd name="connsiteX5" fmla="*/ 1699260 w 2918460"/>
              <a:gd name="connsiteY5" fmla="*/ 0 h 1906018"/>
              <a:gd name="connsiteX6" fmla="*/ 1775460 w 2918460"/>
              <a:gd name="connsiteY6" fmla="*/ 60960 h 1906018"/>
              <a:gd name="connsiteX7" fmla="*/ 1889760 w 2918460"/>
              <a:gd name="connsiteY7" fmla="*/ 457200 h 1906018"/>
              <a:gd name="connsiteX8" fmla="*/ 2087880 w 2918460"/>
              <a:gd name="connsiteY8" fmla="*/ 1310640 h 1906018"/>
              <a:gd name="connsiteX9" fmla="*/ 2209800 w 2918460"/>
              <a:gd name="connsiteY9" fmla="*/ 1584960 h 1906018"/>
              <a:gd name="connsiteX10" fmla="*/ 2301240 w 2918460"/>
              <a:gd name="connsiteY10" fmla="*/ 1729740 h 1906018"/>
              <a:gd name="connsiteX11" fmla="*/ 2529840 w 2918460"/>
              <a:gd name="connsiteY11" fmla="*/ 1813560 h 1906018"/>
              <a:gd name="connsiteX12" fmla="*/ 2766060 w 2918460"/>
              <a:gd name="connsiteY12" fmla="*/ 1828800 h 1906018"/>
              <a:gd name="connsiteX13" fmla="*/ 2918460 w 2918460"/>
              <a:gd name="connsiteY13" fmla="*/ 1844040 h 1906018"/>
              <a:gd name="connsiteX14" fmla="*/ 2918460 w 2918460"/>
              <a:gd name="connsiteY14" fmla="*/ 1844040 h 1906018"/>
              <a:gd name="connsiteX0" fmla="*/ 0 w 2918460"/>
              <a:gd name="connsiteY0" fmla="*/ 1821180 h 1897899"/>
              <a:gd name="connsiteX1" fmla="*/ 1013460 w 2918460"/>
              <a:gd name="connsiteY1" fmla="*/ 1790700 h 1897899"/>
              <a:gd name="connsiteX2" fmla="*/ 1463040 w 2918460"/>
              <a:gd name="connsiteY2" fmla="*/ 822960 h 1897899"/>
              <a:gd name="connsiteX3" fmla="*/ 1562100 w 2918460"/>
              <a:gd name="connsiteY3" fmla="*/ 129540 h 1897899"/>
              <a:gd name="connsiteX4" fmla="*/ 1645920 w 2918460"/>
              <a:gd name="connsiteY4" fmla="*/ 22860 h 1897899"/>
              <a:gd name="connsiteX5" fmla="*/ 1699260 w 2918460"/>
              <a:gd name="connsiteY5" fmla="*/ 0 h 1897899"/>
              <a:gd name="connsiteX6" fmla="*/ 1775460 w 2918460"/>
              <a:gd name="connsiteY6" fmla="*/ 60960 h 1897899"/>
              <a:gd name="connsiteX7" fmla="*/ 1889760 w 2918460"/>
              <a:gd name="connsiteY7" fmla="*/ 457200 h 1897899"/>
              <a:gd name="connsiteX8" fmla="*/ 2087880 w 2918460"/>
              <a:gd name="connsiteY8" fmla="*/ 1310640 h 1897899"/>
              <a:gd name="connsiteX9" fmla="*/ 2209800 w 2918460"/>
              <a:gd name="connsiteY9" fmla="*/ 1584960 h 1897899"/>
              <a:gd name="connsiteX10" fmla="*/ 2301240 w 2918460"/>
              <a:gd name="connsiteY10" fmla="*/ 1729740 h 1897899"/>
              <a:gd name="connsiteX11" fmla="*/ 2529840 w 2918460"/>
              <a:gd name="connsiteY11" fmla="*/ 1813560 h 1897899"/>
              <a:gd name="connsiteX12" fmla="*/ 2766060 w 2918460"/>
              <a:gd name="connsiteY12" fmla="*/ 1828800 h 1897899"/>
              <a:gd name="connsiteX13" fmla="*/ 2918460 w 2918460"/>
              <a:gd name="connsiteY13" fmla="*/ 1844040 h 1897899"/>
              <a:gd name="connsiteX14" fmla="*/ 2918460 w 2918460"/>
              <a:gd name="connsiteY14" fmla="*/ 1844040 h 1897899"/>
              <a:gd name="connsiteX0" fmla="*/ 0 w 2918460"/>
              <a:gd name="connsiteY0" fmla="*/ 1821180 h 1897899"/>
              <a:gd name="connsiteX1" fmla="*/ 1013460 w 2918460"/>
              <a:gd name="connsiteY1" fmla="*/ 1790700 h 1897899"/>
              <a:gd name="connsiteX2" fmla="*/ 1463040 w 2918460"/>
              <a:gd name="connsiteY2" fmla="*/ 822960 h 1897899"/>
              <a:gd name="connsiteX3" fmla="*/ 1562100 w 2918460"/>
              <a:gd name="connsiteY3" fmla="*/ 129540 h 1897899"/>
              <a:gd name="connsiteX4" fmla="*/ 1645920 w 2918460"/>
              <a:gd name="connsiteY4" fmla="*/ 22860 h 1897899"/>
              <a:gd name="connsiteX5" fmla="*/ 1699260 w 2918460"/>
              <a:gd name="connsiteY5" fmla="*/ 0 h 1897899"/>
              <a:gd name="connsiteX6" fmla="*/ 1775460 w 2918460"/>
              <a:gd name="connsiteY6" fmla="*/ 60960 h 1897899"/>
              <a:gd name="connsiteX7" fmla="*/ 1889760 w 2918460"/>
              <a:gd name="connsiteY7" fmla="*/ 457200 h 1897899"/>
              <a:gd name="connsiteX8" fmla="*/ 2087880 w 2918460"/>
              <a:gd name="connsiteY8" fmla="*/ 1310640 h 1897899"/>
              <a:gd name="connsiteX9" fmla="*/ 2209800 w 2918460"/>
              <a:gd name="connsiteY9" fmla="*/ 1584960 h 1897899"/>
              <a:gd name="connsiteX10" fmla="*/ 2301240 w 2918460"/>
              <a:gd name="connsiteY10" fmla="*/ 1729740 h 1897899"/>
              <a:gd name="connsiteX11" fmla="*/ 2529840 w 2918460"/>
              <a:gd name="connsiteY11" fmla="*/ 1813560 h 1897899"/>
              <a:gd name="connsiteX12" fmla="*/ 2766060 w 2918460"/>
              <a:gd name="connsiteY12" fmla="*/ 1828800 h 1897899"/>
              <a:gd name="connsiteX13" fmla="*/ 2918460 w 2918460"/>
              <a:gd name="connsiteY13" fmla="*/ 1844040 h 1897899"/>
              <a:gd name="connsiteX14" fmla="*/ 2918460 w 2918460"/>
              <a:gd name="connsiteY14" fmla="*/ 1844040 h 1897899"/>
              <a:gd name="connsiteX0" fmla="*/ 0 w 2918460"/>
              <a:gd name="connsiteY0" fmla="*/ 1821180 h 1863370"/>
              <a:gd name="connsiteX1" fmla="*/ 990600 w 2918460"/>
              <a:gd name="connsiteY1" fmla="*/ 1706880 h 1863370"/>
              <a:gd name="connsiteX2" fmla="*/ 1463040 w 2918460"/>
              <a:gd name="connsiteY2" fmla="*/ 822960 h 1863370"/>
              <a:gd name="connsiteX3" fmla="*/ 1562100 w 2918460"/>
              <a:gd name="connsiteY3" fmla="*/ 129540 h 1863370"/>
              <a:gd name="connsiteX4" fmla="*/ 1645920 w 2918460"/>
              <a:gd name="connsiteY4" fmla="*/ 22860 h 1863370"/>
              <a:gd name="connsiteX5" fmla="*/ 1699260 w 2918460"/>
              <a:gd name="connsiteY5" fmla="*/ 0 h 1863370"/>
              <a:gd name="connsiteX6" fmla="*/ 1775460 w 2918460"/>
              <a:gd name="connsiteY6" fmla="*/ 60960 h 1863370"/>
              <a:gd name="connsiteX7" fmla="*/ 1889760 w 2918460"/>
              <a:gd name="connsiteY7" fmla="*/ 457200 h 1863370"/>
              <a:gd name="connsiteX8" fmla="*/ 2087880 w 2918460"/>
              <a:gd name="connsiteY8" fmla="*/ 1310640 h 1863370"/>
              <a:gd name="connsiteX9" fmla="*/ 2209800 w 2918460"/>
              <a:gd name="connsiteY9" fmla="*/ 1584960 h 1863370"/>
              <a:gd name="connsiteX10" fmla="*/ 2301240 w 2918460"/>
              <a:gd name="connsiteY10" fmla="*/ 1729740 h 1863370"/>
              <a:gd name="connsiteX11" fmla="*/ 2529840 w 2918460"/>
              <a:gd name="connsiteY11" fmla="*/ 1813560 h 1863370"/>
              <a:gd name="connsiteX12" fmla="*/ 2766060 w 2918460"/>
              <a:gd name="connsiteY12" fmla="*/ 1828800 h 1863370"/>
              <a:gd name="connsiteX13" fmla="*/ 2918460 w 2918460"/>
              <a:gd name="connsiteY13" fmla="*/ 1844040 h 1863370"/>
              <a:gd name="connsiteX14" fmla="*/ 2918460 w 2918460"/>
              <a:gd name="connsiteY14" fmla="*/ 1844040 h 1863370"/>
              <a:gd name="connsiteX0" fmla="*/ 0 w 2918460"/>
              <a:gd name="connsiteY0" fmla="*/ 1821180 h 1856379"/>
              <a:gd name="connsiteX1" fmla="*/ 457200 w 2918460"/>
              <a:gd name="connsiteY1" fmla="*/ 1851661 h 1856379"/>
              <a:gd name="connsiteX2" fmla="*/ 990600 w 2918460"/>
              <a:gd name="connsiteY2" fmla="*/ 1706880 h 1856379"/>
              <a:gd name="connsiteX3" fmla="*/ 1463040 w 2918460"/>
              <a:gd name="connsiteY3" fmla="*/ 822960 h 1856379"/>
              <a:gd name="connsiteX4" fmla="*/ 1562100 w 2918460"/>
              <a:gd name="connsiteY4" fmla="*/ 129540 h 1856379"/>
              <a:gd name="connsiteX5" fmla="*/ 1645920 w 2918460"/>
              <a:gd name="connsiteY5" fmla="*/ 22860 h 1856379"/>
              <a:gd name="connsiteX6" fmla="*/ 1699260 w 2918460"/>
              <a:gd name="connsiteY6" fmla="*/ 0 h 1856379"/>
              <a:gd name="connsiteX7" fmla="*/ 1775460 w 2918460"/>
              <a:gd name="connsiteY7" fmla="*/ 60960 h 1856379"/>
              <a:gd name="connsiteX8" fmla="*/ 1889760 w 2918460"/>
              <a:gd name="connsiteY8" fmla="*/ 457200 h 1856379"/>
              <a:gd name="connsiteX9" fmla="*/ 2087880 w 2918460"/>
              <a:gd name="connsiteY9" fmla="*/ 1310640 h 1856379"/>
              <a:gd name="connsiteX10" fmla="*/ 2209800 w 2918460"/>
              <a:gd name="connsiteY10" fmla="*/ 1584960 h 1856379"/>
              <a:gd name="connsiteX11" fmla="*/ 2301240 w 2918460"/>
              <a:gd name="connsiteY11" fmla="*/ 1729740 h 1856379"/>
              <a:gd name="connsiteX12" fmla="*/ 2529840 w 2918460"/>
              <a:gd name="connsiteY12" fmla="*/ 1813560 h 1856379"/>
              <a:gd name="connsiteX13" fmla="*/ 2766060 w 2918460"/>
              <a:gd name="connsiteY13" fmla="*/ 1828800 h 1856379"/>
              <a:gd name="connsiteX14" fmla="*/ 2918460 w 2918460"/>
              <a:gd name="connsiteY14" fmla="*/ 1844040 h 1856379"/>
              <a:gd name="connsiteX15" fmla="*/ 2918460 w 2918460"/>
              <a:gd name="connsiteY15" fmla="*/ 1844040 h 1856379"/>
              <a:gd name="connsiteX0" fmla="*/ 0 w 2918460"/>
              <a:gd name="connsiteY0" fmla="*/ 1829798 h 1864997"/>
              <a:gd name="connsiteX1" fmla="*/ 457200 w 2918460"/>
              <a:gd name="connsiteY1" fmla="*/ 1860279 h 1864997"/>
              <a:gd name="connsiteX2" fmla="*/ 990600 w 2918460"/>
              <a:gd name="connsiteY2" fmla="*/ 1715498 h 1864997"/>
              <a:gd name="connsiteX3" fmla="*/ 1463040 w 2918460"/>
              <a:gd name="connsiteY3" fmla="*/ 83157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9798 h 1864997"/>
              <a:gd name="connsiteX1" fmla="*/ 457200 w 2918460"/>
              <a:gd name="connsiteY1" fmla="*/ 1860279 h 1864997"/>
              <a:gd name="connsiteX2" fmla="*/ 990600 w 2918460"/>
              <a:gd name="connsiteY2" fmla="*/ 1715498 h 1864997"/>
              <a:gd name="connsiteX3" fmla="*/ 1463040 w 2918460"/>
              <a:gd name="connsiteY3" fmla="*/ 83157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9798 h 1864997"/>
              <a:gd name="connsiteX1" fmla="*/ 457200 w 2918460"/>
              <a:gd name="connsiteY1" fmla="*/ 1860279 h 1864997"/>
              <a:gd name="connsiteX2" fmla="*/ 990600 w 2918460"/>
              <a:gd name="connsiteY2" fmla="*/ 1715498 h 1864997"/>
              <a:gd name="connsiteX3" fmla="*/ 1363980 w 2918460"/>
              <a:gd name="connsiteY3" fmla="*/ 99921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87880 w 2918460"/>
              <a:gd name="connsiteY8" fmla="*/ 1311131 h 1856870"/>
              <a:gd name="connsiteX9" fmla="*/ 2209800 w 2918460"/>
              <a:gd name="connsiteY9" fmla="*/ 1585451 h 1856870"/>
              <a:gd name="connsiteX10" fmla="*/ 2301240 w 2918460"/>
              <a:gd name="connsiteY10" fmla="*/ 1730231 h 1856870"/>
              <a:gd name="connsiteX11" fmla="*/ 2529840 w 2918460"/>
              <a:gd name="connsiteY11" fmla="*/ 1814051 h 1856870"/>
              <a:gd name="connsiteX12" fmla="*/ 2766060 w 2918460"/>
              <a:gd name="connsiteY12" fmla="*/ 1829291 h 1856870"/>
              <a:gd name="connsiteX13" fmla="*/ 2918460 w 2918460"/>
              <a:gd name="connsiteY13" fmla="*/ 1844531 h 1856870"/>
              <a:gd name="connsiteX14" fmla="*/ 2918460 w 2918460"/>
              <a:gd name="connsiteY14"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301240 w 2918460"/>
              <a:gd name="connsiteY10" fmla="*/ 1730231 h 1856870"/>
              <a:gd name="connsiteX11" fmla="*/ 2529840 w 2918460"/>
              <a:gd name="connsiteY11" fmla="*/ 1814051 h 1856870"/>
              <a:gd name="connsiteX12" fmla="*/ 2766060 w 2918460"/>
              <a:gd name="connsiteY12" fmla="*/ 1829291 h 1856870"/>
              <a:gd name="connsiteX13" fmla="*/ 2918460 w 2918460"/>
              <a:gd name="connsiteY13" fmla="*/ 1844531 h 1856870"/>
              <a:gd name="connsiteX14" fmla="*/ 2918460 w 2918460"/>
              <a:gd name="connsiteY14"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766060 w 2918460"/>
              <a:gd name="connsiteY11" fmla="*/ 1829291 h 1856870"/>
              <a:gd name="connsiteX12" fmla="*/ 2918460 w 2918460"/>
              <a:gd name="connsiteY12" fmla="*/ 1844531 h 1856870"/>
              <a:gd name="connsiteX13" fmla="*/ 2918460 w 2918460"/>
              <a:gd name="connsiteY13"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766060 w 2918460"/>
              <a:gd name="connsiteY11" fmla="*/ 1829291 h 1856870"/>
              <a:gd name="connsiteX12" fmla="*/ 2918460 w 2918460"/>
              <a:gd name="connsiteY12"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1996811 w 2918460"/>
              <a:gd name="connsiteY9" fmla="*/ 975901 h 1856870"/>
              <a:gd name="connsiteX10" fmla="*/ 2209800 w 2918460"/>
              <a:gd name="connsiteY10" fmla="*/ 1585451 h 1856870"/>
              <a:gd name="connsiteX11" fmla="*/ 2529840 w 2918460"/>
              <a:gd name="connsiteY11" fmla="*/ 1814051 h 1856870"/>
              <a:gd name="connsiteX12" fmla="*/ 2918460 w 2918460"/>
              <a:gd name="connsiteY12"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1988820 w 2918460"/>
              <a:gd name="connsiteY8" fmla="*/ 103681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02523 h 1837722"/>
              <a:gd name="connsiteX1" fmla="*/ 457200 w 2918460"/>
              <a:gd name="connsiteY1" fmla="*/ 1833004 h 1837722"/>
              <a:gd name="connsiteX2" fmla="*/ 990600 w 2918460"/>
              <a:gd name="connsiteY2" fmla="*/ 1688223 h 1837722"/>
              <a:gd name="connsiteX3" fmla="*/ 1363980 w 2918460"/>
              <a:gd name="connsiteY3" fmla="*/ 971943 h 1837722"/>
              <a:gd name="connsiteX4" fmla="*/ 1562100 w 2918460"/>
              <a:gd name="connsiteY4" fmla="*/ 263283 h 1837722"/>
              <a:gd name="connsiteX5" fmla="*/ 1645920 w 2918460"/>
              <a:gd name="connsiteY5" fmla="*/ 4203 h 1837722"/>
              <a:gd name="connsiteX6" fmla="*/ 1889760 w 2918460"/>
              <a:gd name="connsiteY6" fmla="*/ 438543 h 1837722"/>
              <a:gd name="connsiteX7" fmla="*/ 1988820 w 2918460"/>
              <a:gd name="connsiteY7" fmla="*/ 1017663 h 1837722"/>
              <a:gd name="connsiteX8" fmla="*/ 2209800 w 2918460"/>
              <a:gd name="connsiteY8" fmla="*/ 1566303 h 1837722"/>
              <a:gd name="connsiteX9" fmla="*/ 2529840 w 2918460"/>
              <a:gd name="connsiteY9" fmla="*/ 1794903 h 1837722"/>
              <a:gd name="connsiteX10" fmla="*/ 2918460 w 2918460"/>
              <a:gd name="connsiteY10" fmla="*/ 1825383 h 1837722"/>
              <a:gd name="connsiteX0" fmla="*/ 0 w 2918460"/>
              <a:gd name="connsiteY0" fmla="*/ 1798859 h 1834058"/>
              <a:gd name="connsiteX1" fmla="*/ 457200 w 2918460"/>
              <a:gd name="connsiteY1" fmla="*/ 1829340 h 1834058"/>
              <a:gd name="connsiteX2" fmla="*/ 990600 w 2918460"/>
              <a:gd name="connsiteY2" fmla="*/ 1684559 h 1834058"/>
              <a:gd name="connsiteX3" fmla="*/ 1363980 w 2918460"/>
              <a:gd name="connsiteY3" fmla="*/ 968279 h 1834058"/>
              <a:gd name="connsiteX4" fmla="*/ 1562100 w 2918460"/>
              <a:gd name="connsiteY4" fmla="*/ 259619 h 1834058"/>
              <a:gd name="connsiteX5" fmla="*/ 1645920 w 2918460"/>
              <a:gd name="connsiteY5" fmla="*/ 539 h 1834058"/>
              <a:gd name="connsiteX6" fmla="*/ 1791071 w 2918460"/>
              <a:gd name="connsiteY6" fmla="*/ 198709 h 1834058"/>
              <a:gd name="connsiteX7" fmla="*/ 1889760 w 2918460"/>
              <a:gd name="connsiteY7" fmla="*/ 434879 h 1834058"/>
              <a:gd name="connsiteX8" fmla="*/ 1988820 w 2918460"/>
              <a:gd name="connsiteY8" fmla="*/ 1013999 h 1834058"/>
              <a:gd name="connsiteX9" fmla="*/ 2209800 w 2918460"/>
              <a:gd name="connsiteY9" fmla="*/ 1562639 h 1834058"/>
              <a:gd name="connsiteX10" fmla="*/ 2529840 w 2918460"/>
              <a:gd name="connsiteY10" fmla="*/ 1791239 h 1834058"/>
              <a:gd name="connsiteX11" fmla="*/ 2918460 w 2918460"/>
              <a:gd name="connsiteY11" fmla="*/ 1821719 h 1834058"/>
              <a:gd name="connsiteX0" fmla="*/ 0 w 2918460"/>
              <a:gd name="connsiteY0" fmla="*/ 1798859 h 1834058"/>
              <a:gd name="connsiteX1" fmla="*/ 457200 w 2918460"/>
              <a:gd name="connsiteY1" fmla="*/ 1829340 h 1834058"/>
              <a:gd name="connsiteX2" fmla="*/ 990600 w 2918460"/>
              <a:gd name="connsiteY2" fmla="*/ 1684559 h 1834058"/>
              <a:gd name="connsiteX3" fmla="*/ 1363980 w 2918460"/>
              <a:gd name="connsiteY3" fmla="*/ 968279 h 1834058"/>
              <a:gd name="connsiteX4" fmla="*/ 1562100 w 2918460"/>
              <a:gd name="connsiteY4" fmla="*/ 259619 h 1834058"/>
              <a:gd name="connsiteX5" fmla="*/ 1645920 w 2918460"/>
              <a:gd name="connsiteY5" fmla="*/ 539 h 1834058"/>
              <a:gd name="connsiteX6" fmla="*/ 1791071 w 2918460"/>
              <a:gd name="connsiteY6" fmla="*/ 198709 h 1834058"/>
              <a:gd name="connsiteX7" fmla="*/ 1851660 w 2918460"/>
              <a:gd name="connsiteY7" fmla="*/ 465359 h 1834058"/>
              <a:gd name="connsiteX8" fmla="*/ 1988820 w 2918460"/>
              <a:gd name="connsiteY8" fmla="*/ 1013999 h 1834058"/>
              <a:gd name="connsiteX9" fmla="*/ 2209800 w 2918460"/>
              <a:gd name="connsiteY9" fmla="*/ 1562639 h 1834058"/>
              <a:gd name="connsiteX10" fmla="*/ 2529840 w 2918460"/>
              <a:gd name="connsiteY10" fmla="*/ 1791239 h 1834058"/>
              <a:gd name="connsiteX11" fmla="*/ 2918460 w 2918460"/>
              <a:gd name="connsiteY11" fmla="*/ 1821719 h 1834058"/>
              <a:gd name="connsiteX0" fmla="*/ 0 w 2918460"/>
              <a:gd name="connsiteY0" fmla="*/ 1798756 h 1833955"/>
              <a:gd name="connsiteX1" fmla="*/ 457200 w 2918460"/>
              <a:gd name="connsiteY1" fmla="*/ 1829237 h 1833955"/>
              <a:gd name="connsiteX2" fmla="*/ 990600 w 2918460"/>
              <a:gd name="connsiteY2" fmla="*/ 1684456 h 1833955"/>
              <a:gd name="connsiteX3" fmla="*/ 1363980 w 2918460"/>
              <a:gd name="connsiteY3" fmla="*/ 968176 h 1833955"/>
              <a:gd name="connsiteX4" fmla="*/ 1562100 w 2918460"/>
              <a:gd name="connsiteY4" fmla="*/ 259516 h 1833955"/>
              <a:gd name="connsiteX5" fmla="*/ 1645920 w 2918460"/>
              <a:gd name="connsiteY5" fmla="*/ 436 h 1833955"/>
              <a:gd name="connsiteX6" fmla="*/ 1791071 w 2918460"/>
              <a:gd name="connsiteY6" fmla="*/ 198606 h 1833955"/>
              <a:gd name="connsiteX7" fmla="*/ 1775831 w 2918460"/>
              <a:gd name="connsiteY7" fmla="*/ 229086 h 1833955"/>
              <a:gd name="connsiteX8" fmla="*/ 1851660 w 2918460"/>
              <a:gd name="connsiteY8" fmla="*/ 465256 h 1833955"/>
              <a:gd name="connsiteX9" fmla="*/ 1988820 w 2918460"/>
              <a:gd name="connsiteY9" fmla="*/ 1013896 h 1833955"/>
              <a:gd name="connsiteX10" fmla="*/ 2209800 w 2918460"/>
              <a:gd name="connsiteY10" fmla="*/ 1562536 h 1833955"/>
              <a:gd name="connsiteX11" fmla="*/ 2529840 w 2918460"/>
              <a:gd name="connsiteY11" fmla="*/ 1791136 h 1833955"/>
              <a:gd name="connsiteX12" fmla="*/ 2918460 w 2918460"/>
              <a:gd name="connsiteY12" fmla="*/ 1821616 h 1833955"/>
              <a:gd name="connsiteX0" fmla="*/ 0 w 2918460"/>
              <a:gd name="connsiteY0" fmla="*/ 1802617 h 1837816"/>
              <a:gd name="connsiteX1" fmla="*/ 457200 w 2918460"/>
              <a:gd name="connsiteY1" fmla="*/ 1833098 h 1837816"/>
              <a:gd name="connsiteX2" fmla="*/ 990600 w 2918460"/>
              <a:gd name="connsiteY2" fmla="*/ 1688317 h 1837816"/>
              <a:gd name="connsiteX3" fmla="*/ 1363980 w 2918460"/>
              <a:gd name="connsiteY3" fmla="*/ 972037 h 1837816"/>
              <a:gd name="connsiteX4" fmla="*/ 1524000 w 2918460"/>
              <a:gd name="connsiteY4" fmla="*/ 415777 h 1837816"/>
              <a:gd name="connsiteX5" fmla="*/ 1645920 w 2918460"/>
              <a:gd name="connsiteY5" fmla="*/ 4297 h 1837816"/>
              <a:gd name="connsiteX6" fmla="*/ 1791071 w 2918460"/>
              <a:gd name="connsiteY6" fmla="*/ 202467 h 1837816"/>
              <a:gd name="connsiteX7" fmla="*/ 1775831 w 2918460"/>
              <a:gd name="connsiteY7" fmla="*/ 232947 h 1837816"/>
              <a:gd name="connsiteX8" fmla="*/ 1851660 w 2918460"/>
              <a:gd name="connsiteY8" fmla="*/ 469117 h 1837816"/>
              <a:gd name="connsiteX9" fmla="*/ 1988820 w 2918460"/>
              <a:gd name="connsiteY9" fmla="*/ 1017757 h 1837816"/>
              <a:gd name="connsiteX10" fmla="*/ 2209800 w 2918460"/>
              <a:gd name="connsiteY10" fmla="*/ 1566397 h 1837816"/>
              <a:gd name="connsiteX11" fmla="*/ 2529840 w 2918460"/>
              <a:gd name="connsiteY11" fmla="*/ 1794997 h 1837816"/>
              <a:gd name="connsiteX12" fmla="*/ 2918460 w 2918460"/>
              <a:gd name="connsiteY12" fmla="*/ 1825477 h 1837816"/>
              <a:gd name="connsiteX0" fmla="*/ 0 w 2918460"/>
              <a:gd name="connsiteY0" fmla="*/ 1765407 h 1800606"/>
              <a:gd name="connsiteX1" fmla="*/ 457200 w 2918460"/>
              <a:gd name="connsiteY1" fmla="*/ 1795888 h 1800606"/>
              <a:gd name="connsiteX2" fmla="*/ 990600 w 2918460"/>
              <a:gd name="connsiteY2" fmla="*/ 1651107 h 1800606"/>
              <a:gd name="connsiteX3" fmla="*/ 1363980 w 2918460"/>
              <a:gd name="connsiteY3" fmla="*/ 934827 h 1800606"/>
              <a:gd name="connsiteX4" fmla="*/ 1524000 w 2918460"/>
              <a:gd name="connsiteY4" fmla="*/ 378567 h 1800606"/>
              <a:gd name="connsiteX5" fmla="*/ 1645920 w 2918460"/>
              <a:gd name="connsiteY5" fmla="*/ 5187 h 1800606"/>
              <a:gd name="connsiteX6" fmla="*/ 1791071 w 2918460"/>
              <a:gd name="connsiteY6" fmla="*/ 165257 h 1800606"/>
              <a:gd name="connsiteX7" fmla="*/ 1775831 w 2918460"/>
              <a:gd name="connsiteY7" fmla="*/ 195737 h 1800606"/>
              <a:gd name="connsiteX8" fmla="*/ 1851660 w 2918460"/>
              <a:gd name="connsiteY8" fmla="*/ 431907 h 1800606"/>
              <a:gd name="connsiteX9" fmla="*/ 1988820 w 2918460"/>
              <a:gd name="connsiteY9" fmla="*/ 980547 h 1800606"/>
              <a:gd name="connsiteX10" fmla="*/ 2209800 w 2918460"/>
              <a:gd name="connsiteY10" fmla="*/ 1529187 h 1800606"/>
              <a:gd name="connsiteX11" fmla="*/ 2529840 w 2918460"/>
              <a:gd name="connsiteY11" fmla="*/ 1757787 h 1800606"/>
              <a:gd name="connsiteX12" fmla="*/ 2918460 w 2918460"/>
              <a:gd name="connsiteY12" fmla="*/ 1788267 h 1800606"/>
              <a:gd name="connsiteX0" fmla="*/ 0 w 2918460"/>
              <a:gd name="connsiteY0" fmla="*/ 1766473 h 1801672"/>
              <a:gd name="connsiteX1" fmla="*/ 457200 w 2918460"/>
              <a:gd name="connsiteY1" fmla="*/ 1796954 h 1801672"/>
              <a:gd name="connsiteX2" fmla="*/ 990600 w 2918460"/>
              <a:gd name="connsiteY2" fmla="*/ 1652173 h 1801672"/>
              <a:gd name="connsiteX3" fmla="*/ 1363980 w 2918460"/>
              <a:gd name="connsiteY3" fmla="*/ 935893 h 1801672"/>
              <a:gd name="connsiteX4" fmla="*/ 1524000 w 2918460"/>
              <a:gd name="connsiteY4" fmla="*/ 379633 h 1801672"/>
              <a:gd name="connsiteX5" fmla="*/ 1645920 w 2918460"/>
              <a:gd name="connsiteY5" fmla="*/ 6253 h 1801672"/>
              <a:gd name="connsiteX6" fmla="*/ 1791071 w 2918460"/>
              <a:gd name="connsiteY6" fmla="*/ 166323 h 1801672"/>
              <a:gd name="connsiteX7" fmla="*/ 1851660 w 2918460"/>
              <a:gd name="connsiteY7" fmla="*/ 432973 h 1801672"/>
              <a:gd name="connsiteX8" fmla="*/ 1988820 w 2918460"/>
              <a:gd name="connsiteY8" fmla="*/ 981613 h 1801672"/>
              <a:gd name="connsiteX9" fmla="*/ 2209800 w 2918460"/>
              <a:gd name="connsiteY9" fmla="*/ 1530253 h 1801672"/>
              <a:gd name="connsiteX10" fmla="*/ 2529840 w 2918460"/>
              <a:gd name="connsiteY10" fmla="*/ 1758853 h 1801672"/>
              <a:gd name="connsiteX11" fmla="*/ 2918460 w 2918460"/>
              <a:gd name="connsiteY11" fmla="*/ 1789333 h 1801672"/>
              <a:gd name="connsiteX0" fmla="*/ 0 w 3124200"/>
              <a:gd name="connsiteY0" fmla="*/ 1766473 h 1801672"/>
              <a:gd name="connsiteX1" fmla="*/ 457200 w 3124200"/>
              <a:gd name="connsiteY1" fmla="*/ 1796954 h 1801672"/>
              <a:gd name="connsiteX2" fmla="*/ 990600 w 3124200"/>
              <a:gd name="connsiteY2" fmla="*/ 1652173 h 1801672"/>
              <a:gd name="connsiteX3" fmla="*/ 1363980 w 3124200"/>
              <a:gd name="connsiteY3" fmla="*/ 935893 h 1801672"/>
              <a:gd name="connsiteX4" fmla="*/ 1524000 w 3124200"/>
              <a:gd name="connsiteY4" fmla="*/ 379633 h 1801672"/>
              <a:gd name="connsiteX5" fmla="*/ 1645920 w 3124200"/>
              <a:gd name="connsiteY5" fmla="*/ 6253 h 1801672"/>
              <a:gd name="connsiteX6" fmla="*/ 1791071 w 3124200"/>
              <a:gd name="connsiteY6" fmla="*/ 166323 h 1801672"/>
              <a:gd name="connsiteX7" fmla="*/ 1851660 w 3124200"/>
              <a:gd name="connsiteY7" fmla="*/ 432973 h 1801672"/>
              <a:gd name="connsiteX8" fmla="*/ 1988820 w 3124200"/>
              <a:gd name="connsiteY8" fmla="*/ 981613 h 1801672"/>
              <a:gd name="connsiteX9" fmla="*/ 2209800 w 3124200"/>
              <a:gd name="connsiteY9" fmla="*/ 1530253 h 1801672"/>
              <a:gd name="connsiteX10" fmla="*/ 2529840 w 3124200"/>
              <a:gd name="connsiteY10" fmla="*/ 1758853 h 1801672"/>
              <a:gd name="connsiteX11" fmla="*/ 3124200 w 3124200"/>
              <a:gd name="connsiteY11" fmla="*/ 1789333 h 1801672"/>
              <a:gd name="connsiteX0" fmla="*/ 0 w 3124200"/>
              <a:gd name="connsiteY0" fmla="*/ 1812193 h 1814746"/>
              <a:gd name="connsiteX1" fmla="*/ 457200 w 3124200"/>
              <a:gd name="connsiteY1" fmla="*/ 1796954 h 1814746"/>
              <a:gd name="connsiteX2" fmla="*/ 990600 w 3124200"/>
              <a:gd name="connsiteY2" fmla="*/ 1652173 h 1814746"/>
              <a:gd name="connsiteX3" fmla="*/ 1363980 w 3124200"/>
              <a:gd name="connsiteY3" fmla="*/ 935893 h 1814746"/>
              <a:gd name="connsiteX4" fmla="*/ 1524000 w 3124200"/>
              <a:gd name="connsiteY4" fmla="*/ 379633 h 1814746"/>
              <a:gd name="connsiteX5" fmla="*/ 1645920 w 3124200"/>
              <a:gd name="connsiteY5" fmla="*/ 6253 h 1814746"/>
              <a:gd name="connsiteX6" fmla="*/ 1791071 w 3124200"/>
              <a:gd name="connsiteY6" fmla="*/ 166323 h 1814746"/>
              <a:gd name="connsiteX7" fmla="*/ 1851660 w 3124200"/>
              <a:gd name="connsiteY7" fmla="*/ 432973 h 1814746"/>
              <a:gd name="connsiteX8" fmla="*/ 1988820 w 3124200"/>
              <a:gd name="connsiteY8" fmla="*/ 981613 h 1814746"/>
              <a:gd name="connsiteX9" fmla="*/ 2209800 w 3124200"/>
              <a:gd name="connsiteY9" fmla="*/ 1530253 h 1814746"/>
              <a:gd name="connsiteX10" fmla="*/ 2529840 w 3124200"/>
              <a:gd name="connsiteY10" fmla="*/ 1758853 h 1814746"/>
              <a:gd name="connsiteX11" fmla="*/ 3124200 w 3124200"/>
              <a:gd name="connsiteY11" fmla="*/ 1789333 h 1814746"/>
              <a:gd name="connsiteX0" fmla="*/ 0 w 3124200"/>
              <a:gd name="connsiteY0" fmla="*/ 1812193 h 1814746"/>
              <a:gd name="connsiteX1" fmla="*/ 457200 w 3124200"/>
              <a:gd name="connsiteY1" fmla="*/ 1796954 h 1814746"/>
              <a:gd name="connsiteX2" fmla="*/ 990600 w 3124200"/>
              <a:gd name="connsiteY2" fmla="*/ 1652173 h 1814746"/>
              <a:gd name="connsiteX3" fmla="*/ 1272540 w 3124200"/>
              <a:gd name="connsiteY3" fmla="*/ 1202593 h 1814746"/>
              <a:gd name="connsiteX4" fmla="*/ 1524000 w 3124200"/>
              <a:gd name="connsiteY4" fmla="*/ 379633 h 1814746"/>
              <a:gd name="connsiteX5" fmla="*/ 1645920 w 3124200"/>
              <a:gd name="connsiteY5" fmla="*/ 6253 h 1814746"/>
              <a:gd name="connsiteX6" fmla="*/ 1791071 w 3124200"/>
              <a:gd name="connsiteY6" fmla="*/ 166323 h 1814746"/>
              <a:gd name="connsiteX7" fmla="*/ 1851660 w 3124200"/>
              <a:gd name="connsiteY7" fmla="*/ 432973 h 1814746"/>
              <a:gd name="connsiteX8" fmla="*/ 1988820 w 3124200"/>
              <a:gd name="connsiteY8" fmla="*/ 981613 h 1814746"/>
              <a:gd name="connsiteX9" fmla="*/ 2209800 w 3124200"/>
              <a:gd name="connsiteY9" fmla="*/ 1530253 h 1814746"/>
              <a:gd name="connsiteX10" fmla="*/ 2529840 w 3124200"/>
              <a:gd name="connsiteY10" fmla="*/ 1758853 h 1814746"/>
              <a:gd name="connsiteX11" fmla="*/ 3124200 w 3124200"/>
              <a:gd name="connsiteY11" fmla="*/ 1789333 h 1814746"/>
              <a:gd name="connsiteX0" fmla="*/ 0 w 3124200"/>
              <a:gd name="connsiteY0" fmla="*/ 1806252 h 1808805"/>
              <a:gd name="connsiteX1" fmla="*/ 457200 w 3124200"/>
              <a:gd name="connsiteY1" fmla="*/ 1791013 h 1808805"/>
              <a:gd name="connsiteX2" fmla="*/ 990600 w 3124200"/>
              <a:gd name="connsiteY2" fmla="*/ 164623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5166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2 h 1808805"/>
              <a:gd name="connsiteX1" fmla="*/ 457200 w 3124200"/>
              <a:gd name="connsiteY1" fmla="*/ 1791013 h 1808805"/>
              <a:gd name="connsiteX2" fmla="*/ 990600 w 3124200"/>
              <a:gd name="connsiteY2" fmla="*/ 164623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2880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2 h 1808805"/>
              <a:gd name="connsiteX1" fmla="*/ 457200 w 3124200"/>
              <a:gd name="connsiteY1" fmla="*/ 1791013 h 1808805"/>
              <a:gd name="connsiteX2" fmla="*/ 1021080 w 3124200"/>
              <a:gd name="connsiteY2" fmla="*/ 169957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2880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7 h 1808810"/>
              <a:gd name="connsiteX1" fmla="*/ 457200 w 3124200"/>
              <a:gd name="connsiteY1" fmla="*/ 1791018 h 1808810"/>
              <a:gd name="connsiteX2" fmla="*/ 1021080 w 3124200"/>
              <a:gd name="connsiteY2" fmla="*/ 1699577 h 1808810"/>
              <a:gd name="connsiteX3" fmla="*/ 1272540 w 3124200"/>
              <a:gd name="connsiteY3" fmla="*/ 1219517 h 1808810"/>
              <a:gd name="connsiteX4" fmla="*/ 1524000 w 3124200"/>
              <a:gd name="connsiteY4" fmla="*/ 373697 h 1808810"/>
              <a:gd name="connsiteX5" fmla="*/ 1645920 w 3124200"/>
              <a:gd name="connsiteY5" fmla="*/ 317 h 1808810"/>
              <a:gd name="connsiteX6" fmla="*/ 1828800 w 3124200"/>
              <a:gd name="connsiteY6" fmla="*/ 427037 h 1808810"/>
              <a:gd name="connsiteX7" fmla="*/ 1988820 w 3124200"/>
              <a:gd name="connsiteY7" fmla="*/ 975677 h 1808810"/>
              <a:gd name="connsiteX8" fmla="*/ 2209800 w 3124200"/>
              <a:gd name="connsiteY8" fmla="*/ 1524317 h 1808810"/>
              <a:gd name="connsiteX9" fmla="*/ 2529840 w 3124200"/>
              <a:gd name="connsiteY9" fmla="*/ 1752917 h 1808810"/>
              <a:gd name="connsiteX10" fmla="*/ 3124200 w 3124200"/>
              <a:gd name="connsiteY10" fmla="*/ 1783397 h 1808810"/>
              <a:gd name="connsiteX0" fmla="*/ 0 w 3124200"/>
              <a:gd name="connsiteY0" fmla="*/ 1807252 h 1809805"/>
              <a:gd name="connsiteX1" fmla="*/ 457200 w 3124200"/>
              <a:gd name="connsiteY1" fmla="*/ 1792013 h 1809805"/>
              <a:gd name="connsiteX2" fmla="*/ 1021080 w 3124200"/>
              <a:gd name="connsiteY2" fmla="*/ 1700572 h 1809805"/>
              <a:gd name="connsiteX3" fmla="*/ 1272540 w 3124200"/>
              <a:gd name="connsiteY3" fmla="*/ 1220512 h 1809805"/>
              <a:gd name="connsiteX4" fmla="*/ 1539240 w 3124200"/>
              <a:gd name="connsiteY4" fmla="*/ 328972 h 1809805"/>
              <a:gd name="connsiteX5" fmla="*/ 1645920 w 3124200"/>
              <a:gd name="connsiteY5" fmla="*/ 1312 h 1809805"/>
              <a:gd name="connsiteX6" fmla="*/ 1828800 w 3124200"/>
              <a:gd name="connsiteY6" fmla="*/ 428032 h 1809805"/>
              <a:gd name="connsiteX7" fmla="*/ 1988820 w 3124200"/>
              <a:gd name="connsiteY7" fmla="*/ 976672 h 1809805"/>
              <a:gd name="connsiteX8" fmla="*/ 2209800 w 3124200"/>
              <a:gd name="connsiteY8" fmla="*/ 1525312 h 1809805"/>
              <a:gd name="connsiteX9" fmla="*/ 2529840 w 3124200"/>
              <a:gd name="connsiteY9" fmla="*/ 1753912 h 1809805"/>
              <a:gd name="connsiteX10" fmla="*/ 3124200 w 3124200"/>
              <a:gd name="connsiteY10" fmla="*/ 1784392 h 1809805"/>
              <a:gd name="connsiteX0" fmla="*/ 0 w 3124200"/>
              <a:gd name="connsiteY0" fmla="*/ 1852717 h 1855270"/>
              <a:gd name="connsiteX1" fmla="*/ 457200 w 3124200"/>
              <a:gd name="connsiteY1" fmla="*/ 1837478 h 1855270"/>
              <a:gd name="connsiteX2" fmla="*/ 1021080 w 3124200"/>
              <a:gd name="connsiteY2" fmla="*/ 1746037 h 1855270"/>
              <a:gd name="connsiteX3" fmla="*/ 1272540 w 3124200"/>
              <a:gd name="connsiteY3" fmla="*/ 1265977 h 1855270"/>
              <a:gd name="connsiteX4" fmla="*/ 1539240 w 3124200"/>
              <a:gd name="connsiteY4" fmla="*/ 374437 h 1855270"/>
              <a:gd name="connsiteX5" fmla="*/ 1722120 w 3124200"/>
              <a:gd name="connsiteY5" fmla="*/ 1057 h 1855270"/>
              <a:gd name="connsiteX6" fmla="*/ 1828800 w 3124200"/>
              <a:gd name="connsiteY6" fmla="*/ 473497 h 1855270"/>
              <a:gd name="connsiteX7" fmla="*/ 1988820 w 3124200"/>
              <a:gd name="connsiteY7" fmla="*/ 1022137 h 1855270"/>
              <a:gd name="connsiteX8" fmla="*/ 2209800 w 3124200"/>
              <a:gd name="connsiteY8" fmla="*/ 1570777 h 1855270"/>
              <a:gd name="connsiteX9" fmla="*/ 2529840 w 3124200"/>
              <a:gd name="connsiteY9" fmla="*/ 1799377 h 1855270"/>
              <a:gd name="connsiteX10" fmla="*/ 3124200 w 3124200"/>
              <a:gd name="connsiteY10" fmla="*/ 1829857 h 1855270"/>
              <a:gd name="connsiteX0" fmla="*/ 0 w 3124200"/>
              <a:gd name="connsiteY0" fmla="*/ 1852573 h 1855126"/>
              <a:gd name="connsiteX1" fmla="*/ 457200 w 3124200"/>
              <a:gd name="connsiteY1" fmla="*/ 1837334 h 1855126"/>
              <a:gd name="connsiteX2" fmla="*/ 1021080 w 3124200"/>
              <a:gd name="connsiteY2" fmla="*/ 1745893 h 1855126"/>
              <a:gd name="connsiteX3" fmla="*/ 1272540 w 3124200"/>
              <a:gd name="connsiteY3" fmla="*/ 1265833 h 1855126"/>
              <a:gd name="connsiteX4" fmla="*/ 1539240 w 3124200"/>
              <a:gd name="connsiteY4" fmla="*/ 374293 h 1855126"/>
              <a:gd name="connsiteX5" fmla="*/ 1722120 w 3124200"/>
              <a:gd name="connsiteY5" fmla="*/ 913 h 1855126"/>
              <a:gd name="connsiteX6" fmla="*/ 1897380 w 3124200"/>
              <a:gd name="connsiteY6" fmla="*/ 465733 h 1855126"/>
              <a:gd name="connsiteX7" fmla="*/ 1988820 w 3124200"/>
              <a:gd name="connsiteY7" fmla="*/ 1021993 h 1855126"/>
              <a:gd name="connsiteX8" fmla="*/ 2209800 w 3124200"/>
              <a:gd name="connsiteY8" fmla="*/ 1570633 h 1855126"/>
              <a:gd name="connsiteX9" fmla="*/ 2529840 w 3124200"/>
              <a:gd name="connsiteY9" fmla="*/ 1799233 h 1855126"/>
              <a:gd name="connsiteX10" fmla="*/ 3124200 w 3124200"/>
              <a:gd name="connsiteY10" fmla="*/ 1829713 h 1855126"/>
              <a:gd name="connsiteX0" fmla="*/ 0 w 3124200"/>
              <a:gd name="connsiteY0" fmla="*/ 1854103 h 1856656"/>
              <a:gd name="connsiteX1" fmla="*/ 457200 w 3124200"/>
              <a:gd name="connsiteY1" fmla="*/ 1838864 h 1856656"/>
              <a:gd name="connsiteX2" fmla="*/ 1021080 w 3124200"/>
              <a:gd name="connsiteY2" fmla="*/ 1747423 h 1856656"/>
              <a:gd name="connsiteX3" fmla="*/ 1272540 w 3124200"/>
              <a:gd name="connsiteY3" fmla="*/ 1267363 h 1856656"/>
              <a:gd name="connsiteX4" fmla="*/ 1516380 w 3124200"/>
              <a:gd name="connsiteY4" fmla="*/ 330103 h 1856656"/>
              <a:gd name="connsiteX5" fmla="*/ 1722120 w 3124200"/>
              <a:gd name="connsiteY5" fmla="*/ 2443 h 1856656"/>
              <a:gd name="connsiteX6" fmla="*/ 1897380 w 3124200"/>
              <a:gd name="connsiteY6" fmla="*/ 467263 h 1856656"/>
              <a:gd name="connsiteX7" fmla="*/ 1988820 w 3124200"/>
              <a:gd name="connsiteY7" fmla="*/ 1023523 h 1856656"/>
              <a:gd name="connsiteX8" fmla="*/ 2209800 w 3124200"/>
              <a:gd name="connsiteY8" fmla="*/ 1572163 h 1856656"/>
              <a:gd name="connsiteX9" fmla="*/ 2529840 w 3124200"/>
              <a:gd name="connsiteY9" fmla="*/ 1800763 h 1856656"/>
              <a:gd name="connsiteX10" fmla="*/ 3124200 w 3124200"/>
              <a:gd name="connsiteY10" fmla="*/ 1831243 h 1856656"/>
              <a:gd name="connsiteX0" fmla="*/ 0 w 3124200"/>
              <a:gd name="connsiteY0" fmla="*/ 1854846 h 1857399"/>
              <a:gd name="connsiteX1" fmla="*/ 457200 w 3124200"/>
              <a:gd name="connsiteY1" fmla="*/ 1839607 h 1857399"/>
              <a:gd name="connsiteX2" fmla="*/ 1021080 w 3124200"/>
              <a:gd name="connsiteY2" fmla="*/ 1748166 h 1857399"/>
              <a:gd name="connsiteX3" fmla="*/ 1272540 w 3124200"/>
              <a:gd name="connsiteY3" fmla="*/ 1268106 h 1857399"/>
              <a:gd name="connsiteX4" fmla="*/ 1516380 w 3124200"/>
              <a:gd name="connsiteY4" fmla="*/ 330846 h 1857399"/>
              <a:gd name="connsiteX5" fmla="*/ 1722120 w 3124200"/>
              <a:gd name="connsiteY5" fmla="*/ 3186 h 1857399"/>
              <a:gd name="connsiteX6" fmla="*/ 1897380 w 3124200"/>
              <a:gd name="connsiteY6" fmla="*/ 490866 h 1857399"/>
              <a:gd name="connsiteX7" fmla="*/ 1988820 w 3124200"/>
              <a:gd name="connsiteY7" fmla="*/ 1024266 h 1857399"/>
              <a:gd name="connsiteX8" fmla="*/ 2209800 w 3124200"/>
              <a:gd name="connsiteY8" fmla="*/ 1572906 h 1857399"/>
              <a:gd name="connsiteX9" fmla="*/ 2529840 w 3124200"/>
              <a:gd name="connsiteY9" fmla="*/ 1801506 h 1857399"/>
              <a:gd name="connsiteX10" fmla="*/ 3124200 w 3124200"/>
              <a:gd name="connsiteY10" fmla="*/ 1831986 h 1857399"/>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209800 w 3124200"/>
              <a:gd name="connsiteY8" fmla="*/ 1565408 h 1849901"/>
              <a:gd name="connsiteX9" fmla="*/ 2529840 w 3124200"/>
              <a:gd name="connsiteY9" fmla="*/ 1794008 h 1849901"/>
              <a:gd name="connsiteX10" fmla="*/ 3124200 w 3124200"/>
              <a:gd name="connsiteY10" fmla="*/ 1824488 h 1849901"/>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179320 w 3124200"/>
              <a:gd name="connsiteY8" fmla="*/ 1580648 h 1849901"/>
              <a:gd name="connsiteX9" fmla="*/ 2529840 w 3124200"/>
              <a:gd name="connsiteY9" fmla="*/ 1794008 h 1849901"/>
              <a:gd name="connsiteX10" fmla="*/ 3124200 w 3124200"/>
              <a:gd name="connsiteY10" fmla="*/ 1824488 h 1849901"/>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179320 w 3124200"/>
              <a:gd name="connsiteY8" fmla="*/ 1580648 h 1849901"/>
              <a:gd name="connsiteX9" fmla="*/ 2461260 w 3124200"/>
              <a:gd name="connsiteY9" fmla="*/ 1816868 h 1849901"/>
              <a:gd name="connsiteX10" fmla="*/ 3124200 w 3124200"/>
              <a:gd name="connsiteY10" fmla="*/ 1824488 h 1849901"/>
              <a:gd name="connsiteX0" fmla="*/ 0 w 2979420"/>
              <a:gd name="connsiteY0" fmla="*/ 1847348 h 1849901"/>
              <a:gd name="connsiteX1" fmla="*/ 457200 w 2979420"/>
              <a:gd name="connsiteY1" fmla="*/ 1832109 h 1849901"/>
              <a:gd name="connsiteX2" fmla="*/ 1021080 w 2979420"/>
              <a:gd name="connsiteY2" fmla="*/ 1740668 h 1849901"/>
              <a:gd name="connsiteX3" fmla="*/ 1272540 w 2979420"/>
              <a:gd name="connsiteY3" fmla="*/ 1260608 h 1849901"/>
              <a:gd name="connsiteX4" fmla="*/ 1516380 w 2979420"/>
              <a:gd name="connsiteY4" fmla="*/ 323348 h 1849901"/>
              <a:gd name="connsiteX5" fmla="*/ 1676400 w 2979420"/>
              <a:gd name="connsiteY5" fmla="*/ 3308 h 1849901"/>
              <a:gd name="connsiteX6" fmla="*/ 1897380 w 2979420"/>
              <a:gd name="connsiteY6" fmla="*/ 483368 h 1849901"/>
              <a:gd name="connsiteX7" fmla="*/ 1988820 w 2979420"/>
              <a:gd name="connsiteY7" fmla="*/ 1016768 h 1849901"/>
              <a:gd name="connsiteX8" fmla="*/ 2179320 w 2979420"/>
              <a:gd name="connsiteY8" fmla="*/ 1580648 h 1849901"/>
              <a:gd name="connsiteX9" fmla="*/ 2461260 w 2979420"/>
              <a:gd name="connsiteY9" fmla="*/ 1816868 h 1849901"/>
              <a:gd name="connsiteX10" fmla="*/ 2979420 w 2979420"/>
              <a:gd name="connsiteY10" fmla="*/ 1824488 h 1849901"/>
              <a:gd name="connsiteX0" fmla="*/ 0 w 2979420"/>
              <a:gd name="connsiteY0" fmla="*/ 1848179 h 1850732"/>
              <a:gd name="connsiteX1" fmla="*/ 457200 w 2979420"/>
              <a:gd name="connsiteY1" fmla="*/ 1832940 h 1850732"/>
              <a:gd name="connsiteX2" fmla="*/ 1021080 w 2979420"/>
              <a:gd name="connsiteY2" fmla="*/ 1741499 h 1850732"/>
              <a:gd name="connsiteX3" fmla="*/ 1272540 w 2979420"/>
              <a:gd name="connsiteY3" fmla="*/ 1261439 h 1850732"/>
              <a:gd name="connsiteX4" fmla="*/ 1516380 w 2979420"/>
              <a:gd name="connsiteY4" fmla="*/ 324179 h 1850732"/>
              <a:gd name="connsiteX5" fmla="*/ 1676400 w 2979420"/>
              <a:gd name="connsiteY5" fmla="*/ 4139 h 1850732"/>
              <a:gd name="connsiteX6" fmla="*/ 1889760 w 2979420"/>
              <a:gd name="connsiteY6" fmla="*/ 507059 h 1850732"/>
              <a:gd name="connsiteX7" fmla="*/ 1988820 w 2979420"/>
              <a:gd name="connsiteY7" fmla="*/ 1017599 h 1850732"/>
              <a:gd name="connsiteX8" fmla="*/ 2179320 w 2979420"/>
              <a:gd name="connsiteY8" fmla="*/ 1581479 h 1850732"/>
              <a:gd name="connsiteX9" fmla="*/ 2461260 w 2979420"/>
              <a:gd name="connsiteY9" fmla="*/ 1817699 h 1850732"/>
              <a:gd name="connsiteX10" fmla="*/ 2979420 w 2979420"/>
              <a:gd name="connsiteY10" fmla="*/ 1825319 h 1850732"/>
              <a:gd name="connsiteX0" fmla="*/ 0 w 2979420"/>
              <a:gd name="connsiteY0" fmla="*/ 1849378 h 1851931"/>
              <a:gd name="connsiteX1" fmla="*/ 457200 w 2979420"/>
              <a:gd name="connsiteY1" fmla="*/ 1834139 h 1851931"/>
              <a:gd name="connsiteX2" fmla="*/ 1021080 w 2979420"/>
              <a:gd name="connsiteY2" fmla="*/ 1742698 h 1851931"/>
              <a:gd name="connsiteX3" fmla="*/ 1272540 w 2979420"/>
              <a:gd name="connsiteY3" fmla="*/ 1262638 h 1851931"/>
              <a:gd name="connsiteX4" fmla="*/ 1516380 w 2979420"/>
              <a:gd name="connsiteY4" fmla="*/ 325378 h 1851931"/>
              <a:gd name="connsiteX5" fmla="*/ 1676400 w 2979420"/>
              <a:gd name="connsiteY5" fmla="*/ 5338 h 1851931"/>
              <a:gd name="connsiteX6" fmla="*/ 1882140 w 2979420"/>
              <a:gd name="connsiteY6" fmla="*/ 538738 h 1851931"/>
              <a:gd name="connsiteX7" fmla="*/ 1988820 w 2979420"/>
              <a:gd name="connsiteY7" fmla="*/ 1018798 h 1851931"/>
              <a:gd name="connsiteX8" fmla="*/ 2179320 w 2979420"/>
              <a:gd name="connsiteY8" fmla="*/ 1582678 h 1851931"/>
              <a:gd name="connsiteX9" fmla="*/ 2461260 w 2979420"/>
              <a:gd name="connsiteY9" fmla="*/ 1818898 h 1851931"/>
              <a:gd name="connsiteX10" fmla="*/ 2979420 w 2979420"/>
              <a:gd name="connsiteY10" fmla="*/ 1826518 h 1851931"/>
              <a:gd name="connsiteX0" fmla="*/ 0 w 2979420"/>
              <a:gd name="connsiteY0" fmla="*/ 1850012 h 1852565"/>
              <a:gd name="connsiteX1" fmla="*/ 457200 w 2979420"/>
              <a:gd name="connsiteY1" fmla="*/ 1834773 h 1852565"/>
              <a:gd name="connsiteX2" fmla="*/ 1021080 w 2979420"/>
              <a:gd name="connsiteY2" fmla="*/ 1743332 h 1852565"/>
              <a:gd name="connsiteX3" fmla="*/ 1272540 w 2979420"/>
              <a:gd name="connsiteY3" fmla="*/ 1263272 h 1852565"/>
              <a:gd name="connsiteX4" fmla="*/ 1516380 w 2979420"/>
              <a:gd name="connsiteY4" fmla="*/ 326012 h 1852565"/>
              <a:gd name="connsiteX5" fmla="*/ 1676400 w 2979420"/>
              <a:gd name="connsiteY5" fmla="*/ 5972 h 1852565"/>
              <a:gd name="connsiteX6" fmla="*/ 1874520 w 2979420"/>
              <a:gd name="connsiteY6" fmla="*/ 554612 h 1852565"/>
              <a:gd name="connsiteX7" fmla="*/ 1988820 w 2979420"/>
              <a:gd name="connsiteY7" fmla="*/ 1019432 h 1852565"/>
              <a:gd name="connsiteX8" fmla="*/ 2179320 w 2979420"/>
              <a:gd name="connsiteY8" fmla="*/ 1583312 h 1852565"/>
              <a:gd name="connsiteX9" fmla="*/ 2461260 w 2979420"/>
              <a:gd name="connsiteY9" fmla="*/ 1819532 h 1852565"/>
              <a:gd name="connsiteX10" fmla="*/ 2979420 w 2979420"/>
              <a:gd name="connsiteY10" fmla="*/ 1827152 h 185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9420" h="1852565">
                <a:moveTo>
                  <a:pt x="0" y="1850012"/>
                </a:moveTo>
                <a:cubicBezTo>
                  <a:pt x="76200" y="1855092"/>
                  <a:pt x="292100" y="1853823"/>
                  <a:pt x="457200" y="1834773"/>
                </a:cubicBezTo>
                <a:cubicBezTo>
                  <a:pt x="622300" y="1815723"/>
                  <a:pt x="885190" y="1838582"/>
                  <a:pt x="1021080" y="1743332"/>
                </a:cubicBezTo>
                <a:cubicBezTo>
                  <a:pt x="1156970" y="1648082"/>
                  <a:pt x="1189990" y="1499492"/>
                  <a:pt x="1272540" y="1263272"/>
                </a:cubicBezTo>
                <a:cubicBezTo>
                  <a:pt x="1355090" y="1027052"/>
                  <a:pt x="1449070" y="535562"/>
                  <a:pt x="1516380" y="326012"/>
                </a:cubicBezTo>
                <a:cubicBezTo>
                  <a:pt x="1583690" y="116462"/>
                  <a:pt x="1616710" y="-32128"/>
                  <a:pt x="1676400" y="5972"/>
                </a:cubicBezTo>
                <a:cubicBezTo>
                  <a:pt x="1736090" y="44072"/>
                  <a:pt x="1822450" y="385702"/>
                  <a:pt x="1874520" y="554612"/>
                </a:cubicBezTo>
                <a:cubicBezTo>
                  <a:pt x="1926590" y="723522"/>
                  <a:pt x="1938020" y="847982"/>
                  <a:pt x="1988820" y="1019432"/>
                </a:cubicBezTo>
                <a:cubicBezTo>
                  <a:pt x="2039620" y="1190882"/>
                  <a:pt x="2100580" y="1449962"/>
                  <a:pt x="2179320" y="1583312"/>
                </a:cubicBezTo>
                <a:cubicBezTo>
                  <a:pt x="2258060" y="1716662"/>
                  <a:pt x="2327910" y="1778892"/>
                  <a:pt x="2461260" y="1819532"/>
                </a:cubicBezTo>
                <a:cubicBezTo>
                  <a:pt x="2594610" y="1860172"/>
                  <a:pt x="2898458" y="1820802"/>
                  <a:pt x="2979420" y="1827152"/>
                </a:cubicBezTo>
              </a:path>
            </a:pathLst>
          </a:custGeom>
          <a:pattFill prst="sphere">
            <a:fgClr>
              <a:schemeClr val="accent3"/>
            </a:fgClr>
            <a:bgClr>
              <a:schemeClr val="bg1"/>
            </a:bgClr>
          </a:pattFill>
          <a:ln w="25400">
            <a:solidFill>
              <a:srgbClr val="FF0000"/>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8CAF45FB-80E0-AF49-B6B6-FB199F8A3216}"/>
              </a:ext>
            </a:extLst>
          </p:cNvPr>
          <p:cNvSpPr/>
          <p:nvPr/>
        </p:nvSpPr>
        <p:spPr>
          <a:xfrm>
            <a:off x="7252195" y="2427185"/>
            <a:ext cx="2819400" cy="1281906"/>
          </a:xfrm>
          <a:custGeom>
            <a:avLst/>
            <a:gdLst>
              <a:gd name="connsiteX0" fmla="*/ 0 w 2918460"/>
              <a:gd name="connsiteY0" fmla="*/ 1821180 h 1906018"/>
              <a:gd name="connsiteX1" fmla="*/ 1013460 w 2918460"/>
              <a:gd name="connsiteY1" fmla="*/ 1790700 h 1906018"/>
              <a:gd name="connsiteX2" fmla="*/ 1432560 w 2918460"/>
              <a:gd name="connsiteY2" fmla="*/ 701040 h 1906018"/>
              <a:gd name="connsiteX3" fmla="*/ 1562100 w 2918460"/>
              <a:gd name="connsiteY3" fmla="*/ 129540 h 1906018"/>
              <a:gd name="connsiteX4" fmla="*/ 1645920 w 2918460"/>
              <a:gd name="connsiteY4" fmla="*/ 22860 h 1906018"/>
              <a:gd name="connsiteX5" fmla="*/ 1699260 w 2918460"/>
              <a:gd name="connsiteY5" fmla="*/ 0 h 1906018"/>
              <a:gd name="connsiteX6" fmla="*/ 1775460 w 2918460"/>
              <a:gd name="connsiteY6" fmla="*/ 60960 h 1906018"/>
              <a:gd name="connsiteX7" fmla="*/ 1889760 w 2918460"/>
              <a:gd name="connsiteY7" fmla="*/ 457200 h 1906018"/>
              <a:gd name="connsiteX8" fmla="*/ 2087880 w 2918460"/>
              <a:gd name="connsiteY8" fmla="*/ 1310640 h 1906018"/>
              <a:gd name="connsiteX9" fmla="*/ 2209800 w 2918460"/>
              <a:gd name="connsiteY9" fmla="*/ 1584960 h 1906018"/>
              <a:gd name="connsiteX10" fmla="*/ 2301240 w 2918460"/>
              <a:gd name="connsiteY10" fmla="*/ 1729740 h 1906018"/>
              <a:gd name="connsiteX11" fmla="*/ 2529840 w 2918460"/>
              <a:gd name="connsiteY11" fmla="*/ 1813560 h 1906018"/>
              <a:gd name="connsiteX12" fmla="*/ 2766060 w 2918460"/>
              <a:gd name="connsiteY12" fmla="*/ 1828800 h 1906018"/>
              <a:gd name="connsiteX13" fmla="*/ 2918460 w 2918460"/>
              <a:gd name="connsiteY13" fmla="*/ 1844040 h 1906018"/>
              <a:gd name="connsiteX14" fmla="*/ 2918460 w 2918460"/>
              <a:gd name="connsiteY14" fmla="*/ 1844040 h 1906018"/>
              <a:gd name="connsiteX0" fmla="*/ 0 w 2918460"/>
              <a:gd name="connsiteY0" fmla="*/ 1821180 h 1897899"/>
              <a:gd name="connsiteX1" fmla="*/ 1013460 w 2918460"/>
              <a:gd name="connsiteY1" fmla="*/ 1790700 h 1897899"/>
              <a:gd name="connsiteX2" fmla="*/ 1463040 w 2918460"/>
              <a:gd name="connsiteY2" fmla="*/ 822960 h 1897899"/>
              <a:gd name="connsiteX3" fmla="*/ 1562100 w 2918460"/>
              <a:gd name="connsiteY3" fmla="*/ 129540 h 1897899"/>
              <a:gd name="connsiteX4" fmla="*/ 1645920 w 2918460"/>
              <a:gd name="connsiteY4" fmla="*/ 22860 h 1897899"/>
              <a:gd name="connsiteX5" fmla="*/ 1699260 w 2918460"/>
              <a:gd name="connsiteY5" fmla="*/ 0 h 1897899"/>
              <a:gd name="connsiteX6" fmla="*/ 1775460 w 2918460"/>
              <a:gd name="connsiteY6" fmla="*/ 60960 h 1897899"/>
              <a:gd name="connsiteX7" fmla="*/ 1889760 w 2918460"/>
              <a:gd name="connsiteY7" fmla="*/ 457200 h 1897899"/>
              <a:gd name="connsiteX8" fmla="*/ 2087880 w 2918460"/>
              <a:gd name="connsiteY8" fmla="*/ 1310640 h 1897899"/>
              <a:gd name="connsiteX9" fmla="*/ 2209800 w 2918460"/>
              <a:gd name="connsiteY9" fmla="*/ 1584960 h 1897899"/>
              <a:gd name="connsiteX10" fmla="*/ 2301240 w 2918460"/>
              <a:gd name="connsiteY10" fmla="*/ 1729740 h 1897899"/>
              <a:gd name="connsiteX11" fmla="*/ 2529840 w 2918460"/>
              <a:gd name="connsiteY11" fmla="*/ 1813560 h 1897899"/>
              <a:gd name="connsiteX12" fmla="*/ 2766060 w 2918460"/>
              <a:gd name="connsiteY12" fmla="*/ 1828800 h 1897899"/>
              <a:gd name="connsiteX13" fmla="*/ 2918460 w 2918460"/>
              <a:gd name="connsiteY13" fmla="*/ 1844040 h 1897899"/>
              <a:gd name="connsiteX14" fmla="*/ 2918460 w 2918460"/>
              <a:gd name="connsiteY14" fmla="*/ 1844040 h 1897899"/>
              <a:gd name="connsiteX0" fmla="*/ 0 w 2918460"/>
              <a:gd name="connsiteY0" fmla="*/ 1821180 h 1897899"/>
              <a:gd name="connsiteX1" fmla="*/ 1013460 w 2918460"/>
              <a:gd name="connsiteY1" fmla="*/ 1790700 h 1897899"/>
              <a:gd name="connsiteX2" fmla="*/ 1463040 w 2918460"/>
              <a:gd name="connsiteY2" fmla="*/ 822960 h 1897899"/>
              <a:gd name="connsiteX3" fmla="*/ 1562100 w 2918460"/>
              <a:gd name="connsiteY3" fmla="*/ 129540 h 1897899"/>
              <a:gd name="connsiteX4" fmla="*/ 1645920 w 2918460"/>
              <a:gd name="connsiteY4" fmla="*/ 22860 h 1897899"/>
              <a:gd name="connsiteX5" fmla="*/ 1699260 w 2918460"/>
              <a:gd name="connsiteY5" fmla="*/ 0 h 1897899"/>
              <a:gd name="connsiteX6" fmla="*/ 1775460 w 2918460"/>
              <a:gd name="connsiteY6" fmla="*/ 60960 h 1897899"/>
              <a:gd name="connsiteX7" fmla="*/ 1889760 w 2918460"/>
              <a:gd name="connsiteY7" fmla="*/ 457200 h 1897899"/>
              <a:gd name="connsiteX8" fmla="*/ 2087880 w 2918460"/>
              <a:gd name="connsiteY8" fmla="*/ 1310640 h 1897899"/>
              <a:gd name="connsiteX9" fmla="*/ 2209800 w 2918460"/>
              <a:gd name="connsiteY9" fmla="*/ 1584960 h 1897899"/>
              <a:gd name="connsiteX10" fmla="*/ 2301240 w 2918460"/>
              <a:gd name="connsiteY10" fmla="*/ 1729740 h 1897899"/>
              <a:gd name="connsiteX11" fmla="*/ 2529840 w 2918460"/>
              <a:gd name="connsiteY11" fmla="*/ 1813560 h 1897899"/>
              <a:gd name="connsiteX12" fmla="*/ 2766060 w 2918460"/>
              <a:gd name="connsiteY12" fmla="*/ 1828800 h 1897899"/>
              <a:gd name="connsiteX13" fmla="*/ 2918460 w 2918460"/>
              <a:gd name="connsiteY13" fmla="*/ 1844040 h 1897899"/>
              <a:gd name="connsiteX14" fmla="*/ 2918460 w 2918460"/>
              <a:gd name="connsiteY14" fmla="*/ 1844040 h 1897899"/>
              <a:gd name="connsiteX0" fmla="*/ 0 w 2918460"/>
              <a:gd name="connsiteY0" fmla="*/ 1821180 h 1863370"/>
              <a:gd name="connsiteX1" fmla="*/ 990600 w 2918460"/>
              <a:gd name="connsiteY1" fmla="*/ 1706880 h 1863370"/>
              <a:gd name="connsiteX2" fmla="*/ 1463040 w 2918460"/>
              <a:gd name="connsiteY2" fmla="*/ 822960 h 1863370"/>
              <a:gd name="connsiteX3" fmla="*/ 1562100 w 2918460"/>
              <a:gd name="connsiteY3" fmla="*/ 129540 h 1863370"/>
              <a:gd name="connsiteX4" fmla="*/ 1645920 w 2918460"/>
              <a:gd name="connsiteY4" fmla="*/ 22860 h 1863370"/>
              <a:gd name="connsiteX5" fmla="*/ 1699260 w 2918460"/>
              <a:gd name="connsiteY5" fmla="*/ 0 h 1863370"/>
              <a:gd name="connsiteX6" fmla="*/ 1775460 w 2918460"/>
              <a:gd name="connsiteY6" fmla="*/ 60960 h 1863370"/>
              <a:gd name="connsiteX7" fmla="*/ 1889760 w 2918460"/>
              <a:gd name="connsiteY7" fmla="*/ 457200 h 1863370"/>
              <a:gd name="connsiteX8" fmla="*/ 2087880 w 2918460"/>
              <a:gd name="connsiteY8" fmla="*/ 1310640 h 1863370"/>
              <a:gd name="connsiteX9" fmla="*/ 2209800 w 2918460"/>
              <a:gd name="connsiteY9" fmla="*/ 1584960 h 1863370"/>
              <a:gd name="connsiteX10" fmla="*/ 2301240 w 2918460"/>
              <a:gd name="connsiteY10" fmla="*/ 1729740 h 1863370"/>
              <a:gd name="connsiteX11" fmla="*/ 2529840 w 2918460"/>
              <a:gd name="connsiteY11" fmla="*/ 1813560 h 1863370"/>
              <a:gd name="connsiteX12" fmla="*/ 2766060 w 2918460"/>
              <a:gd name="connsiteY12" fmla="*/ 1828800 h 1863370"/>
              <a:gd name="connsiteX13" fmla="*/ 2918460 w 2918460"/>
              <a:gd name="connsiteY13" fmla="*/ 1844040 h 1863370"/>
              <a:gd name="connsiteX14" fmla="*/ 2918460 w 2918460"/>
              <a:gd name="connsiteY14" fmla="*/ 1844040 h 1863370"/>
              <a:gd name="connsiteX0" fmla="*/ 0 w 2918460"/>
              <a:gd name="connsiteY0" fmla="*/ 1821180 h 1856379"/>
              <a:gd name="connsiteX1" fmla="*/ 457200 w 2918460"/>
              <a:gd name="connsiteY1" fmla="*/ 1851661 h 1856379"/>
              <a:gd name="connsiteX2" fmla="*/ 990600 w 2918460"/>
              <a:gd name="connsiteY2" fmla="*/ 1706880 h 1856379"/>
              <a:gd name="connsiteX3" fmla="*/ 1463040 w 2918460"/>
              <a:gd name="connsiteY3" fmla="*/ 822960 h 1856379"/>
              <a:gd name="connsiteX4" fmla="*/ 1562100 w 2918460"/>
              <a:gd name="connsiteY4" fmla="*/ 129540 h 1856379"/>
              <a:gd name="connsiteX5" fmla="*/ 1645920 w 2918460"/>
              <a:gd name="connsiteY5" fmla="*/ 22860 h 1856379"/>
              <a:gd name="connsiteX6" fmla="*/ 1699260 w 2918460"/>
              <a:gd name="connsiteY6" fmla="*/ 0 h 1856379"/>
              <a:gd name="connsiteX7" fmla="*/ 1775460 w 2918460"/>
              <a:gd name="connsiteY7" fmla="*/ 60960 h 1856379"/>
              <a:gd name="connsiteX8" fmla="*/ 1889760 w 2918460"/>
              <a:gd name="connsiteY8" fmla="*/ 457200 h 1856379"/>
              <a:gd name="connsiteX9" fmla="*/ 2087880 w 2918460"/>
              <a:gd name="connsiteY9" fmla="*/ 1310640 h 1856379"/>
              <a:gd name="connsiteX10" fmla="*/ 2209800 w 2918460"/>
              <a:gd name="connsiteY10" fmla="*/ 1584960 h 1856379"/>
              <a:gd name="connsiteX11" fmla="*/ 2301240 w 2918460"/>
              <a:gd name="connsiteY11" fmla="*/ 1729740 h 1856379"/>
              <a:gd name="connsiteX12" fmla="*/ 2529840 w 2918460"/>
              <a:gd name="connsiteY12" fmla="*/ 1813560 h 1856379"/>
              <a:gd name="connsiteX13" fmla="*/ 2766060 w 2918460"/>
              <a:gd name="connsiteY13" fmla="*/ 1828800 h 1856379"/>
              <a:gd name="connsiteX14" fmla="*/ 2918460 w 2918460"/>
              <a:gd name="connsiteY14" fmla="*/ 1844040 h 1856379"/>
              <a:gd name="connsiteX15" fmla="*/ 2918460 w 2918460"/>
              <a:gd name="connsiteY15" fmla="*/ 1844040 h 1856379"/>
              <a:gd name="connsiteX0" fmla="*/ 0 w 2918460"/>
              <a:gd name="connsiteY0" fmla="*/ 1829798 h 1864997"/>
              <a:gd name="connsiteX1" fmla="*/ 457200 w 2918460"/>
              <a:gd name="connsiteY1" fmla="*/ 1860279 h 1864997"/>
              <a:gd name="connsiteX2" fmla="*/ 990600 w 2918460"/>
              <a:gd name="connsiteY2" fmla="*/ 1715498 h 1864997"/>
              <a:gd name="connsiteX3" fmla="*/ 1463040 w 2918460"/>
              <a:gd name="connsiteY3" fmla="*/ 83157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9798 h 1864997"/>
              <a:gd name="connsiteX1" fmla="*/ 457200 w 2918460"/>
              <a:gd name="connsiteY1" fmla="*/ 1860279 h 1864997"/>
              <a:gd name="connsiteX2" fmla="*/ 990600 w 2918460"/>
              <a:gd name="connsiteY2" fmla="*/ 1715498 h 1864997"/>
              <a:gd name="connsiteX3" fmla="*/ 1463040 w 2918460"/>
              <a:gd name="connsiteY3" fmla="*/ 83157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9798 h 1864997"/>
              <a:gd name="connsiteX1" fmla="*/ 457200 w 2918460"/>
              <a:gd name="connsiteY1" fmla="*/ 1860279 h 1864997"/>
              <a:gd name="connsiteX2" fmla="*/ 990600 w 2918460"/>
              <a:gd name="connsiteY2" fmla="*/ 1715498 h 1864997"/>
              <a:gd name="connsiteX3" fmla="*/ 1363980 w 2918460"/>
              <a:gd name="connsiteY3" fmla="*/ 999218 h 1864997"/>
              <a:gd name="connsiteX4" fmla="*/ 1562100 w 2918460"/>
              <a:gd name="connsiteY4" fmla="*/ 290558 h 1864997"/>
              <a:gd name="connsiteX5" fmla="*/ 1645920 w 2918460"/>
              <a:gd name="connsiteY5" fmla="*/ 31478 h 1864997"/>
              <a:gd name="connsiteX6" fmla="*/ 1699260 w 2918460"/>
              <a:gd name="connsiteY6" fmla="*/ 8618 h 1864997"/>
              <a:gd name="connsiteX7" fmla="*/ 1775460 w 2918460"/>
              <a:gd name="connsiteY7" fmla="*/ 69578 h 1864997"/>
              <a:gd name="connsiteX8" fmla="*/ 1889760 w 2918460"/>
              <a:gd name="connsiteY8" fmla="*/ 465818 h 1864997"/>
              <a:gd name="connsiteX9" fmla="*/ 2087880 w 2918460"/>
              <a:gd name="connsiteY9" fmla="*/ 1319258 h 1864997"/>
              <a:gd name="connsiteX10" fmla="*/ 2209800 w 2918460"/>
              <a:gd name="connsiteY10" fmla="*/ 1593578 h 1864997"/>
              <a:gd name="connsiteX11" fmla="*/ 2301240 w 2918460"/>
              <a:gd name="connsiteY11" fmla="*/ 1738358 h 1864997"/>
              <a:gd name="connsiteX12" fmla="*/ 2529840 w 2918460"/>
              <a:gd name="connsiteY12" fmla="*/ 1822178 h 1864997"/>
              <a:gd name="connsiteX13" fmla="*/ 2766060 w 2918460"/>
              <a:gd name="connsiteY13" fmla="*/ 1837418 h 1864997"/>
              <a:gd name="connsiteX14" fmla="*/ 2918460 w 2918460"/>
              <a:gd name="connsiteY14" fmla="*/ 1852658 h 1864997"/>
              <a:gd name="connsiteX15" fmla="*/ 2918460 w 2918460"/>
              <a:gd name="connsiteY15" fmla="*/ 1852658 h 1864997"/>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87880 w 2918460"/>
              <a:gd name="connsiteY8" fmla="*/ 1311131 h 1856870"/>
              <a:gd name="connsiteX9" fmla="*/ 2209800 w 2918460"/>
              <a:gd name="connsiteY9" fmla="*/ 1585451 h 1856870"/>
              <a:gd name="connsiteX10" fmla="*/ 2301240 w 2918460"/>
              <a:gd name="connsiteY10" fmla="*/ 1730231 h 1856870"/>
              <a:gd name="connsiteX11" fmla="*/ 2529840 w 2918460"/>
              <a:gd name="connsiteY11" fmla="*/ 1814051 h 1856870"/>
              <a:gd name="connsiteX12" fmla="*/ 2766060 w 2918460"/>
              <a:gd name="connsiteY12" fmla="*/ 1829291 h 1856870"/>
              <a:gd name="connsiteX13" fmla="*/ 2918460 w 2918460"/>
              <a:gd name="connsiteY13" fmla="*/ 1844531 h 1856870"/>
              <a:gd name="connsiteX14" fmla="*/ 2918460 w 2918460"/>
              <a:gd name="connsiteY14"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301240 w 2918460"/>
              <a:gd name="connsiteY10" fmla="*/ 1730231 h 1856870"/>
              <a:gd name="connsiteX11" fmla="*/ 2529840 w 2918460"/>
              <a:gd name="connsiteY11" fmla="*/ 1814051 h 1856870"/>
              <a:gd name="connsiteX12" fmla="*/ 2766060 w 2918460"/>
              <a:gd name="connsiteY12" fmla="*/ 1829291 h 1856870"/>
              <a:gd name="connsiteX13" fmla="*/ 2918460 w 2918460"/>
              <a:gd name="connsiteY13" fmla="*/ 1844531 h 1856870"/>
              <a:gd name="connsiteX14" fmla="*/ 2918460 w 2918460"/>
              <a:gd name="connsiteY14"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766060 w 2918460"/>
              <a:gd name="connsiteY11" fmla="*/ 1829291 h 1856870"/>
              <a:gd name="connsiteX12" fmla="*/ 2918460 w 2918460"/>
              <a:gd name="connsiteY12" fmla="*/ 1844531 h 1856870"/>
              <a:gd name="connsiteX13" fmla="*/ 2918460 w 2918460"/>
              <a:gd name="connsiteY13"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766060 w 2918460"/>
              <a:gd name="connsiteY11" fmla="*/ 1829291 h 1856870"/>
              <a:gd name="connsiteX12" fmla="*/ 2918460 w 2918460"/>
              <a:gd name="connsiteY12"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1996811 w 2918460"/>
              <a:gd name="connsiteY9" fmla="*/ 975901 h 1856870"/>
              <a:gd name="connsiteX10" fmla="*/ 2209800 w 2918460"/>
              <a:gd name="connsiteY10" fmla="*/ 1585451 h 1856870"/>
              <a:gd name="connsiteX11" fmla="*/ 2529840 w 2918460"/>
              <a:gd name="connsiteY11" fmla="*/ 1814051 h 1856870"/>
              <a:gd name="connsiteX12" fmla="*/ 2918460 w 2918460"/>
              <a:gd name="connsiteY12"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2034540 w 2918460"/>
              <a:gd name="connsiteY8" fmla="*/ 101395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21671 h 1856870"/>
              <a:gd name="connsiteX1" fmla="*/ 457200 w 2918460"/>
              <a:gd name="connsiteY1" fmla="*/ 1852152 h 1856870"/>
              <a:gd name="connsiteX2" fmla="*/ 990600 w 2918460"/>
              <a:gd name="connsiteY2" fmla="*/ 1707371 h 1856870"/>
              <a:gd name="connsiteX3" fmla="*/ 1363980 w 2918460"/>
              <a:gd name="connsiteY3" fmla="*/ 991091 h 1856870"/>
              <a:gd name="connsiteX4" fmla="*/ 1562100 w 2918460"/>
              <a:gd name="connsiteY4" fmla="*/ 282431 h 1856870"/>
              <a:gd name="connsiteX5" fmla="*/ 1645920 w 2918460"/>
              <a:gd name="connsiteY5" fmla="*/ 23351 h 1856870"/>
              <a:gd name="connsiteX6" fmla="*/ 1775460 w 2918460"/>
              <a:gd name="connsiteY6" fmla="*/ 61451 h 1856870"/>
              <a:gd name="connsiteX7" fmla="*/ 1889760 w 2918460"/>
              <a:gd name="connsiteY7" fmla="*/ 457691 h 1856870"/>
              <a:gd name="connsiteX8" fmla="*/ 1988820 w 2918460"/>
              <a:gd name="connsiteY8" fmla="*/ 1036811 h 1856870"/>
              <a:gd name="connsiteX9" fmla="*/ 2209800 w 2918460"/>
              <a:gd name="connsiteY9" fmla="*/ 1585451 h 1856870"/>
              <a:gd name="connsiteX10" fmla="*/ 2529840 w 2918460"/>
              <a:gd name="connsiteY10" fmla="*/ 1814051 h 1856870"/>
              <a:gd name="connsiteX11" fmla="*/ 2918460 w 2918460"/>
              <a:gd name="connsiteY11" fmla="*/ 1844531 h 1856870"/>
              <a:gd name="connsiteX0" fmla="*/ 0 w 2918460"/>
              <a:gd name="connsiteY0" fmla="*/ 1802523 h 1837722"/>
              <a:gd name="connsiteX1" fmla="*/ 457200 w 2918460"/>
              <a:gd name="connsiteY1" fmla="*/ 1833004 h 1837722"/>
              <a:gd name="connsiteX2" fmla="*/ 990600 w 2918460"/>
              <a:gd name="connsiteY2" fmla="*/ 1688223 h 1837722"/>
              <a:gd name="connsiteX3" fmla="*/ 1363980 w 2918460"/>
              <a:gd name="connsiteY3" fmla="*/ 971943 h 1837722"/>
              <a:gd name="connsiteX4" fmla="*/ 1562100 w 2918460"/>
              <a:gd name="connsiteY4" fmla="*/ 263283 h 1837722"/>
              <a:gd name="connsiteX5" fmla="*/ 1645920 w 2918460"/>
              <a:gd name="connsiteY5" fmla="*/ 4203 h 1837722"/>
              <a:gd name="connsiteX6" fmla="*/ 1889760 w 2918460"/>
              <a:gd name="connsiteY6" fmla="*/ 438543 h 1837722"/>
              <a:gd name="connsiteX7" fmla="*/ 1988820 w 2918460"/>
              <a:gd name="connsiteY7" fmla="*/ 1017663 h 1837722"/>
              <a:gd name="connsiteX8" fmla="*/ 2209800 w 2918460"/>
              <a:gd name="connsiteY8" fmla="*/ 1566303 h 1837722"/>
              <a:gd name="connsiteX9" fmla="*/ 2529840 w 2918460"/>
              <a:gd name="connsiteY9" fmla="*/ 1794903 h 1837722"/>
              <a:gd name="connsiteX10" fmla="*/ 2918460 w 2918460"/>
              <a:gd name="connsiteY10" fmla="*/ 1825383 h 1837722"/>
              <a:gd name="connsiteX0" fmla="*/ 0 w 2918460"/>
              <a:gd name="connsiteY0" fmla="*/ 1798859 h 1834058"/>
              <a:gd name="connsiteX1" fmla="*/ 457200 w 2918460"/>
              <a:gd name="connsiteY1" fmla="*/ 1829340 h 1834058"/>
              <a:gd name="connsiteX2" fmla="*/ 990600 w 2918460"/>
              <a:gd name="connsiteY2" fmla="*/ 1684559 h 1834058"/>
              <a:gd name="connsiteX3" fmla="*/ 1363980 w 2918460"/>
              <a:gd name="connsiteY3" fmla="*/ 968279 h 1834058"/>
              <a:gd name="connsiteX4" fmla="*/ 1562100 w 2918460"/>
              <a:gd name="connsiteY4" fmla="*/ 259619 h 1834058"/>
              <a:gd name="connsiteX5" fmla="*/ 1645920 w 2918460"/>
              <a:gd name="connsiteY5" fmla="*/ 539 h 1834058"/>
              <a:gd name="connsiteX6" fmla="*/ 1791071 w 2918460"/>
              <a:gd name="connsiteY6" fmla="*/ 198709 h 1834058"/>
              <a:gd name="connsiteX7" fmla="*/ 1889760 w 2918460"/>
              <a:gd name="connsiteY7" fmla="*/ 434879 h 1834058"/>
              <a:gd name="connsiteX8" fmla="*/ 1988820 w 2918460"/>
              <a:gd name="connsiteY8" fmla="*/ 1013999 h 1834058"/>
              <a:gd name="connsiteX9" fmla="*/ 2209800 w 2918460"/>
              <a:gd name="connsiteY9" fmla="*/ 1562639 h 1834058"/>
              <a:gd name="connsiteX10" fmla="*/ 2529840 w 2918460"/>
              <a:gd name="connsiteY10" fmla="*/ 1791239 h 1834058"/>
              <a:gd name="connsiteX11" fmla="*/ 2918460 w 2918460"/>
              <a:gd name="connsiteY11" fmla="*/ 1821719 h 1834058"/>
              <a:gd name="connsiteX0" fmla="*/ 0 w 2918460"/>
              <a:gd name="connsiteY0" fmla="*/ 1798859 h 1834058"/>
              <a:gd name="connsiteX1" fmla="*/ 457200 w 2918460"/>
              <a:gd name="connsiteY1" fmla="*/ 1829340 h 1834058"/>
              <a:gd name="connsiteX2" fmla="*/ 990600 w 2918460"/>
              <a:gd name="connsiteY2" fmla="*/ 1684559 h 1834058"/>
              <a:gd name="connsiteX3" fmla="*/ 1363980 w 2918460"/>
              <a:gd name="connsiteY3" fmla="*/ 968279 h 1834058"/>
              <a:gd name="connsiteX4" fmla="*/ 1562100 w 2918460"/>
              <a:gd name="connsiteY4" fmla="*/ 259619 h 1834058"/>
              <a:gd name="connsiteX5" fmla="*/ 1645920 w 2918460"/>
              <a:gd name="connsiteY5" fmla="*/ 539 h 1834058"/>
              <a:gd name="connsiteX6" fmla="*/ 1791071 w 2918460"/>
              <a:gd name="connsiteY6" fmla="*/ 198709 h 1834058"/>
              <a:gd name="connsiteX7" fmla="*/ 1851660 w 2918460"/>
              <a:gd name="connsiteY7" fmla="*/ 465359 h 1834058"/>
              <a:gd name="connsiteX8" fmla="*/ 1988820 w 2918460"/>
              <a:gd name="connsiteY8" fmla="*/ 1013999 h 1834058"/>
              <a:gd name="connsiteX9" fmla="*/ 2209800 w 2918460"/>
              <a:gd name="connsiteY9" fmla="*/ 1562639 h 1834058"/>
              <a:gd name="connsiteX10" fmla="*/ 2529840 w 2918460"/>
              <a:gd name="connsiteY10" fmla="*/ 1791239 h 1834058"/>
              <a:gd name="connsiteX11" fmla="*/ 2918460 w 2918460"/>
              <a:gd name="connsiteY11" fmla="*/ 1821719 h 1834058"/>
              <a:gd name="connsiteX0" fmla="*/ 0 w 2918460"/>
              <a:gd name="connsiteY0" fmla="*/ 1798756 h 1833955"/>
              <a:gd name="connsiteX1" fmla="*/ 457200 w 2918460"/>
              <a:gd name="connsiteY1" fmla="*/ 1829237 h 1833955"/>
              <a:gd name="connsiteX2" fmla="*/ 990600 w 2918460"/>
              <a:gd name="connsiteY2" fmla="*/ 1684456 h 1833955"/>
              <a:gd name="connsiteX3" fmla="*/ 1363980 w 2918460"/>
              <a:gd name="connsiteY3" fmla="*/ 968176 h 1833955"/>
              <a:gd name="connsiteX4" fmla="*/ 1562100 w 2918460"/>
              <a:gd name="connsiteY4" fmla="*/ 259516 h 1833955"/>
              <a:gd name="connsiteX5" fmla="*/ 1645920 w 2918460"/>
              <a:gd name="connsiteY5" fmla="*/ 436 h 1833955"/>
              <a:gd name="connsiteX6" fmla="*/ 1791071 w 2918460"/>
              <a:gd name="connsiteY6" fmla="*/ 198606 h 1833955"/>
              <a:gd name="connsiteX7" fmla="*/ 1775831 w 2918460"/>
              <a:gd name="connsiteY7" fmla="*/ 229086 h 1833955"/>
              <a:gd name="connsiteX8" fmla="*/ 1851660 w 2918460"/>
              <a:gd name="connsiteY8" fmla="*/ 465256 h 1833955"/>
              <a:gd name="connsiteX9" fmla="*/ 1988820 w 2918460"/>
              <a:gd name="connsiteY9" fmla="*/ 1013896 h 1833955"/>
              <a:gd name="connsiteX10" fmla="*/ 2209800 w 2918460"/>
              <a:gd name="connsiteY10" fmla="*/ 1562536 h 1833955"/>
              <a:gd name="connsiteX11" fmla="*/ 2529840 w 2918460"/>
              <a:gd name="connsiteY11" fmla="*/ 1791136 h 1833955"/>
              <a:gd name="connsiteX12" fmla="*/ 2918460 w 2918460"/>
              <a:gd name="connsiteY12" fmla="*/ 1821616 h 1833955"/>
              <a:gd name="connsiteX0" fmla="*/ 0 w 2918460"/>
              <a:gd name="connsiteY0" fmla="*/ 1802617 h 1837816"/>
              <a:gd name="connsiteX1" fmla="*/ 457200 w 2918460"/>
              <a:gd name="connsiteY1" fmla="*/ 1833098 h 1837816"/>
              <a:gd name="connsiteX2" fmla="*/ 990600 w 2918460"/>
              <a:gd name="connsiteY2" fmla="*/ 1688317 h 1837816"/>
              <a:gd name="connsiteX3" fmla="*/ 1363980 w 2918460"/>
              <a:gd name="connsiteY3" fmla="*/ 972037 h 1837816"/>
              <a:gd name="connsiteX4" fmla="*/ 1524000 w 2918460"/>
              <a:gd name="connsiteY4" fmla="*/ 415777 h 1837816"/>
              <a:gd name="connsiteX5" fmla="*/ 1645920 w 2918460"/>
              <a:gd name="connsiteY5" fmla="*/ 4297 h 1837816"/>
              <a:gd name="connsiteX6" fmla="*/ 1791071 w 2918460"/>
              <a:gd name="connsiteY6" fmla="*/ 202467 h 1837816"/>
              <a:gd name="connsiteX7" fmla="*/ 1775831 w 2918460"/>
              <a:gd name="connsiteY7" fmla="*/ 232947 h 1837816"/>
              <a:gd name="connsiteX8" fmla="*/ 1851660 w 2918460"/>
              <a:gd name="connsiteY8" fmla="*/ 469117 h 1837816"/>
              <a:gd name="connsiteX9" fmla="*/ 1988820 w 2918460"/>
              <a:gd name="connsiteY9" fmla="*/ 1017757 h 1837816"/>
              <a:gd name="connsiteX10" fmla="*/ 2209800 w 2918460"/>
              <a:gd name="connsiteY10" fmla="*/ 1566397 h 1837816"/>
              <a:gd name="connsiteX11" fmla="*/ 2529840 w 2918460"/>
              <a:gd name="connsiteY11" fmla="*/ 1794997 h 1837816"/>
              <a:gd name="connsiteX12" fmla="*/ 2918460 w 2918460"/>
              <a:gd name="connsiteY12" fmla="*/ 1825477 h 1837816"/>
              <a:gd name="connsiteX0" fmla="*/ 0 w 2918460"/>
              <a:gd name="connsiteY0" fmla="*/ 1765407 h 1800606"/>
              <a:gd name="connsiteX1" fmla="*/ 457200 w 2918460"/>
              <a:gd name="connsiteY1" fmla="*/ 1795888 h 1800606"/>
              <a:gd name="connsiteX2" fmla="*/ 990600 w 2918460"/>
              <a:gd name="connsiteY2" fmla="*/ 1651107 h 1800606"/>
              <a:gd name="connsiteX3" fmla="*/ 1363980 w 2918460"/>
              <a:gd name="connsiteY3" fmla="*/ 934827 h 1800606"/>
              <a:gd name="connsiteX4" fmla="*/ 1524000 w 2918460"/>
              <a:gd name="connsiteY4" fmla="*/ 378567 h 1800606"/>
              <a:gd name="connsiteX5" fmla="*/ 1645920 w 2918460"/>
              <a:gd name="connsiteY5" fmla="*/ 5187 h 1800606"/>
              <a:gd name="connsiteX6" fmla="*/ 1791071 w 2918460"/>
              <a:gd name="connsiteY6" fmla="*/ 165257 h 1800606"/>
              <a:gd name="connsiteX7" fmla="*/ 1775831 w 2918460"/>
              <a:gd name="connsiteY7" fmla="*/ 195737 h 1800606"/>
              <a:gd name="connsiteX8" fmla="*/ 1851660 w 2918460"/>
              <a:gd name="connsiteY8" fmla="*/ 431907 h 1800606"/>
              <a:gd name="connsiteX9" fmla="*/ 1988820 w 2918460"/>
              <a:gd name="connsiteY9" fmla="*/ 980547 h 1800606"/>
              <a:gd name="connsiteX10" fmla="*/ 2209800 w 2918460"/>
              <a:gd name="connsiteY10" fmla="*/ 1529187 h 1800606"/>
              <a:gd name="connsiteX11" fmla="*/ 2529840 w 2918460"/>
              <a:gd name="connsiteY11" fmla="*/ 1757787 h 1800606"/>
              <a:gd name="connsiteX12" fmla="*/ 2918460 w 2918460"/>
              <a:gd name="connsiteY12" fmla="*/ 1788267 h 1800606"/>
              <a:gd name="connsiteX0" fmla="*/ 0 w 2918460"/>
              <a:gd name="connsiteY0" fmla="*/ 1766473 h 1801672"/>
              <a:gd name="connsiteX1" fmla="*/ 457200 w 2918460"/>
              <a:gd name="connsiteY1" fmla="*/ 1796954 h 1801672"/>
              <a:gd name="connsiteX2" fmla="*/ 990600 w 2918460"/>
              <a:gd name="connsiteY2" fmla="*/ 1652173 h 1801672"/>
              <a:gd name="connsiteX3" fmla="*/ 1363980 w 2918460"/>
              <a:gd name="connsiteY3" fmla="*/ 935893 h 1801672"/>
              <a:gd name="connsiteX4" fmla="*/ 1524000 w 2918460"/>
              <a:gd name="connsiteY4" fmla="*/ 379633 h 1801672"/>
              <a:gd name="connsiteX5" fmla="*/ 1645920 w 2918460"/>
              <a:gd name="connsiteY5" fmla="*/ 6253 h 1801672"/>
              <a:gd name="connsiteX6" fmla="*/ 1791071 w 2918460"/>
              <a:gd name="connsiteY6" fmla="*/ 166323 h 1801672"/>
              <a:gd name="connsiteX7" fmla="*/ 1851660 w 2918460"/>
              <a:gd name="connsiteY7" fmla="*/ 432973 h 1801672"/>
              <a:gd name="connsiteX8" fmla="*/ 1988820 w 2918460"/>
              <a:gd name="connsiteY8" fmla="*/ 981613 h 1801672"/>
              <a:gd name="connsiteX9" fmla="*/ 2209800 w 2918460"/>
              <a:gd name="connsiteY9" fmla="*/ 1530253 h 1801672"/>
              <a:gd name="connsiteX10" fmla="*/ 2529840 w 2918460"/>
              <a:gd name="connsiteY10" fmla="*/ 1758853 h 1801672"/>
              <a:gd name="connsiteX11" fmla="*/ 2918460 w 2918460"/>
              <a:gd name="connsiteY11" fmla="*/ 1789333 h 1801672"/>
              <a:gd name="connsiteX0" fmla="*/ 0 w 3124200"/>
              <a:gd name="connsiteY0" fmla="*/ 1766473 h 1801672"/>
              <a:gd name="connsiteX1" fmla="*/ 457200 w 3124200"/>
              <a:gd name="connsiteY1" fmla="*/ 1796954 h 1801672"/>
              <a:gd name="connsiteX2" fmla="*/ 990600 w 3124200"/>
              <a:gd name="connsiteY2" fmla="*/ 1652173 h 1801672"/>
              <a:gd name="connsiteX3" fmla="*/ 1363980 w 3124200"/>
              <a:gd name="connsiteY3" fmla="*/ 935893 h 1801672"/>
              <a:gd name="connsiteX4" fmla="*/ 1524000 w 3124200"/>
              <a:gd name="connsiteY4" fmla="*/ 379633 h 1801672"/>
              <a:gd name="connsiteX5" fmla="*/ 1645920 w 3124200"/>
              <a:gd name="connsiteY5" fmla="*/ 6253 h 1801672"/>
              <a:gd name="connsiteX6" fmla="*/ 1791071 w 3124200"/>
              <a:gd name="connsiteY6" fmla="*/ 166323 h 1801672"/>
              <a:gd name="connsiteX7" fmla="*/ 1851660 w 3124200"/>
              <a:gd name="connsiteY7" fmla="*/ 432973 h 1801672"/>
              <a:gd name="connsiteX8" fmla="*/ 1988820 w 3124200"/>
              <a:gd name="connsiteY8" fmla="*/ 981613 h 1801672"/>
              <a:gd name="connsiteX9" fmla="*/ 2209800 w 3124200"/>
              <a:gd name="connsiteY9" fmla="*/ 1530253 h 1801672"/>
              <a:gd name="connsiteX10" fmla="*/ 2529840 w 3124200"/>
              <a:gd name="connsiteY10" fmla="*/ 1758853 h 1801672"/>
              <a:gd name="connsiteX11" fmla="*/ 3124200 w 3124200"/>
              <a:gd name="connsiteY11" fmla="*/ 1789333 h 1801672"/>
              <a:gd name="connsiteX0" fmla="*/ 0 w 3124200"/>
              <a:gd name="connsiteY0" fmla="*/ 1812193 h 1814746"/>
              <a:gd name="connsiteX1" fmla="*/ 457200 w 3124200"/>
              <a:gd name="connsiteY1" fmla="*/ 1796954 h 1814746"/>
              <a:gd name="connsiteX2" fmla="*/ 990600 w 3124200"/>
              <a:gd name="connsiteY2" fmla="*/ 1652173 h 1814746"/>
              <a:gd name="connsiteX3" fmla="*/ 1363980 w 3124200"/>
              <a:gd name="connsiteY3" fmla="*/ 935893 h 1814746"/>
              <a:gd name="connsiteX4" fmla="*/ 1524000 w 3124200"/>
              <a:gd name="connsiteY4" fmla="*/ 379633 h 1814746"/>
              <a:gd name="connsiteX5" fmla="*/ 1645920 w 3124200"/>
              <a:gd name="connsiteY5" fmla="*/ 6253 h 1814746"/>
              <a:gd name="connsiteX6" fmla="*/ 1791071 w 3124200"/>
              <a:gd name="connsiteY6" fmla="*/ 166323 h 1814746"/>
              <a:gd name="connsiteX7" fmla="*/ 1851660 w 3124200"/>
              <a:gd name="connsiteY7" fmla="*/ 432973 h 1814746"/>
              <a:gd name="connsiteX8" fmla="*/ 1988820 w 3124200"/>
              <a:gd name="connsiteY8" fmla="*/ 981613 h 1814746"/>
              <a:gd name="connsiteX9" fmla="*/ 2209800 w 3124200"/>
              <a:gd name="connsiteY9" fmla="*/ 1530253 h 1814746"/>
              <a:gd name="connsiteX10" fmla="*/ 2529840 w 3124200"/>
              <a:gd name="connsiteY10" fmla="*/ 1758853 h 1814746"/>
              <a:gd name="connsiteX11" fmla="*/ 3124200 w 3124200"/>
              <a:gd name="connsiteY11" fmla="*/ 1789333 h 1814746"/>
              <a:gd name="connsiteX0" fmla="*/ 0 w 3124200"/>
              <a:gd name="connsiteY0" fmla="*/ 1812193 h 1814746"/>
              <a:gd name="connsiteX1" fmla="*/ 457200 w 3124200"/>
              <a:gd name="connsiteY1" fmla="*/ 1796954 h 1814746"/>
              <a:gd name="connsiteX2" fmla="*/ 990600 w 3124200"/>
              <a:gd name="connsiteY2" fmla="*/ 1652173 h 1814746"/>
              <a:gd name="connsiteX3" fmla="*/ 1272540 w 3124200"/>
              <a:gd name="connsiteY3" fmla="*/ 1202593 h 1814746"/>
              <a:gd name="connsiteX4" fmla="*/ 1524000 w 3124200"/>
              <a:gd name="connsiteY4" fmla="*/ 379633 h 1814746"/>
              <a:gd name="connsiteX5" fmla="*/ 1645920 w 3124200"/>
              <a:gd name="connsiteY5" fmla="*/ 6253 h 1814746"/>
              <a:gd name="connsiteX6" fmla="*/ 1791071 w 3124200"/>
              <a:gd name="connsiteY6" fmla="*/ 166323 h 1814746"/>
              <a:gd name="connsiteX7" fmla="*/ 1851660 w 3124200"/>
              <a:gd name="connsiteY7" fmla="*/ 432973 h 1814746"/>
              <a:gd name="connsiteX8" fmla="*/ 1988820 w 3124200"/>
              <a:gd name="connsiteY8" fmla="*/ 981613 h 1814746"/>
              <a:gd name="connsiteX9" fmla="*/ 2209800 w 3124200"/>
              <a:gd name="connsiteY9" fmla="*/ 1530253 h 1814746"/>
              <a:gd name="connsiteX10" fmla="*/ 2529840 w 3124200"/>
              <a:gd name="connsiteY10" fmla="*/ 1758853 h 1814746"/>
              <a:gd name="connsiteX11" fmla="*/ 3124200 w 3124200"/>
              <a:gd name="connsiteY11" fmla="*/ 1789333 h 1814746"/>
              <a:gd name="connsiteX0" fmla="*/ 0 w 3124200"/>
              <a:gd name="connsiteY0" fmla="*/ 1806252 h 1808805"/>
              <a:gd name="connsiteX1" fmla="*/ 457200 w 3124200"/>
              <a:gd name="connsiteY1" fmla="*/ 1791013 h 1808805"/>
              <a:gd name="connsiteX2" fmla="*/ 990600 w 3124200"/>
              <a:gd name="connsiteY2" fmla="*/ 164623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5166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2 h 1808805"/>
              <a:gd name="connsiteX1" fmla="*/ 457200 w 3124200"/>
              <a:gd name="connsiteY1" fmla="*/ 1791013 h 1808805"/>
              <a:gd name="connsiteX2" fmla="*/ 990600 w 3124200"/>
              <a:gd name="connsiteY2" fmla="*/ 164623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2880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2 h 1808805"/>
              <a:gd name="connsiteX1" fmla="*/ 457200 w 3124200"/>
              <a:gd name="connsiteY1" fmla="*/ 1791013 h 1808805"/>
              <a:gd name="connsiteX2" fmla="*/ 1021080 w 3124200"/>
              <a:gd name="connsiteY2" fmla="*/ 1699572 h 1808805"/>
              <a:gd name="connsiteX3" fmla="*/ 1272540 w 3124200"/>
              <a:gd name="connsiteY3" fmla="*/ 1196652 h 1808805"/>
              <a:gd name="connsiteX4" fmla="*/ 1524000 w 3124200"/>
              <a:gd name="connsiteY4" fmla="*/ 373692 h 1808805"/>
              <a:gd name="connsiteX5" fmla="*/ 1645920 w 3124200"/>
              <a:gd name="connsiteY5" fmla="*/ 312 h 1808805"/>
              <a:gd name="connsiteX6" fmla="*/ 1828800 w 3124200"/>
              <a:gd name="connsiteY6" fmla="*/ 427032 h 1808805"/>
              <a:gd name="connsiteX7" fmla="*/ 1988820 w 3124200"/>
              <a:gd name="connsiteY7" fmla="*/ 975672 h 1808805"/>
              <a:gd name="connsiteX8" fmla="*/ 2209800 w 3124200"/>
              <a:gd name="connsiteY8" fmla="*/ 1524312 h 1808805"/>
              <a:gd name="connsiteX9" fmla="*/ 2529840 w 3124200"/>
              <a:gd name="connsiteY9" fmla="*/ 1752912 h 1808805"/>
              <a:gd name="connsiteX10" fmla="*/ 3124200 w 3124200"/>
              <a:gd name="connsiteY10" fmla="*/ 1783392 h 1808805"/>
              <a:gd name="connsiteX0" fmla="*/ 0 w 3124200"/>
              <a:gd name="connsiteY0" fmla="*/ 1806257 h 1808810"/>
              <a:gd name="connsiteX1" fmla="*/ 457200 w 3124200"/>
              <a:gd name="connsiteY1" fmla="*/ 1791018 h 1808810"/>
              <a:gd name="connsiteX2" fmla="*/ 1021080 w 3124200"/>
              <a:gd name="connsiteY2" fmla="*/ 1699577 h 1808810"/>
              <a:gd name="connsiteX3" fmla="*/ 1272540 w 3124200"/>
              <a:gd name="connsiteY3" fmla="*/ 1219517 h 1808810"/>
              <a:gd name="connsiteX4" fmla="*/ 1524000 w 3124200"/>
              <a:gd name="connsiteY4" fmla="*/ 373697 h 1808810"/>
              <a:gd name="connsiteX5" fmla="*/ 1645920 w 3124200"/>
              <a:gd name="connsiteY5" fmla="*/ 317 h 1808810"/>
              <a:gd name="connsiteX6" fmla="*/ 1828800 w 3124200"/>
              <a:gd name="connsiteY6" fmla="*/ 427037 h 1808810"/>
              <a:gd name="connsiteX7" fmla="*/ 1988820 w 3124200"/>
              <a:gd name="connsiteY7" fmla="*/ 975677 h 1808810"/>
              <a:gd name="connsiteX8" fmla="*/ 2209800 w 3124200"/>
              <a:gd name="connsiteY8" fmla="*/ 1524317 h 1808810"/>
              <a:gd name="connsiteX9" fmla="*/ 2529840 w 3124200"/>
              <a:gd name="connsiteY9" fmla="*/ 1752917 h 1808810"/>
              <a:gd name="connsiteX10" fmla="*/ 3124200 w 3124200"/>
              <a:gd name="connsiteY10" fmla="*/ 1783397 h 1808810"/>
              <a:gd name="connsiteX0" fmla="*/ 0 w 3124200"/>
              <a:gd name="connsiteY0" fmla="*/ 1807252 h 1809805"/>
              <a:gd name="connsiteX1" fmla="*/ 457200 w 3124200"/>
              <a:gd name="connsiteY1" fmla="*/ 1792013 h 1809805"/>
              <a:gd name="connsiteX2" fmla="*/ 1021080 w 3124200"/>
              <a:gd name="connsiteY2" fmla="*/ 1700572 h 1809805"/>
              <a:gd name="connsiteX3" fmla="*/ 1272540 w 3124200"/>
              <a:gd name="connsiteY3" fmla="*/ 1220512 h 1809805"/>
              <a:gd name="connsiteX4" fmla="*/ 1539240 w 3124200"/>
              <a:gd name="connsiteY4" fmla="*/ 328972 h 1809805"/>
              <a:gd name="connsiteX5" fmla="*/ 1645920 w 3124200"/>
              <a:gd name="connsiteY5" fmla="*/ 1312 h 1809805"/>
              <a:gd name="connsiteX6" fmla="*/ 1828800 w 3124200"/>
              <a:gd name="connsiteY6" fmla="*/ 428032 h 1809805"/>
              <a:gd name="connsiteX7" fmla="*/ 1988820 w 3124200"/>
              <a:gd name="connsiteY7" fmla="*/ 976672 h 1809805"/>
              <a:gd name="connsiteX8" fmla="*/ 2209800 w 3124200"/>
              <a:gd name="connsiteY8" fmla="*/ 1525312 h 1809805"/>
              <a:gd name="connsiteX9" fmla="*/ 2529840 w 3124200"/>
              <a:gd name="connsiteY9" fmla="*/ 1753912 h 1809805"/>
              <a:gd name="connsiteX10" fmla="*/ 3124200 w 3124200"/>
              <a:gd name="connsiteY10" fmla="*/ 1784392 h 1809805"/>
              <a:gd name="connsiteX0" fmla="*/ 0 w 3124200"/>
              <a:gd name="connsiteY0" fmla="*/ 1852717 h 1855270"/>
              <a:gd name="connsiteX1" fmla="*/ 457200 w 3124200"/>
              <a:gd name="connsiteY1" fmla="*/ 1837478 h 1855270"/>
              <a:gd name="connsiteX2" fmla="*/ 1021080 w 3124200"/>
              <a:gd name="connsiteY2" fmla="*/ 1746037 h 1855270"/>
              <a:gd name="connsiteX3" fmla="*/ 1272540 w 3124200"/>
              <a:gd name="connsiteY3" fmla="*/ 1265977 h 1855270"/>
              <a:gd name="connsiteX4" fmla="*/ 1539240 w 3124200"/>
              <a:gd name="connsiteY4" fmla="*/ 374437 h 1855270"/>
              <a:gd name="connsiteX5" fmla="*/ 1722120 w 3124200"/>
              <a:gd name="connsiteY5" fmla="*/ 1057 h 1855270"/>
              <a:gd name="connsiteX6" fmla="*/ 1828800 w 3124200"/>
              <a:gd name="connsiteY6" fmla="*/ 473497 h 1855270"/>
              <a:gd name="connsiteX7" fmla="*/ 1988820 w 3124200"/>
              <a:gd name="connsiteY7" fmla="*/ 1022137 h 1855270"/>
              <a:gd name="connsiteX8" fmla="*/ 2209800 w 3124200"/>
              <a:gd name="connsiteY8" fmla="*/ 1570777 h 1855270"/>
              <a:gd name="connsiteX9" fmla="*/ 2529840 w 3124200"/>
              <a:gd name="connsiteY9" fmla="*/ 1799377 h 1855270"/>
              <a:gd name="connsiteX10" fmla="*/ 3124200 w 3124200"/>
              <a:gd name="connsiteY10" fmla="*/ 1829857 h 1855270"/>
              <a:gd name="connsiteX0" fmla="*/ 0 w 3124200"/>
              <a:gd name="connsiteY0" fmla="*/ 1852573 h 1855126"/>
              <a:gd name="connsiteX1" fmla="*/ 457200 w 3124200"/>
              <a:gd name="connsiteY1" fmla="*/ 1837334 h 1855126"/>
              <a:gd name="connsiteX2" fmla="*/ 1021080 w 3124200"/>
              <a:gd name="connsiteY2" fmla="*/ 1745893 h 1855126"/>
              <a:gd name="connsiteX3" fmla="*/ 1272540 w 3124200"/>
              <a:gd name="connsiteY3" fmla="*/ 1265833 h 1855126"/>
              <a:gd name="connsiteX4" fmla="*/ 1539240 w 3124200"/>
              <a:gd name="connsiteY4" fmla="*/ 374293 h 1855126"/>
              <a:gd name="connsiteX5" fmla="*/ 1722120 w 3124200"/>
              <a:gd name="connsiteY5" fmla="*/ 913 h 1855126"/>
              <a:gd name="connsiteX6" fmla="*/ 1897380 w 3124200"/>
              <a:gd name="connsiteY6" fmla="*/ 465733 h 1855126"/>
              <a:gd name="connsiteX7" fmla="*/ 1988820 w 3124200"/>
              <a:gd name="connsiteY7" fmla="*/ 1021993 h 1855126"/>
              <a:gd name="connsiteX8" fmla="*/ 2209800 w 3124200"/>
              <a:gd name="connsiteY8" fmla="*/ 1570633 h 1855126"/>
              <a:gd name="connsiteX9" fmla="*/ 2529840 w 3124200"/>
              <a:gd name="connsiteY9" fmla="*/ 1799233 h 1855126"/>
              <a:gd name="connsiteX10" fmla="*/ 3124200 w 3124200"/>
              <a:gd name="connsiteY10" fmla="*/ 1829713 h 1855126"/>
              <a:gd name="connsiteX0" fmla="*/ 0 w 3124200"/>
              <a:gd name="connsiteY0" fmla="*/ 1854103 h 1856656"/>
              <a:gd name="connsiteX1" fmla="*/ 457200 w 3124200"/>
              <a:gd name="connsiteY1" fmla="*/ 1838864 h 1856656"/>
              <a:gd name="connsiteX2" fmla="*/ 1021080 w 3124200"/>
              <a:gd name="connsiteY2" fmla="*/ 1747423 h 1856656"/>
              <a:gd name="connsiteX3" fmla="*/ 1272540 w 3124200"/>
              <a:gd name="connsiteY3" fmla="*/ 1267363 h 1856656"/>
              <a:gd name="connsiteX4" fmla="*/ 1516380 w 3124200"/>
              <a:gd name="connsiteY4" fmla="*/ 330103 h 1856656"/>
              <a:gd name="connsiteX5" fmla="*/ 1722120 w 3124200"/>
              <a:gd name="connsiteY5" fmla="*/ 2443 h 1856656"/>
              <a:gd name="connsiteX6" fmla="*/ 1897380 w 3124200"/>
              <a:gd name="connsiteY6" fmla="*/ 467263 h 1856656"/>
              <a:gd name="connsiteX7" fmla="*/ 1988820 w 3124200"/>
              <a:gd name="connsiteY7" fmla="*/ 1023523 h 1856656"/>
              <a:gd name="connsiteX8" fmla="*/ 2209800 w 3124200"/>
              <a:gd name="connsiteY8" fmla="*/ 1572163 h 1856656"/>
              <a:gd name="connsiteX9" fmla="*/ 2529840 w 3124200"/>
              <a:gd name="connsiteY9" fmla="*/ 1800763 h 1856656"/>
              <a:gd name="connsiteX10" fmla="*/ 3124200 w 3124200"/>
              <a:gd name="connsiteY10" fmla="*/ 1831243 h 1856656"/>
              <a:gd name="connsiteX0" fmla="*/ 0 w 3124200"/>
              <a:gd name="connsiteY0" fmla="*/ 1854846 h 1857399"/>
              <a:gd name="connsiteX1" fmla="*/ 457200 w 3124200"/>
              <a:gd name="connsiteY1" fmla="*/ 1839607 h 1857399"/>
              <a:gd name="connsiteX2" fmla="*/ 1021080 w 3124200"/>
              <a:gd name="connsiteY2" fmla="*/ 1748166 h 1857399"/>
              <a:gd name="connsiteX3" fmla="*/ 1272540 w 3124200"/>
              <a:gd name="connsiteY3" fmla="*/ 1268106 h 1857399"/>
              <a:gd name="connsiteX4" fmla="*/ 1516380 w 3124200"/>
              <a:gd name="connsiteY4" fmla="*/ 330846 h 1857399"/>
              <a:gd name="connsiteX5" fmla="*/ 1722120 w 3124200"/>
              <a:gd name="connsiteY5" fmla="*/ 3186 h 1857399"/>
              <a:gd name="connsiteX6" fmla="*/ 1897380 w 3124200"/>
              <a:gd name="connsiteY6" fmla="*/ 490866 h 1857399"/>
              <a:gd name="connsiteX7" fmla="*/ 1988820 w 3124200"/>
              <a:gd name="connsiteY7" fmla="*/ 1024266 h 1857399"/>
              <a:gd name="connsiteX8" fmla="*/ 2209800 w 3124200"/>
              <a:gd name="connsiteY8" fmla="*/ 1572906 h 1857399"/>
              <a:gd name="connsiteX9" fmla="*/ 2529840 w 3124200"/>
              <a:gd name="connsiteY9" fmla="*/ 1801506 h 1857399"/>
              <a:gd name="connsiteX10" fmla="*/ 3124200 w 3124200"/>
              <a:gd name="connsiteY10" fmla="*/ 1831986 h 1857399"/>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209800 w 3124200"/>
              <a:gd name="connsiteY8" fmla="*/ 1565408 h 1849901"/>
              <a:gd name="connsiteX9" fmla="*/ 2529840 w 3124200"/>
              <a:gd name="connsiteY9" fmla="*/ 1794008 h 1849901"/>
              <a:gd name="connsiteX10" fmla="*/ 3124200 w 3124200"/>
              <a:gd name="connsiteY10" fmla="*/ 1824488 h 1849901"/>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179320 w 3124200"/>
              <a:gd name="connsiteY8" fmla="*/ 1580648 h 1849901"/>
              <a:gd name="connsiteX9" fmla="*/ 2529840 w 3124200"/>
              <a:gd name="connsiteY9" fmla="*/ 1794008 h 1849901"/>
              <a:gd name="connsiteX10" fmla="*/ 3124200 w 3124200"/>
              <a:gd name="connsiteY10" fmla="*/ 1824488 h 1849901"/>
              <a:gd name="connsiteX0" fmla="*/ 0 w 3124200"/>
              <a:gd name="connsiteY0" fmla="*/ 1847348 h 1849901"/>
              <a:gd name="connsiteX1" fmla="*/ 457200 w 3124200"/>
              <a:gd name="connsiteY1" fmla="*/ 1832109 h 1849901"/>
              <a:gd name="connsiteX2" fmla="*/ 1021080 w 3124200"/>
              <a:gd name="connsiteY2" fmla="*/ 1740668 h 1849901"/>
              <a:gd name="connsiteX3" fmla="*/ 1272540 w 3124200"/>
              <a:gd name="connsiteY3" fmla="*/ 1260608 h 1849901"/>
              <a:gd name="connsiteX4" fmla="*/ 1516380 w 3124200"/>
              <a:gd name="connsiteY4" fmla="*/ 323348 h 1849901"/>
              <a:gd name="connsiteX5" fmla="*/ 1676400 w 3124200"/>
              <a:gd name="connsiteY5" fmla="*/ 3308 h 1849901"/>
              <a:gd name="connsiteX6" fmla="*/ 1897380 w 3124200"/>
              <a:gd name="connsiteY6" fmla="*/ 483368 h 1849901"/>
              <a:gd name="connsiteX7" fmla="*/ 1988820 w 3124200"/>
              <a:gd name="connsiteY7" fmla="*/ 1016768 h 1849901"/>
              <a:gd name="connsiteX8" fmla="*/ 2179320 w 3124200"/>
              <a:gd name="connsiteY8" fmla="*/ 1580648 h 1849901"/>
              <a:gd name="connsiteX9" fmla="*/ 2461260 w 3124200"/>
              <a:gd name="connsiteY9" fmla="*/ 1816868 h 1849901"/>
              <a:gd name="connsiteX10" fmla="*/ 3124200 w 3124200"/>
              <a:gd name="connsiteY10" fmla="*/ 1824488 h 1849901"/>
              <a:gd name="connsiteX0" fmla="*/ 0 w 2979420"/>
              <a:gd name="connsiteY0" fmla="*/ 1847348 h 1849901"/>
              <a:gd name="connsiteX1" fmla="*/ 457200 w 2979420"/>
              <a:gd name="connsiteY1" fmla="*/ 1832109 h 1849901"/>
              <a:gd name="connsiteX2" fmla="*/ 1021080 w 2979420"/>
              <a:gd name="connsiteY2" fmla="*/ 1740668 h 1849901"/>
              <a:gd name="connsiteX3" fmla="*/ 1272540 w 2979420"/>
              <a:gd name="connsiteY3" fmla="*/ 1260608 h 1849901"/>
              <a:gd name="connsiteX4" fmla="*/ 1516380 w 2979420"/>
              <a:gd name="connsiteY4" fmla="*/ 323348 h 1849901"/>
              <a:gd name="connsiteX5" fmla="*/ 1676400 w 2979420"/>
              <a:gd name="connsiteY5" fmla="*/ 3308 h 1849901"/>
              <a:gd name="connsiteX6" fmla="*/ 1897380 w 2979420"/>
              <a:gd name="connsiteY6" fmla="*/ 483368 h 1849901"/>
              <a:gd name="connsiteX7" fmla="*/ 1988820 w 2979420"/>
              <a:gd name="connsiteY7" fmla="*/ 1016768 h 1849901"/>
              <a:gd name="connsiteX8" fmla="*/ 2179320 w 2979420"/>
              <a:gd name="connsiteY8" fmla="*/ 1580648 h 1849901"/>
              <a:gd name="connsiteX9" fmla="*/ 2461260 w 2979420"/>
              <a:gd name="connsiteY9" fmla="*/ 1816868 h 1849901"/>
              <a:gd name="connsiteX10" fmla="*/ 2979420 w 2979420"/>
              <a:gd name="connsiteY10" fmla="*/ 1824488 h 1849901"/>
              <a:gd name="connsiteX0" fmla="*/ 0 w 2979420"/>
              <a:gd name="connsiteY0" fmla="*/ 1848179 h 1850732"/>
              <a:gd name="connsiteX1" fmla="*/ 457200 w 2979420"/>
              <a:gd name="connsiteY1" fmla="*/ 1832940 h 1850732"/>
              <a:gd name="connsiteX2" fmla="*/ 1021080 w 2979420"/>
              <a:gd name="connsiteY2" fmla="*/ 1741499 h 1850732"/>
              <a:gd name="connsiteX3" fmla="*/ 1272540 w 2979420"/>
              <a:gd name="connsiteY3" fmla="*/ 1261439 h 1850732"/>
              <a:gd name="connsiteX4" fmla="*/ 1516380 w 2979420"/>
              <a:gd name="connsiteY4" fmla="*/ 324179 h 1850732"/>
              <a:gd name="connsiteX5" fmla="*/ 1676400 w 2979420"/>
              <a:gd name="connsiteY5" fmla="*/ 4139 h 1850732"/>
              <a:gd name="connsiteX6" fmla="*/ 1889760 w 2979420"/>
              <a:gd name="connsiteY6" fmla="*/ 507059 h 1850732"/>
              <a:gd name="connsiteX7" fmla="*/ 1988820 w 2979420"/>
              <a:gd name="connsiteY7" fmla="*/ 1017599 h 1850732"/>
              <a:gd name="connsiteX8" fmla="*/ 2179320 w 2979420"/>
              <a:gd name="connsiteY8" fmla="*/ 1581479 h 1850732"/>
              <a:gd name="connsiteX9" fmla="*/ 2461260 w 2979420"/>
              <a:gd name="connsiteY9" fmla="*/ 1817699 h 1850732"/>
              <a:gd name="connsiteX10" fmla="*/ 2979420 w 2979420"/>
              <a:gd name="connsiteY10" fmla="*/ 1825319 h 1850732"/>
              <a:gd name="connsiteX0" fmla="*/ 0 w 2979420"/>
              <a:gd name="connsiteY0" fmla="*/ 1849378 h 1851931"/>
              <a:gd name="connsiteX1" fmla="*/ 457200 w 2979420"/>
              <a:gd name="connsiteY1" fmla="*/ 1834139 h 1851931"/>
              <a:gd name="connsiteX2" fmla="*/ 1021080 w 2979420"/>
              <a:gd name="connsiteY2" fmla="*/ 1742698 h 1851931"/>
              <a:gd name="connsiteX3" fmla="*/ 1272540 w 2979420"/>
              <a:gd name="connsiteY3" fmla="*/ 1262638 h 1851931"/>
              <a:gd name="connsiteX4" fmla="*/ 1516380 w 2979420"/>
              <a:gd name="connsiteY4" fmla="*/ 325378 h 1851931"/>
              <a:gd name="connsiteX5" fmla="*/ 1676400 w 2979420"/>
              <a:gd name="connsiteY5" fmla="*/ 5338 h 1851931"/>
              <a:gd name="connsiteX6" fmla="*/ 1882140 w 2979420"/>
              <a:gd name="connsiteY6" fmla="*/ 538738 h 1851931"/>
              <a:gd name="connsiteX7" fmla="*/ 1988820 w 2979420"/>
              <a:gd name="connsiteY7" fmla="*/ 1018798 h 1851931"/>
              <a:gd name="connsiteX8" fmla="*/ 2179320 w 2979420"/>
              <a:gd name="connsiteY8" fmla="*/ 1582678 h 1851931"/>
              <a:gd name="connsiteX9" fmla="*/ 2461260 w 2979420"/>
              <a:gd name="connsiteY9" fmla="*/ 1818898 h 1851931"/>
              <a:gd name="connsiteX10" fmla="*/ 2979420 w 2979420"/>
              <a:gd name="connsiteY10" fmla="*/ 1826518 h 1851931"/>
              <a:gd name="connsiteX0" fmla="*/ 0 w 2979420"/>
              <a:gd name="connsiteY0" fmla="*/ 1850012 h 1852565"/>
              <a:gd name="connsiteX1" fmla="*/ 457200 w 2979420"/>
              <a:gd name="connsiteY1" fmla="*/ 1834773 h 1852565"/>
              <a:gd name="connsiteX2" fmla="*/ 1021080 w 2979420"/>
              <a:gd name="connsiteY2" fmla="*/ 1743332 h 1852565"/>
              <a:gd name="connsiteX3" fmla="*/ 1272540 w 2979420"/>
              <a:gd name="connsiteY3" fmla="*/ 1263272 h 1852565"/>
              <a:gd name="connsiteX4" fmla="*/ 1516380 w 2979420"/>
              <a:gd name="connsiteY4" fmla="*/ 326012 h 1852565"/>
              <a:gd name="connsiteX5" fmla="*/ 1676400 w 2979420"/>
              <a:gd name="connsiteY5" fmla="*/ 5972 h 1852565"/>
              <a:gd name="connsiteX6" fmla="*/ 1874520 w 2979420"/>
              <a:gd name="connsiteY6" fmla="*/ 554612 h 1852565"/>
              <a:gd name="connsiteX7" fmla="*/ 1988820 w 2979420"/>
              <a:gd name="connsiteY7" fmla="*/ 1019432 h 1852565"/>
              <a:gd name="connsiteX8" fmla="*/ 2179320 w 2979420"/>
              <a:gd name="connsiteY8" fmla="*/ 1583312 h 1852565"/>
              <a:gd name="connsiteX9" fmla="*/ 2461260 w 2979420"/>
              <a:gd name="connsiteY9" fmla="*/ 1819532 h 1852565"/>
              <a:gd name="connsiteX10" fmla="*/ 2979420 w 2979420"/>
              <a:gd name="connsiteY10" fmla="*/ 1827152 h 185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9420" h="1852565">
                <a:moveTo>
                  <a:pt x="0" y="1850012"/>
                </a:moveTo>
                <a:cubicBezTo>
                  <a:pt x="76200" y="1855092"/>
                  <a:pt x="292100" y="1853823"/>
                  <a:pt x="457200" y="1834773"/>
                </a:cubicBezTo>
                <a:cubicBezTo>
                  <a:pt x="622300" y="1815723"/>
                  <a:pt x="885190" y="1838582"/>
                  <a:pt x="1021080" y="1743332"/>
                </a:cubicBezTo>
                <a:cubicBezTo>
                  <a:pt x="1156970" y="1648082"/>
                  <a:pt x="1189990" y="1499492"/>
                  <a:pt x="1272540" y="1263272"/>
                </a:cubicBezTo>
                <a:cubicBezTo>
                  <a:pt x="1355090" y="1027052"/>
                  <a:pt x="1449070" y="535562"/>
                  <a:pt x="1516380" y="326012"/>
                </a:cubicBezTo>
                <a:cubicBezTo>
                  <a:pt x="1583690" y="116462"/>
                  <a:pt x="1616710" y="-32128"/>
                  <a:pt x="1676400" y="5972"/>
                </a:cubicBezTo>
                <a:cubicBezTo>
                  <a:pt x="1736090" y="44072"/>
                  <a:pt x="1822450" y="385702"/>
                  <a:pt x="1874520" y="554612"/>
                </a:cubicBezTo>
                <a:cubicBezTo>
                  <a:pt x="1926590" y="723522"/>
                  <a:pt x="1938020" y="847982"/>
                  <a:pt x="1988820" y="1019432"/>
                </a:cubicBezTo>
                <a:cubicBezTo>
                  <a:pt x="2039620" y="1190882"/>
                  <a:pt x="2100580" y="1449962"/>
                  <a:pt x="2179320" y="1583312"/>
                </a:cubicBezTo>
                <a:cubicBezTo>
                  <a:pt x="2258060" y="1716662"/>
                  <a:pt x="2327910" y="1778892"/>
                  <a:pt x="2461260" y="1819532"/>
                </a:cubicBezTo>
                <a:cubicBezTo>
                  <a:pt x="2594610" y="1860172"/>
                  <a:pt x="2898458" y="1820802"/>
                  <a:pt x="2979420" y="1827152"/>
                </a:cubicBezTo>
              </a:path>
            </a:pathLst>
          </a:cu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tx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453E22-946B-F046-BDEB-612FBA7728E1}"/>
              </a:ext>
            </a:extLst>
          </p:cNvPr>
          <p:cNvSpPr/>
          <p:nvPr/>
        </p:nvSpPr>
        <p:spPr>
          <a:xfrm>
            <a:off x="7163664" y="1468782"/>
            <a:ext cx="3136530" cy="2357777"/>
          </a:xfrm>
          <a:prstGeom prst="rect">
            <a:avLst/>
          </a:prstGeom>
          <a:noFill/>
          <a:ln>
            <a:solidFill>
              <a:schemeClr val="accent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 name="TextBox 10">
            <a:extLst>
              <a:ext uri="{FF2B5EF4-FFF2-40B4-BE49-F238E27FC236}">
                <a16:creationId xmlns:a16="http://schemas.microsoft.com/office/drawing/2014/main" id="{29AD0CD7-8187-CD46-9E19-25AF7D69B31D}"/>
              </a:ext>
            </a:extLst>
          </p:cNvPr>
          <p:cNvSpPr txBox="1"/>
          <p:nvPr/>
        </p:nvSpPr>
        <p:spPr>
          <a:xfrm>
            <a:off x="7267077" y="1548158"/>
            <a:ext cx="927100" cy="341632"/>
          </a:xfrm>
          <a:prstGeom prst="rect">
            <a:avLst/>
          </a:prstGeom>
          <a:noFill/>
        </p:spPr>
        <p:txBody>
          <a:bodyPr wrap="square" rtlCol="0">
            <a:spAutoFit/>
          </a:bodyPr>
          <a:lstStyle/>
          <a:p>
            <a:pPr algn="ctr">
              <a:lnSpc>
                <a:spcPct val="90000"/>
              </a:lnSpc>
            </a:pPr>
            <a:r>
              <a:rPr lang="en-US" dirty="0"/>
              <a:t>(hkl)</a:t>
            </a:r>
          </a:p>
        </p:txBody>
      </p:sp>
      <p:cxnSp>
        <p:nvCxnSpPr>
          <p:cNvPr id="12" name="Straight Arrow Connector 11">
            <a:extLst>
              <a:ext uri="{FF2B5EF4-FFF2-40B4-BE49-F238E27FC236}">
                <a16:creationId xmlns:a16="http://schemas.microsoft.com/office/drawing/2014/main" id="{BDBD1E2F-E41F-824D-B210-4D737BA2AF2E}"/>
              </a:ext>
            </a:extLst>
          </p:cNvPr>
          <p:cNvCxnSpPr/>
          <p:nvPr/>
        </p:nvCxnSpPr>
        <p:spPr>
          <a:xfrm>
            <a:off x="10124933" y="3937662"/>
            <a:ext cx="3733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8E186FF-5D16-3145-A706-04631B1A6904}"/>
              </a:ext>
            </a:extLst>
          </p:cNvPr>
          <p:cNvSpPr txBox="1"/>
          <p:nvPr/>
        </p:nvSpPr>
        <p:spPr>
          <a:xfrm>
            <a:off x="9484852" y="4022750"/>
            <a:ext cx="1432562" cy="341632"/>
          </a:xfrm>
          <a:prstGeom prst="rect">
            <a:avLst/>
          </a:prstGeom>
          <a:noFill/>
        </p:spPr>
        <p:txBody>
          <a:bodyPr wrap="square" rtlCol="0">
            <a:spAutoFit/>
          </a:bodyPr>
          <a:lstStyle/>
          <a:p>
            <a:pPr algn="ctr">
              <a:lnSpc>
                <a:spcPct val="90000"/>
              </a:lnSpc>
            </a:pPr>
            <a:r>
              <a:rPr lang="en-US" dirty="0"/>
              <a:t>d-spacing</a:t>
            </a:r>
          </a:p>
        </p:txBody>
      </p:sp>
      <p:cxnSp>
        <p:nvCxnSpPr>
          <p:cNvPr id="14" name="Straight Arrow Connector 13">
            <a:extLst>
              <a:ext uri="{FF2B5EF4-FFF2-40B4-BE49-F238E27FC236}">
                <a16:creationId xmlns:a16="http://schemas.microsoft.com/office/drawing/2014/main" id="{228C08D3-D466-E34A-A414-47968775DCC7}"/>
              </a:ext>
            </a:extLst>
          </p:cNvPr>
          <p:cNvCxnSpPr/>
          <p:nvPr/>
        </p:nvCxnSpPr>
        <p:spPr>
          <a:xfrm flipV="1">
            <a:off x="7031214" y="1697382"/>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4350A88-B63C-1E4A-8B18-4FDFA86CEB9B}"/>
              </a:ext>
            </a:extLst>
          </p:cNvPr>
          <p:cNvSpPr txBox="1"/>
          <p:nvPr/>
        </p:nvSpPr>
        <p:spPr>
          <a:xfrm rot="10800000">
            <a:off x="6802989" y="1971703"/>
            <a:ext cx="433965" cy="1447800"/>
          </a:xfrm>
          <a:prstGeom prst="rect">
            <a:avLst/>
          </a:prstGeom>
          <a:noFill/>
        </p:spPr>
        <p:txBody>
          <a:bodyPr vert="eaVert" wrap="square" rtlCol="0">
            <a:spAutoFit/>
          </a:bodyPr>
          <a:lstStyle/>
          <a:p>
            <a:pPr algn="ctr">
              <a:lnSpc>
                <a:spcPct val="90000"/>
              </a:lnSpc>
            </a:pPr>
            <a:r>
              <a:rPr lang="en-US" dirty="0"/>
              <a:t>Intensity</a:t>
            </a:r>
          </a:p>
        </p:txBody>
      </p:sp>
      <p:cxnSp>
        <p:nvCxnSpPr>
          <p:cNvPr id="16" name="Straight Connector 15">
            <a:extLst>
              <a:ext uri="{FF2B5EF4-FFF2-40B4-BE49-F238E27FC236}">
                <a16:creationId xmlns:a16="http://schemas.microsoft.com/office/drawing/2014/main" id="{BFE46B27-2322-5841-B1CF-3496D0A7C8D9}"/>
              </a:ext>
            </a:extLst>
          </p:cNvPr>
          <p:cNvCxnSpPr>
            <a:stCxn id="9" idx="1"/>
          </p:cNvCxnSpPr>
          <p:nvPr/>
        </p:nvCxnSpPr>
        <p:spPr>
          <a:xfrm>
            <a:off x="7684840" y="3696780"/>
            <a:ext cx="2249593" cy="1790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7F0E6F9-D040-1B4A-A3C9-714C5EF5D7E2}"/>
              </a:ext>
            </a:extLst>
          </p:cNvPr>
          <p:cNvGrpSpPr/>
          <p:nvPr/>
        </p:nvGrpSpPr>
        <p:grpSpPr>
          <a:xfrm>
            <a:off x="1371703" y="1135941"/>
            <a:ext cx="3975492" cy="4628967"/>
            <a:chOff x="139308" y="917576"/>
            <a:chExt cx="3975492" cy="4628967"/>
          </a:xfrm>
        </p:grpSpPr>
        <p:sp>
          <p:nvSpPr>
            <p:cNvPr id="18" name="Rectangle 17">
              <a:extLst>
                <a:ext uri="{FF2B5EF4-FFF2-40B4-BE49-F238E27FC236}">
                  <a16:creationId xmlns:a16="http://schemas.microsoft.com/office/drawing/2014/main" id="{EB830225-4A04-354A-A8AE-A2C9C2974D5A}"/>
                </a:ext>
              </a:extLst>
            </p:cNvPr>
            <p:cNvSpPr/>
            <p:nvPr/>
          </p:nvSpPr>
          <p:spPr>
            <a:xfrm>
              <a:off x="139308" y="917576"/>
              <a:ext cx="3975492" cy="4628967"/>
            </a:xfrm>
            <a:prstGeom prst="rect">
              <a:avLst/>
            </a:prstGeom>
            <a:solidFill>
              <a:schemeClr val="bg2"/>
            </a:solidFill>
            <a:ln w="19050">
              <a:solidFill>
                <a:schemeClr val="accent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nvGrpSpPr>
            <p:cNvPr id="19" name="Group 18">
              <a:extLst>
                <a:ext uri="{FF2B5EF4-FFF2-40B4-BE49-F238E27FC236}">
                  <a16:creationId xmlns:a16="http://schemas.microsoft.com/office/drawing/2014/main" id="{C43557E9-F3D1-6E43-B686-39E180E91830}"/>
                </a:ext>
              </a:extLst>
            </p:cNvPr>
            <p:cNvGrpSpPr/>
            <p:nvPr/>
          </p:nvGrpSpPr>
          <p:grpSpPr>
            <a:xfrm>
              <a:off x="346986" y="1066800"/>
              <a:ext cx="3005814" cy="2429520"/>
              <a:chOff x="346986" y="1066800"/>
              <a:chExt cx="3005814" cy="2429520"/>
            </a:xfrm>
          </p:grpSpPr>
          <p:grpSp>
            <p:nvGrpSpPr>
              <p:cNvPr id="49" name="Group 4">
                <a:extLst>
                  <a:ext uri="{FF2B5EF4-FFF2-40B4-BE49-F238E27FC236}">
                    <a16:creationId xmlns:a16="http://schemas.microsoft.com/office/drawing/2014/main" id="{7D02E65A-0F32-CB49-85BA-9C91728FEE0E}"/>
                  </a:ext>
                </a:extLst>
              </p:cNvPr>
              <p:cNvGrpSpPr>
                <a:grpSpLocks noChangeAspect="1"/>
              </p:cNvGrpSpPr>
              <p:nvPr/>
            </p:nvGrpSpPr>
            <p:grpSpPr bwMode="auto">
              <a:xfrm>
                <a:off x="771525" y="2217738"/>
                <a:ext cx="2411413" cy="593725"/>
                <a:chOff x="519" y="1318"/>
                <a:chExt cx="1797" cy="442"/>
              </a:xfrm>
            </p:grpSpPr>
            <p:sp>
              <p:nvSpPr>
                <p:cNvPr id="56" name="Rectangle 5" descr="Large grid">
                  <a:extLst>
                    <a:ext uri="{FF2B5EF4-FFF2-40B4-BE49-F238E27FC236}">
                      <a16:creationId xmlns:a16="http://schemas.microsoft.com/office/drawing/2014/main" id="{CFACF067-5ED5-C840-A78B-BA40629AC19F}"/>
                    </a:ext>
                  </a:extLst>
                </p:cNvPr>
                <p:cNvSpPr>
                  <a:spLocks noChangeAspect="1" noChangeArrowheads="1"/>
                </p:cNvSpPr>
                <p:nvPr/>
              </p:nvSpPr>
              <p:spPr bwMode="auto">
                <a:xfrm>
                  <a:off x="522" y="1322"/>
                  <a:ext cx="1789" cy="433"/>
                </a:xfrm>
                <a:prstGeom prst="rect">
                  <a:avLst/>
                </a:prstGeom>
                <a:noFill/>
                <a:ln w="9525">
                  <a:solidFill>
                    <a:schemeClr val="tx1"/>
                  </a:solidFill>
                  <a:miter lim="800000"/>
                  <a:headEnd/>
                  <a:tailEnd/>
                </a:ln>
                <a:effectLst/>
                <a:extLst>
                  <a:ext uri="{909E8E84-426E-40dd-AFC4-6F175D3DCCD1}">
                    <a14:hiddenFill xmlns:a14="http://schemas.microsoft.com/office/drawing/2010/main" xmlns="">
                      <a:pattFill prst="lgGrid">
                        <a:fgClr>
                          <a:schemeClr val="accent1"/>
                        </a:fgClr>
                        <a:bgClr>
                          <a:schemeClr val="bg1"/>
                        </a:bgClr>
                      </a:patt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7" name="Line 6">
                  <a:extLst>
                    <a:ext uri="{FF2B5EF4-FFF2-40B4-BE49-F238E27FC236}">
                      <a16:creationId xmlns:a16="http://schemas.microsoft.com/office/drawing/2014/main" id="{BFE76FDC-D5DC-D14A-AE5E-D373B4B44426}"/>
                    </a:ext>
                  </a:extLst>
                </p:cNvPr>
                <p:cNvSpPr>
                  <a:spLocks noChangeAspect="1" noChangeShapeType="1"/>
                </p:cNvSpPr>
                <p:nvPr/>
              </p:nvSpPr>
              <p:spPr bwMode="auto">
                <a:xfrm>
                  <a:off x="656" y="1322"/>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8" name="Line 7">
                  <a:extLst>
                    <a:ext uri="{FF2B5EF4-FFF2-40B4-BE49-F238E27FC236}">
                      <a16:creationId xmlns:a16="http://schemas.microsoft.com/office/drawing/2014/main" id="{0ED2AB69-71C0-5F40-99A9-DC1558208D0A}"/>
                    </a:ext>
                  </a:extLst>
                </p:cNvPr>
                <p:cNvSpPr>
                  <a:spLocks noChangeAspect="1" noChangeShapeType="1"/>
                </p:cNvSpPr>
                <p:nvPr/>
              </p:nvSpPr>
              <p:spPr bwMode="auto">
                <a:xfrm>
                  <a:off x="774" y="1318"/>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9" name="Line 8">
                  <a:extLst>
                    <a:ext uri="{FF2B5EF4-FFF2-40B4-BE49-F238E27FC236}">
                      <a16:creationId xmlns:a16="http://schemas.microsoft.com/office/drawing/2014/main" id="{A0C8C149-9508-914A-8FF0-4D0C72D6E156}"/>
                    </a:ext>
                  </a:extLst>
                </p:cNvPr>
                <p:cNvSpPr>
                  <a:spLocks noChangeAspect="1" noChangeShapeType="1"/>
                </p:cNvSpPr>
                <p:nvPr/>
              </p:nvSpPr>
              <p:spPr bwMode="auto">
                <a:xfrm>
                  <a:off x="895" y="1330"/>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0" name="Line 9">
                  <a:extLst>
                    <a:ext uri="{FF2B5EF4-FFF2-40B4-BE49-F238E27FC236}">
                      <a16:creationId xmlns:a16="http://schemas.microsoft.com/office/drawing/2014/main" id="{20C1B30B-1D28-FC42-B11E-087EEDA4FCF0}"/>
                    </a:ext>
                  </a:extLst>
                </p:cNvPr>
                <p:cNvSpPr>
                  <a:spLocks noChangeAspect="1" noChangeShapeType="1"/>
                </p:cNvSpPr>
                <p:nvPr/>
              </p:nvSpPr>
              <p:spPr bwMode="auto">
                <a:xfrm>
                  <a:off x="1013" y="133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1" name="Line 10">
                  <a:extLst>
                    <a:ext uri="{FF2B5EF4-FFF2-40B4-BE49-F238E27FC236}">
                      <a16:creationId xmlns:a16="http://schemas.microsoft.com/office/drawing/2014/main" id="{3AAC549A-586D-CA44-8EBF-E6E8027B13C1}"/>
                    </a:ext>
                  </a:extLst>
                </p:cNvPr>
                <p:cNvSpPr>
                  <a:spLocks noChangeAspect="1" noChangeShapeType="1"/>
                </p:cNvSpPr>
                <p:nvPr/>
              </p:nvSpPr>
              <p:spPr bwMode="auto">
                <a:xfrm>
                  <a:off x="1126" y="1330"/>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2" name="Line 11">
                  <a:extLst>
                    <a:ext uri="{FF2B5EF4-FFF2-40B4-BE49-F238E27FC236}">
                      <a16:creationId xmlns:a16="http://schemas.microsoft.com/office/drawing/2014/main" id="{994F65CA-E7EF-1247-969B-46D19E10CD8F}"/>
                    </a:ext>
                  </a:extLst>
                </p:cNvPr>
                <p:cNvSpPr>
                  <a:spLocks noChangeAspect="1" noChangeShapeType="1"/>
                </p:cNvSpPr>
                <p:nvPr/>
              </p:nvSpPr>
              <p:spPr bwMode="auto">
                <a:xfrm>
                  <a:off x="1244" y="1326"/>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3" name="Line 12">
                  <a:extLst>
                    <a:ext uri="{FF2B5EF4-FFF2-40B4-BE49-F238E27FC236}">
                      <a16:creationId xmlns:a16="http://schemas.microsoft.com/office/drawing/2014/main" id="{750FC66F-626F-B542-A543-DDC7142C3E03}"/>
                    </a:ext>
                  </a:extLst>
                </p:cNvPr>
                <p:cNvSpPr>
                  <a:spLocks noChangeAspect="1" noChangeShapeType="1"/>
                </p:cNvSpPr>
                <p:nvPr/>
              </p:nvSpPr>
              <p:spPr bwMode="auto">
                <a:xfrm>
                  <a:off x="1365" y="1338"/>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4" name="Line 13">
                  <a:extLst>
                    <a:ext uri="{FF2B5EF4-FFF2-40B4-BE49-F238E27FC236}">
                      <a16:creationId xmlns:a16="http://schemas.microsoft.com/office/drawing/2014/main" id="{53D5ED46-0F89-5844-B179-03AABD44C389}"/>
                    </a:ext>
                  </a:extLst>
                </p:cNvPr>
                <p:cNvSpPr>
                  <a:spLocks noChangeAspect="1" noChangeShapeType="1"/>
                </p:cNvSpPr>
                <p:nvPr/>
              </p:nvSpPr>
              <p:spPr bwMode="auto">
                <a:xfrm>
                  <a:off x="1483" y="1334"/>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5" name="Line 14">
                  <a:extLst>
                    <a:ext uri="{FF2B5EF4-FFF2-40B4-BE49-F238E27FC236}">
                      <a16:creationId xmlns:a16="http://schemas.microsoft.com/office/drawing/2014/main" id="{4AD2592E-E4BD-6044-B7D9-625F6F877F4F}"/>
                    </a:ext>
                  </a:extLst>
                </p:cNvPr>
                <p:cNvSpPr>
                  <a:spLocks noChangeAspect="1" noChangeShapeType="1"/>
                </p:cNvSpPr>
                <p:nvPr/>
              </p:nvSpPr>
              <p:spPr bwMode="auto">
                <a:xfrm>
                  <a:off x="1478" y="1319"/>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6" name="Line 15">
                  <a:extLst>
                    <a:ext uri="{FF2B5EF4-FFF2-40B4-BE49-F238E27FC236}">
                      <a16:creationId xmlns:a16="http://schemas.microsoft.com/office/drawing/2014/main" id="{9B20496F-AAC8-E64C-82A4-099469916C9A}"/>
                    </a:ext>
                  </a:extLst>
                </p:cNvPr>
                <p:cNvSpPr>
                  <a:spLocks noChangeAspect="1" noChangeShapeType="1"/>
                </p:cNvSpPr>
                <p:nvPr/>
              </p:nvSpPr>
              <p:spPr bwMode="auto">
                <a:xfrm>
                  <a:off x="1596" y="1326"/>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7" name="Line 16">
                  <a:extLst>
                    <a:ext uri="{FF2B5EF4-FFF2-40B4-BE49-F238E27FC236}">
                      <a16:creationId xmlns:a16="http://schemas.microsoft.com/office/drawing/2014/main" id="{F82E99B7-CD7C-3647-B1EE-9D5867EC7058}"/>
                    </a:ext>
                  </a:extLst>
                </p:cNvPr>
                <p:cNvSpPr>
                  <a:spLocks noChangeAspect="1" noChangeShapeType="1"/>
                </p:cNvSpPr>
                <p:nvPr/>
              </p:nvSpPr>
              <p:spPr bwMode="auto">
                <a:xfrm>
                  <a:off x="1717" y="132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8" name="Line 17">
                  <a:extLst>
                    <a:ext uri="{FF2B5EF4-FFF2-40B4-BE49-F238E27FC236}">
                      <a16:creationId xmlns:a16="http://schemas.microsoft.com/office/drawing/2014/main" id="{40AE6163-485B-2F4C-8EA7-322678AE61D9}"/>
                    </a:ext>
                  </a:extLst>
                </p:cNvPr>
                <p:cNvSpPr>
                  <a:spLocks noChangeAspect="1" noChangeShapeType="1"/>
                </p:cNvSpPr>
                <p:nvPr/>
              </p:nvSpPr>
              <p:spPr bwMode="auto">
                <a:xfrm>
                  <a:off x="1835" y="1334"/>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9" name="Line 18">
                  <a:extLst>
                    <a:ext uri="{FF2B5EF4-FFF2-40B4-BE49-F238E27FC236}">
                      <a16:creationId xmlns:a16="http://schemas.microsoft.com/office/drawing/2014/main" id="{E1C2A391-8F74-A649-88DB-B15CCE733EBA}"/>
                    </a:ext>
                  </a:extLst>
                </p:cNvPr>
                <p:cNvSpPr>
                  <a:spLocks noChangeAspect="1" noChangeShapeType="1"/>
                </p:cNvSpPr>
                <p:nvPr/>
              </p:nvSpPr>
              <p:spPr bwMode="auto">
                <a:xfrm>
                  <a:off x="1948" y="132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0" name="Line 19">
                  <a:extLst>
                    <a:ext uri="{FF2B5EF4-FFF2-40B4-BE49-F238E27FC236}">
                      <a16:creationId xmlns:a16="http://schemas.microsoft.com/office/drawing/2014/main" id="{BA848EFF-311A-E545-B5FA-49F8C1E41103}"/>
                    </a:ext>
                  </a:extLst>
                </p:cNvPr>
                <p:cNvSpPr>
                  <a:spLocks noChangeAspect="1" noChangeShapeType="1"/>
                </p:cNvSpPr>
                <p:nvPr/>
              </p:nvSpPr>
              <p:spPr bwMode="auto">
                <a:xfrm>
                  <a:off x="2066" y="1323"/>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1" name="Line 20">
                  <a:extLst>
                    <a:ext uri="{FF2B5EF4-FFF2-40B4-BE49-F238E27FC236}">
                      <a16:creationId xmlns:a16="http://schemas.microsoft.com/office/drawing/2014/main" id="{61FDC907-E3DB-8041-8FA2-7B88909BD7B8}"/>
                    </a:ext>
                  </a:extLst>
                </p:cNvPr>
                <p:cNvSpPr>
                  <a:spLocks noChangeAspect="1" noChangeShapeType="1"/>
                </p:cNvSpPr>
                <p:nvPr/>
              </p:nvSpPr>
              <p:spPr bwMode="auto">
                <a:xfrm>
                  <a:off x="2187" y="1335"/>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2" name="Line 21">
                  <a:extLst>
                    <a:ext uri="{FF2B5EF4-FFF2-40B4-BE49-F238E27FC236}">
                      <a16:creationId xmlns:a16="http://schemas.microsoft.com/office/drawing/2014/main" id="{9B03155F-6D8C-024D-9B34-24138D1AC7EE}"/>
                    </a:ext>
                  </a:extLst>
                </p:cNvPr>
                <p:cNvSpPr>
                  <a:spLocks noChangeAspect="1" noChangeShapeType="1"/>
                </p:cNvSpPr>
                <p:nvPr/>
              </p:nvSpPr>
              <p:spPr bwMode="auto">
                <a:xfrm>
                  <a:off x="522" y="1433"/>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3" name="Line 22">
                  <a:extLst>
                    <a:ext uri="{FF2B5EF4-FFF2-40B4-BE49-F238E27FC236}">
                      <a16:creationId xmlns:a16="http://schemas.microsoft.com/office/drawing/2014/main" id="{18AADC7E-1F5D-AF45-9D47-2ACCD54E34F9}"/>
                    </a:ext>
                  </a:extLst>
                </p:cNvPr>
                <p:cNvSpPr>
                  <a:spLocks noChangeAspect="1" noChangeShapeType="1"/>
                </p:cNvSpPr>
                <p:nvPr/>
              </p:nvSpPr>
              <p:spPr bwMode="auto">
                <a:xfrm>
                  <a:off x="519" y="1540"/>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4" name="Line 23">
                  <a:extLst>
                    <a:ext uri="{FF2B5EF4-FFF2-40B4-BE49-F238E27FC236}">
                      <a16:creationId xmlns:a16="http://schemas.microsoft.com/office/drawing/2014/main" id="{B359A4FF-8E99-7A48-A920-0A5A7C48230A}"/>
                    </a:ext>
                  </a:extLst>
                </p:cNvPr>
                <p:cNvSpPr>
                  <a:spLocks noChangeAspect="1" noChangeShapeType="1"/>
                </p:cNvSpPr>
                <p:nvPr/>
              </p:nvSpPr>
              <p:spPr bwMode="auto">
                <a:xfrm>
                  <a:off x="527" y="1647"/>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50" name="Group 49">
                <a:extLst>
                  <a:ext uri="{FF2B5EF4-FFF2-40B4-BE49-F238E27FC236}">
                    <a16:creationId xmlns:a16="http://schemas.microsoft.com/office/drawing/2014/main" id="{D0133EDF-9086-BA4A-BFA9-70A8162D7F10}"/>
                  </a:ext>
                </a:extLst>
              </p:cNvPr>
              <p:cNvGrpSpPr/>
              <p:nvPr/>
            </p:nvGrpSpPr>
            <p:grpSpPr>
              <a:xfrm>
                <a:off x="2065338" y="1600200"/>
                <a:ext cx="989383" cy="1665288"/>
                <a:chOff x="2065338" y="1600200"/>
                <a:chExt cx="989383" cy="1665288"/>
              </a:xfrm>
            </p:grpSpPr>
            <p:sp>
              <p:nvSpPr>
                <p:cNvPr id="54" name="Line 24">
                  <a:extLst>
                    <a:ext uri="{FF2B5EF4-FFF2-40B4-BE49-F238E27FC236}">
                      <a16:creationId xmlns:a16="http://schemas.microsoft.com/office/drawing/2014/main" id="{65D64D2B-34E5-1143-9E13-9A1141868330}"/>
                    </a:ext>
                  </a:extLst>
                </p:cNvPr>
                <p:cNvSpPr>
                  <a:spLocks noChangeShapeType="1"/>
                </p:cNvSpPr>
                <p:nvPr/>
              </p:nvSpPr>
              <p:spPr bwMode="auto">
                <a:xfrm flipH="1">
                  <a:off x="2066925" y="1600200"/>
                  <a:ext cx="987796" cy="941388"/>
                </a:xfrm>
                <a:prstGeom prst="line">
                  <a:avLst/>
                </a:prstGeom>
                <a:noFill/>
                <a:ln w="762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5" name="Line 25">
                  <a:extLst>
                    <a:ext uri="{FF2B5EF4-FFF2-40B4-BE49-F238E27FC236}">
                      <a16:creationId xmlns:a16="http://schemas.microsoft.com/office/drawing/2014/main" id="{DC13C684-7EE6-7744-A0D4-01D1847C93BB}"/>
                    </a:ext>
                  </a:extLst>
                </p:cNvPr>
                <p:cNvSpPr>
                  <a:spLocks noChangeShapeType="1"/>
                </p:cNvSpPr>
                <p:nvPr/>
              </p:nvSpPr>
              <p:spPr bwMode="auto">
                <a:xfrm>
                  <a:off x="2065338" y="2524125"/>
                  <a:ext cx="741362" cy="741363"/>
                </a:xfrm>
                <a:prstGeom prst="line">
                  <a:avLst/>
                </a:prstGeom>
                <a:noFill/>
                <a:ln w="76200">
                  <a:solidFill>
                    <a:srgbClr val="CC0000"/>
                  </a:solidFill>
                  <a:round/>
                  <a:headEnd/>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51" name="Text Box 54">
                <a:extLst>
                  <a:ext uri="{FF2B5EF4-FFF2-40B4-BE49-F238E27FC236}">
                    <a16:creationId xmlns:a16="http://schemas.microsoft.com/office/drawing/2014/main" id="{3664EDAA-27FC-BF46-B5B6-26FB6CED9FFA}"/>
                  </a:ext>
                </a:extLst>
              </p:cNvPr>
              <p:cNvSpPr txBox="1">
                <a:spLocks noChangeArrowheads="1"/>
              </p:cNvSpPr>
              <p:nvPr/>
            </p:nvSpPr>
            <p:spPr bwMode="auto">
              <a:xfrm>
                <a:off x="346986" y="1066800"/>
                <a:ext cx="1689886" cy="338554"/>
              </a:xfrm>
              <a:prstGeom prst="rect">
                <a:avLst/>
              </a:prstGeom>
              <a:solidFill>
                <a:srgbClr val="FFC000"/>
              </a:solidFill>
              <a:ln>
                <a:noFill/>
              </a:ln>
              <a:effectLst/>
              <a:extLst/>
            </p:spPr>
            <p:txBody>
              <a:bodyPr wrap="none">
                <a:spAutoFit/>
              </a:bodyPr>
              <a:lstStyle/>
              <a:p>
                <a:r>
                  <a:rPr lang="en-US" altLang="en-US" sz="1600" b="1" dirty="0">
                    <a:solidFill>
                      <a:srgbClr val="006699"/>
                    </a:solidFill>
                  </a:rPr>
                  <a:t>Powder sample</a:t>
                </a:r>
              </a:p>
            </p:txBody>
          </p:sp>
          <p:sp>
            <p:nvSpPr>
              <p:cNvPr id="52" name="Text Box 26">
                <a:extLst>
                  <a:ext uri="{FF2B5EF4-FFF2-40B4-BE49-F238E27FC236}">
                    <a16:creationId xmlns:a16="http://schemas.microsoft.com/office/drawing/2014/main" id="{BE6F2815-F1F6-244E-A875-5EFC1C13E45F}"/>
                  </a:ext>
                </a:extLst>
              </p:cNvPr>
              <p:cNvSpPr txBox="1">
                <a:spLocks noChangeArrowheads="1"/>
              </p:cNvSpPr>
              <p:nvPr/>
            </p:nvSpPr>
            <p:spPr bwMode="auto">
              <a:xfrm>
                <a:off x="1568450" y="1600200"/>
                <a:ext cx="178435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en-US" sz="1400" b="1" dirty="0">
                    <a:solidFill>
                      <a:srgbClr val="006699"/>
                    </a:solidFill>
                  </a:rPr>
                  <a:t>Incident </a:t>
                </a:r>
              </a:p>
              <a:p>
                <a:r>
                  <a:rPr lang="en-US" altLang="en-US" sz="1400" b="1" dirty="0">
                    <a:solidFill>
                      <a:srgbClr val="006699"/>
                    </a:solidFill>
                  </a:rPr>
                  <a:t>Neutrons</a:t>
                </a:r>
              </a:p>
            </p:txBody>
          </p:sp>
          <p:sp>
            <p:nvSpPr>
              <p:cNvPr id="53" name="Text Box 27">
                <a:extLst>
                  <a:ext uri="{FF2B5EF4-FFF2-40B4-BE49-F238E27FC236}">
                    <a16:creationId xmlns:a16="http://schemas.microsoft.com/office/drawing/2014/main" id="{51E3D675-92F9-F14B-8ABE-B13DF68EE0EA}"/>
                  </a:ext>
                </a:extLst>
              </p:cNvPr>
              <p:cNvSpPr txBox="1">
                <a:spLocks noChangeArrowheads="1"/>
              </p:cNvSpPr>
              <p:nvPr/>
            </p:nvSpPr>
            <p:spPr bwMode="auto">
              <a:xfrm>
                <a:off x="1371600" y="2973100"/>
                <a:ext cx="133481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1400" b="1" dirty="0">
                    <a:solidFill>
                      <a:srgbClr val="006699"/>
                    </a:solidFill>
                  </a:rPr>
                  <a:t>Diffracted </a:t>
                </a:r>
              </a:p>
              <a:p>
                <a:r>
                  <a:rPr lang="en-US" altLang="en-US" sz="1400" b="1" dirty="0">
                    <a:solidFill>
                      <a:srgbClr val="006699"/>
                    </a:solidFill>
                  </a:rPr>
                  <a:t>Neutrons</a:t>
                </a:r>
              </a:p>
            </p:txBody>
          </p:sp>
        </p:grpSp>
        <p:grpSp>
          <p:nvGrpSpPr>
            <p:cNvPr id="20" name="Group 19">
              <a:extLst>
                <a:ext uri="{FF2B5EF4-FFF2-40B4-BE49-F238E27FC236}">
                  <a16:creationId xmlns:a16="http://schemas.microsoft.com/office/drawing/2014/main" id="{5BC6758F-A1DC-3E4E-A3F9-C171CC41BF17}"/>
                </a:ext>
              </a:extLst>
            </p:cNvPr>
            <p:cNvGrpSpPr/>
            <p:nvPr/>
          </p:nvGrpSpPr>
          <p:grpSpPr>
            <a:xfrm>
              <a:off x="139308" y="3821112"/>
              <a:ext cx="3960252" cy="1665288"/>
              <a:chOff x="139308" y="3821112"/>
              <a:chExt cx="3960252" cy="1665288"/>
            </a:xfrm>
          </p:grpSpPr>
          <p:sp>
            <p:nvSpPr>
              <p:cNvPr id="23" name="AutoShape 28">
                <a:extLst>
                  <a:ext uri="{FF2B5EF4-FFF2-40B4-BE49-F238E27FC236}">
                    <a16:creationId xmlns:a16="http://schemas.microsoft.com/office/drawing/2014/main" id="{DA60B9D5-620C-214D-9CE4-6E26B5850914}"/>
                  </a:ext>
                </a:extLst>
              </p:cNvPr>
              <p:cNvSpPr>
                <a:spLocks noChangeAspect="1" noChangeArrowheads="1"/>
              </p:cNvSpPr>
              <p:nvPr/>
            </p:nvSpPr>
            <p:spPr bwMode="auto">
              <a:xfrm>
                <a:off x="139308" y="4699795"/>
                <a:ext cx="687780" cy="131763"/>
              </a:xfrm>
              <a:prstGeom prst="leftArrow">
                <a:avLst>
                  <a:gd name="adj1" fmla="val 50000"/>
                  <a:gd name="adj2" fmla="val 130500"/>
                </a:avLst>
              </a:prstGeom>
              <a:solidFill>
                <a:srgbClr val="0066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24" name="Group 30">
                <a:extLst>
                  <a:ext uri="{FF2B5EF4-FFF2-40B4-BE49-F238E27FC236}">
                    <a16:creationId xmlns:a16="http://schemas.microsoft.com/office/drawing/2014/main" id="{166F2A13-CE53-E24F-AF5C-1ABFD0C53E0C}"/>
                  </a:ext>
                </a:extLst>
              </p:cNvPr>
              <p:cNvGrpSpPr>
                <a:grpSpLocks/>
              </p:cNvGrpSpPr>
              <p:nvPr/>
            </p:nvGrpSpPr>
            <p:grpSpPr bwMode="auto">
              <a:xfrm>
                <a:off x="827088" y="4509666"/>
                <a:ext cx="2587625" cy="523875"/>
                <a:chOff x="519" y="1318"/>
                <a:chExt cx="1797" cy="442"/>
              </a:xfrm>
            </p:grpSpPr>
            <p:sp>
              <p:nvSpPr>
                <p:cNvPr id="30" name="Rectangle 31" descr="Large grid">
                  <a:extLst>
                    <a:ext uri="{FF2B5EF4-FFF2-40B4-BE49-F238E27FC236}">
                      <a16:creationId xmlns:a16="http://schemas.microsoft.com/office/drawing/2014/main" id="{5102DED5-9908-874E-BA69-BF0B6F30BAA6}"/>
                    </a:ext>
                  </a:extLst>
                </p:cNvPr>
                <p:cNvSpPr>
                  <a:spLocks noChangeArrowheads="1"/>
                </p:cNvSpPr>
                <p:nvPr/>
              </p:nvSpPr>
              <p:spPr bwMode="auto">
                <a:xfrm>
                  <a:off x="522" y="1322"/>
                  <a:ext cx="1789" cy="433"/>
                </a:xfrm>
                <a:prstGeom prst="rect">
                  <a:avLst/>
                </a:prstGeom>
                <a:noFill/>
                <a:ln w="9525">
                  <a:solidFill>
                    <a:schemeClr val="tx1"/>
                  </a:solidFill>
                  <a:miter lim="800000"/>
                  <a:headEnd/>
                  <a:tailEnd/>
                </a:ln>
                <a:effectLst/>
                <a:extLst>
                  <a:ext uri="{909E8E84-426E-40dd-AFC4-6F175D3DCCD1}">
                    <a14:hiddenFill xmlns:a14="http://schemas.microsoft.com/office/drawing/2010/main" xmlns="">
                      <a:pattFill prst="lgGrid">
                        <a:fgClr>
                          <a:schemeClr val="accent1"/>
                        </a:fgClr>
                        <a:bgClr>
                          <a:schemeClr val="bg1"/>
                        </a:bgClr>
                      </a:patt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32">
                  <a:extLst>
                    <a:ext uri="{FF2B5EF4-FFF2-40B4-BE49-F238E27FC236}">
                      <a16:creationId xmlns:a16="http://schemas.microsoft.com/office/drawing/2014/main" id="{EB0E3C36-04FF-A342-B90F-1E4A9567BAD2}"/>
                    </a:ext>
                  </a:extLst>
                </p:cNvPr>
                <p:cNvSpPr>
                  <a:spLocks noChangeShapeType="1"/>
                </p:cNvSpPr>
                <p:nvPr/>
              </p:nvSpPr>
              <p:spPr bwMode="auto">
                <a:xfrm>
                  <a:off x="656" y="1322"/>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33">
                  <a:extLst>
                    <a:ext uri="{FF2B5EF4-FFF2-40B4-BE49-F238E27FC236}">
                      <a16:creationId xmlns:a16="http://schemas.microsoft.com/office/drawing/2014/main" id="{C58B329E-424B-4745-A8A8-46A59CDFC266}"/>
                    </a:ext>
                  </a:extLst>
                </p:cNvPr>
                <p:cNvSpPr>
                  <a:spLocks noChangeShapeType="1"/>
                </p:cNvSpPr>
                <p:nvPr/>
              </p:nvSpPr>
              <p:spPr bwMode="auto">
                <a:xfrm>
                  <a:off x="774" y="1318"/>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3" name="Line 34">
                  <a:extLst>
                    <a:ext uri="{FF2B5EF4-FFF2-40B4-BE49-F238E27FC236}">
                      <a16:creationId xmlns:a16="http://schemas.microsoft.com/office/drawing/2014/main" id="{180C9387-8858-AE49-85CC-70DEE0C0924D}"/>
                    </a:ext>
                  </a:extLst>
                </p:cNvPr>
                <p:cNvSpPr>
                  <a:spLocks noChangeShapeType="1"/>
                </p:cNvSpPr>
                <p:nvPr/>
              </p:nvSpPr>
              <p:spPr bwMode="auto">
                <a:xfrm>
                  <a:off x="895" y="1330"/>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4" name="Line 35">
                  <a:extLst>
                    <a:ext uri="{FF2B5EF4-FFF2-40B4-BE49-F238E27FC236}">
                      <a16:creationId xmlns:a16="http://schemas.microsoft.com/office/drawing/2014/main" id="{6CE0607C-6B86-C640-B760-1F522C55034F}"/>
                    </a:ext>
                  </a:extLst>
                </p:cNvPr>
                <p:cNvSpPr>
                  <a:spLocks noChangeShapeType="1"/>
                </p:cNvSpPr>
                <p:nvPr/>
              </p:nvSpPr>
              <p:spPr bwMode="auto">
                <a:xfrm>
                  <a:off x="1013" y="133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5" name="Line 36">
                  <a:extLst>
                    <a:ext uri="{FF2B5EF4-FFF2-40B4-BE49-F238E27FC236}">
                      <a16:creationId xmlns:a16="http://schemas.microsoft.com/office/drawing/2014/main" id="{140347A5-F65E-9542-A3ED-997310D5C666}"/>
                    </a:ext>
                  </a:extLst>
                </p:cNvPr>
                <p:cNvSpPr>
                  <a:spLocks noChangeShapeType="1"/>
                </p:cNvSpPr>
                <p:nvPr/>
              </p:nvSpPr>
              <p:spPr bwMode="auto">
                <a:xfrm>
                  <a:off x="1126" y="1330"/>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6" name="Line 37">
                  <a:extLst>
                    <a:ext uri="{FF2B5EF4-FFF2-40B4-BE49-F238E27FC236}">
                      <a16:creationId xmlns:a16="http://schemas.microsoft.com/office/drawing/2014/main" id="{7AFD573D-BD82-DE47-A3B5-E87FEE3CCCE0}"/>
                    </a:ext>
                  </a:extLst>
                </p:cNvPr>
                <p:cNvSpPr>
                  <a:spLocks noChangeShapeType="1"/>
                </p:cNvSpPr>
                <p:nvPr/>
              </p:nvSpPr>
              <p:spPr bwMode="auto">
                <a:xfrm>
                  <a:off x="1244" y="1326"/>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 name="Line 38">
                  <a:extLst>
                    <a:ext uri="{FF2B5EF4-FFF2-40B4-BE49-F238E27FC236}">
                      <a16:creationId xmlns:a16="http://schemas.microsoft.com/office/drawing/2014/main" id="{166BCAD3-B432-5044-A4FB-FCABA1C28140}"/>
                    </a:ext>
                  </a:extLst>
                </p:cNvPr>
                <p:cNvSpPr>
                  <a:spLocks noChangeShapeType="1"/>
                </p:cNvSpPr>
                <p:nvPr/>
              </p:nvSpPr>
              <p:spPr bwMode="auto">
                <a:xfrm>
                  <a:off x="1365" y="1338"/>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 name="Line 39">
                  <a:extLst>
                    <a:ext uri="{FF2B5EF4-FFF2-40B4-BE49-F238E27FC236}">
                      <a16:creationId xmlns:a16="http://schemas.microsoft.com/office/drawing/2014/main" id="{2EE843B1-4020-3545-B137-0B4B25E6DA4D}"/>
                    </a:ext>
                  </a:extLst>
                </p:cNvPr>
                <p:cNvSpPr>
                  <a:spLocks noChangeShapeType="1"/>
                </p:cNvSpPr>
                <p:nvPr/>
              </p:nvSpPr>
              <p:spPr bwMode="auto">
                <a:xfrm>
                  <a:off x="1483" y="1334"/>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9" name="Line 40">
                  <a:extLst>
                    <a:ext uri="{FF2B5EF4-FFF2-40B4-BE49-F238E27FC236}">
                      <a16:creationId xmlns:a16="http://schemas.microsoft.com/office/drawing/2014/main" id="{1593D701-FADF-A64F-8113-FD9DD5B30DA6}"/>
                    </a:ext>
                  </a:extLst>
                </p:cNvPr>
                <p:cNvSpPr>
                  <a:spLocks noChangeShapeType="1"/>
                </p:cNvSpPr>
                <p:nvPr/>
              </p:nvSpPr>
              <p:spPr bwMode="auto">
                <a:xfrm>
                  <a:off x="1478" y="1319"/>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 name="Line 41">
                  <a:extLst>
                    <a:ext uri="{FF2B5EF4-FFF2-40B4-BE49-F238E27FC236}">
                      <a16:creationId xmlns:a16="http://schemas.microsoft.com/office/drawing/2014/main" id="{95E7095B-C5D5-B644-9106-5601753F7763}"/>
                    </a:ext>
                  </a:extLst>
                </p:cNvPr>
                <p:cNvSpPr>
                  <a:spLocks noChangeShapeType="1"/>
                </p:cNvSpPr>
                <p:nvPr/>
              </p:nvSpPr>
              <p:spPr bwMode="auto">
                <a:xfrm>
                  <a:off x="1596" y="1326"/>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1" name="Line 42">
                  <a:extLst>
                    <a:ext uri="{FF2B5EF4-FFF2-40B4-BE49-F238E27FC236}">
                      <a16:creationId xmlns:a16="http://schemas.microsoft.com/office/drawing/2014/main" id="{11917E80-E26D-CD41-90EC-19B0613B0E05}"/>
                    </a:ext>
                  </a:extLst>
                </p:cNvPr>
                <p:cNvSpPr>
                  <a:spLocks noChangeShapeType="1"/>
                </p:cNvSpPr>
                <p:nvPr/>
              </p:nvSpPr>
              <p:spPr bwMode="auto">
                <a:xfrm>
                  <a:off x="1717" y="132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2" name="Line 43">
                  <a:extLst>
                    <a:ext uri="{FF2B5EF4-FFF2-40B4-BE49-F238E27FC236}">
                      <a16:creationId xmlns:a16="http://schemas.microsoft.com/office/drawing/2014/main" id="{5D044A0F-5082-C74C-9CCA-F18285104B8A}"/>
                    </a:ext>
                  </a:extLst>
                </p:cNvPr>
                <p:cNvSpPr>
                  <a:spLocks noChangeShapeType="1"/>
                </p:cNvSpPr>
                <p:nvPr/>
              </p:nvSpPr>
              <p:spPr bwMode="auto">
                <a:xfrm>
                  <a:off x="1835" y="1334"/>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3" name="Line 44">
                  <a:extLst>
                    <a:ext uri="{FF2B5EF4-FFF2-40B4-BE49-F238E27FC236}">
                      <a16:creationId xmlns:a16="http://schemas.microsoft.com/office/drawing/2014/main" id="{B549A4AE-CA3B-CD44-924D-D98344AC536B}"/>
                    </a:ext>
                  </a:extLst>
                </p:cNvPr>
                <p:cNvSpPr>
                  <a:spLocks noChangeShapeType="1"/>
                </p:cNvSpPr>
                <p:nvPr/>
              </p:nvSpPr>
              <p:spPr bwMode="auto">
                <a:xfrm>
                  <a:off x="1948" y="1327"/>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4" name="Line 45">
                  <a:extLst>
                    <a:ext uri="{FF2B5EF4-FFF2-40B4-BE49-F238E27FC236}">
                      <a16:creationId xmlns:a16="http://schemas.microsoft.com/office/drawing/2014/main" id="{BB7C9777-8519-5648-B581-54726488AC2D}"/>
                    </a:ext>
                  </a:extLst>
                </p:cNvPr>
                <p:cNvSpPr>
                  <a:spLocks noChangeShapeType="1"/>
                </p:cNvSpPr>
                <p:nvPr/>
              </p:nvSpPr>
              <p:spPr bwMode="auto">
                <a:xfrm>
                  <a:off x="2066" y="1323"/>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5" name="Line 46">
                  <a:extLst>
                    <a:ext uri="{FF2B5EF4-FFF2-40B4-BE49-F238E27FC236}">
                      <a16:creationId xmlns:a16="http://schemas.microsoft.com/office/drawing/2014/main" id="{84692AC8-0661-8042-83AF-E724006136FB}"/>
                    </a:ext>
                  </a:extLst>
                </p:cNvPr>
                <p:cNvSpPr>
                  <a:spLocks noChangeShapeType="1"/>
                </p:cNvSpPr>
                <p:nvPr/>
              </p:nvSpPr>
              <p:spPr bwMode="auto">
                <a:xfrm>
                  <a:off x="2187" y="1335"/>
                  <a:ext cx="0" cy="42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6" name="Line 47">
                  <a:extLst>
                    <a:ext uri="{FF2B5EF4-FFF2-40B4-BE49-F238E27FC236}">
                      <a16:creationId xmlns:a16="http://schemas.microsoft.com/office/drawing/2014/main" id="{D502D628-1E77-174D-B96B-52A512D18BD0}"/>
                    </a:ext>
                  </a:extLst>
                </p:cNvPr>
                <p:cNvSpPr>
                  <a:spLocks noChangeShapeType="1"/>
                </p:cNvSpPr>
                <p:nvPr/>
              </p:nvSpPr>
              <p:spPr bwMode="auto">
                <a:xfrm>
                  <a:off x="522" y="1433"/>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7" name="Line 48">
                  <a:extLst>
                    <a:ext uri="{FF2B5EF4-FFF2-40B4-BE49-F238E27FC236}">
                      <a16:creationId xmlns:a16="http://schemas.microsoft.com/office/drawing/2014/main" id="{E310A751-63C7-E04A-8118-21024DD4001C}"/>
                    </a:ext>
                  </a:extLst>
                </p:cNvPr>
                <p:cNvSpPr>
                  <a:spLocks noChangeShapeType="1"/>
                </p:cNvSpPr>
                <p:nvPr/>
              </p:nvSpPr>
              <p:spPr bwMode="auto">
                <a:xfrm>
                  <a:off x="519" y="1540"/>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8" name="Line 49">
                  <a:extLst>
                    <a:ext uri="{FF2B5EF4-FFF2-40B4-BE49-F238E27FC236}">
                      <a16:creationId xmlns:a16="http://schemas.microsoft.com/office/drawing/2014/main" id="{193D16F6-A279-A045-88B8-20C79F3920DB}"/>
                    </a:ext>
                  </a:extLst>
                </p:cNvPr>
                <p:cNvSpPr>
                  <a:spLocks noChangeShapeType="1"/>
                </p:cNvSpPr>
                <p:nvPr/>
              </p:nvSpPr>
              <p:spPr bwMode="auto">
                <a:xfrm>
                  <a:off x="527" y="1647"/>
                  <a:ext cx="1789"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5" name="Text Box 52">
                <a:extLst>
                  <a:ext uri="{FF2B5EF4-FFF2-40B4-BE49-F238E27FC236}">
                    <a16:creationId xmlns:a16="http://schemas.microsoft.com/office/drawing/2014/main" id="{6A884B8C-DBD0-3C48-866E-6CC7BD918D2D}"/>
                  </a:ext>
                </a:extLst>
              </p:cNvPr>
              <p:cNvSpPr txBox="1">
                <a:spLocks noChangeArrowheads="1"/>
              </p:cNvSpPr>
              <p:nvPr/>
            </p:nvSpPr>
            <p:spPr bwMode="auto">
              <a:xfrm>
                <a:off x="457200" y="4038694"/>
                <a:ext cx="1962910" cy="369332"/>
              </a:xfrm>
              <a:prstGeom prst="rect">
                <a:avLst/>
              </a:prstGeom>
              <a:solidFill>
                <a:srgbClr val="FFC000"/>
              </a:solidFill>
              <a:ln>
                <a:noFill/>
              </a:ln>
              <a:effectLst/>
              <a:extLst/>
            </p:spPr>
            <p:txBody>
              <a:bodyPr wrap="none">
                <a:spAutoFit/>
              </a:bodyPr>
              <a:lstStyle/>
              <a:p>
                <a:r>
                  <a:rPr lang="en-US" altLang="en-US" b="1" dirty="0">
                    <a:solidFill>
                      <a:srgbClr val="006699"/>
                    </a:solidFill>
                  </a:rPr>
                  <a:t>Applied Tension</a:t>
                </a:r>
              </a:p>
            </p:txBody>
          </p:sp>
          <p:sp>
            <p:nvSpPr>
              <p:cNvPr id="26" name="AutoShape 28">
                <a:extLst>
                  <a:ext uri="{FF2B5EF4-FFF2-40B4-BE49-F238E27FC236}">
                    <a16:creationId xmlns:a16="http://schemas.microsoft.com/office/drawing/2014/main" id="{3B652CB4-31C7-5D41-A3BC-72C9F01B755C}"/>
                  </a:ext>
                </a:extLst>
              </p:cNvPr>
              <p:cNvSpPr>
                <a:spLocks noChangeAspect="1" noChangeArrowheads="1"/>
              </p:cNvSpPr>
              <p:nvPr/>
            </p:nvSpPr>
            <p:spPr bwMode="auto">
              <a:xfrm flipH="1">
                <a:off x="3411780" y="4717869"/>
                <a:ext cx="687780" cy="131763"/>
              </a:xfrm>
              <a:prstGeom prst="leftArrow">
                <a:avLst>
                  <a:gd name="adj1" fmla="val 50000"/>
                  <a:gd name="adj2" fmla="val 130500"/>
                </a:avLst>
              </a:prstGeom>
              <a:solidFill>
                <a:srgbClr val="0066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27" name="Group 26">
                <a:extLst>
                  <a:ext uri="{FF2B5EF4-FFF2-40B4-BE49-F238E27FC236}">
                    <a16:creationId xmlns:a16="http://schemas.microsoft.com/office/drawing/2014/main" id="{64BD359B-63FB-DB40-B725-93F98F120A1D}"/>
                  </a:ext>
                </a:extLst>
              </p:cNvPr>
              <p:cNvGrpSpPr/>
              <p:nvPr/>
            </p:nvGrpSpPr>
            <p:grpSpPr>
              <a:xfrm>
                <a:off x="2239574" y="3821112"/>
                <a:ext cx="989383" cy="1665288"/>
                <a:chOff x="2065338" y="1600200"/>
                <a:chExt cx="989383" cy="1665288"/>
              </a:xfrm>
            </p:grpSpPr>
            <p:sp>
              <p:nvSpPr>
                <p:cNvPr id="28" name="Line 24">
                  <a:extLst>
                    <a:ext uri="{FF2B5EF4-FFF2-40B4-BE49-F238E27FC236}">
                      <a16:creationId xmlns:a16="http://schemas.microsoft.com/office/drawing/2014/main" id="{8BE7B939-38A4-284A-AE8E-E31AAE3D3F29}"/>
                    </a:ext>
                  </a:extLst>
                </p:cNvPr>
                <p:cNvSpPr>
                  <a:spLocks noChangeShapeType="1"/>
                </p:cNvSpPr>
                <p:nvPr/>
              </p:nvSpPr>
              <p:spPr bwMode="auto">
                <a:xfrm flipH="1">
                  <a:off x="2066925" y="1600200"/>
                  <a:ext cx="987796" cy="941388"/>
                </a:xfrm>
                <a:prstGeom prst="line">
                  <a:avLst/>
                </a:prstGeom>
                <a:noFill/>
                <a:ln w="762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 name="Line 25">
                  <a:extLst>
                    <a:ext uri="{FF2B5EF4-FFF2-40B4-BE49-F238E27FC236}">
                      <a16:creationId xmlns:a16="http://schemas.microsoft.com/office/drawing/2014/main" id="{53290AC3-5756-BF4E-A74A-3274F8133792}"/>
                    </a:ext>
                  </a:extLst>
                </p:cNvPr>
                <p:cNvSpPr>
                  <a:spLocks noChangeShapeType="1"/>
                </p:cNvSpPr>
                <p:nvPr/>
              </p:nvSpPr>
              <p:spPr bwMode="auto">
                <a:xfrm>
                  <a:off x="2065338" y="2524125"/>
                  <a:ext cx="741362" cy="741363"/>
                </a:xfrm>
                <a:prstGeom prst="line">
                  <a:avLst/>
                </a:prstGeom>
                <a:noFill/>
                <a:ln w="76200">
                  <a:solidFill>
                    <a:srgbClr val="CC0000"/>
                  </a:solidFill>
                  <a:round/>
                  <a:headEnd/>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8510C6C-0DFB-E341-B82B-B8BE995D3A8D}"/>
                    </a:ext>
                  </a:extLst>
                </p:cNvPr>
                <p:cNvSpPr txBox="1"/>
                <p:nvPr/>
              </p:nvSpPr>
              <p:spPr>
                <a:xfrm>
                  <a:off x="288657" y="4791370"/>
                  <a:ext cx="389081" cy="341632"/>
                </a:xfrm>
                <a:prstGeom prst="rect">
                  <a:avLst/>
                </a:prstGeom>
                <a:noFill/>
              </p:spPr>
              <p:txBody>
                <a:bodyPr wrap="none"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oMath>
                    </m:oMathPara>
                  </a14:m>
                  <a:endParaRPr lang="en-US" dirty="0"/>
                </a:p>
              </p:txBody>
            </p:sp>
          </mc:Choice>
          <mc:Fallback xmlns="">
            <p:sp>
              <p:nvSpPr>
                <p:cNvPr id="93" name="TextBox 92"/>
                <p:cNvSpPr txBox="1">
                  <a:spLocks noRot="1" noChangeAspect="1" noMove="1" noResize="1" noEditPoints="1" noAdjustHandles="1" noChangeArrowheads="1" noChangeShapeType="1" noTextEdit="1"/>
                </p:cNvSpPr>
                <p:nvPr/>
              </p:nvSpPr>
              <p:spPr>
                <a:xfrm>
                  <a:off x="288657" y="4791370"/>
                  <a:ext cx="389081" cy="3416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255AC16-8CDD-E845-A38B-1681EE55BE2D}"/>
                    </a:ext>
                  </a:extLst>
                </p:cNvPr>
                <p:cNvSpPr txBox="1"/>
                <p:nvPr/>
              </p:nvSpPr>
              <p:spPr>
                <a:xfrm>
                  <a:off x="3561129" y="4763768"/>
                  <a:ext cx="389081" cy="341632"/>
                </a:xfrm>
                <a:prstGeom prst="rect">
                  <a:avLst/>
                </a:prstGeom>
                <a:noFill/>
              </p:spPr>
              <p:txBody>
                <a:bodyPr wrap="none"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oMath>
                    </m:oMathPara>
                  </a14:m>
                  <a:endParaRPr lang="en-US" dirty="0"/>
                </a:p>
              </p:txBody>
            </p:sp>
          </mc:Choice>
          <mc:Fallback xmlns="">
            <p:sp>
              <p:nvSpPr>
                <p:cNvPr id="98" name="TextBox 97"/>
                <p:cNvSpPr txBox="1">
                  <a:spLocks noRot="1" noChangeAspect="1" noMove="1" noResize="1" noEditPoints="1" noAdjustHandles="1" noChangeArrowheads="1" noChangeShapeType="1" noTextEdit="1"/>
                </p:cNvSpPr>
                <p:nvPr/>
              </p:nvSpPr>
              <p:spPr>
                <a:xfrm>
                  <a:off x="3561129" y="4763768"/>
                  <a:ext cx="389081" cy="341632"/>
                </a:xfrm>
                <a:prstGeom prst="rect">
                  <a:avLst/>
                </a:prstGeom>
                <a:blipFill rotWithShape="1">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596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63778-0DB2-D248-BD70-B72F5B4D2EAA}"/>
              </a:ext>
            </a:extLst>
          </p:cNvPr>
          <p:cNvSpPr>
            <a:spLocks noGrp="1"/>
          </p:cNvSpPr>
          <p:nvPr>
            <p:ph type="title"/>
          </p:nvPr>
        </p:nvSpPr>
        <p:spPr/>
        <p:txBody>
          <a:bodyPr/>
          <a:lstStyle/>
          <a:p>
            <a:r>
              <a:rPr lang="en-US" dirty="0"/>
              <a:t>Note that Stress and Strain are tensors!</a:t>
            </a:r>
          </a:p>
        </p:txBody>
      </p:sp>
      <p:pic>
        <p:nvPicPr>
          <p:cNvPr id="5" name="Picture 4">
            <a:extLst>
              <a:ext uri="{FF2B5EF4-FFF2-40B4-BE49-F238E27FC236}">
                <a16:creationId xmlns:a16="http://schemas.microsoft.com/office/drawing/2014/main" id="{68F69E4D-C691-B740-8B5E-9EC7E2A12819}"/>
              </a:ext>
            </a:extLst>
          </p:cNvPr>
          <p:cNvPicPr>
            <a:picLocks noChangeAspect="1"/>
          </p:cNvPicPr>
          <p:nvPr/>
        </p:nvPicPr>
        <p:blipFill>
          <a:blip r:embed="rId2"/>
          <a:stretch>
            <a:fillRect/>
          </a:stretch>
        </p:blipFill>
        <p:spPr>
          <a:xfrm>
            <a:off x="8404505" y="544068"/>
            <a:ext cx="3185280" cy="5602406"/>
          </a:xfrm>
          <a:prstGeom prst="rect">
            <a:avLst/>
          </a:prstGeom>
        </p:spPr>
      </p:pic>
      <p:pic>
        <p:nvPicPr>
          <p:cNvPr id="9" name="Content Placeholder 8">
            <a:extLst>
              <a:ext uri="{FF2B5EF4-FFF2-40B4-BE49-F238E27FC236}">
                <a16:creationId xmlns:a16="http://schemas.microsoft.com/office/drawing/2014/main" id="{2F3E58A5-9946-7543-A580-62CCEF50A1EF}"/>
              </a:ext>
            </a:extLst>
          </p:cNvPr>
          <p:cNvPicPr>
            <a:picLocks noGrp="1" noChangeAspect="1"/>
          </p:cNvPicPr>
          <p:nvPr>
            <p:ph idx="1"/>
          </p:nvPr>
        </p:nvPicPr>
        <p:blipFill>
          <a:blip r:embed="rId3"/>
          <a:stretch>
            <a:fillRect/>
          </a:stretch>
        </p:blipFill>
        <p:spPr>
          <a:xfrm>
            <a:off x="3615908" y="1321208"/>
            <a:ext cx="2507366" cy="4048125"/>
          </a:xfrm>
        </p:spPr>
      </p:pic>
      <p:pic>
        <p:nvPicPr>
          <p:cNvPr id="15" name="Picture 14">
            <a:extLst>
              <a:ext uri="{FF2B5EF4-FFF2-40B4-BE49-F238E27FC236}">
                <a16:creationId xmlns:a16="http://schemas.microsoft.com/office/drawing/2014/main" id="{B146B11E-6A70-3640-B6CA-E9C8D5CF723C}"/>
              </a:ext>
            </a:extLst>
          </p:cNvPr>
          <p:cNvPicPr>
            <a:picLocks noChangeAspect="1"/>
          </p:cNvPicPr>
          <p:nvPr/>
        </p:nvPicPr>
        <p:blipFill>
          <a:blip r:embed="rId4"/>
          <a:stretch>
            <a:fillRect/>
          </a:stretch>
        </p:blipFill>
        <p:spPr>
          <a:xfrm>
            <a:off x="5947436" y="2183641"/>
            <a:ext cx="2457069" cy="4128448"/>
          </a:xfrm>
          <a:prstGeom prst="rect">
            <a:avLst/>
          </a:prstGeom>
        </p:spPr>
      </p:pic>
      <p:pic>
        <p:nvPicPr>
          <p:cNvPr id="17" name="Picture 16">
            <a:extLst>
              <a:ext uri="{FF2B5EF4-FFF2-40B4-BE49-F238E27FC236}">
                <a16:creationId xmlns:a16="http://schemas.microsoft.com/office/drawing/2014/main" id="{CF2C3AF7-682C-CB49-B72F-E7546F0E922E}"/>
              </a:ext>
            </a:extLst>
          </p:cNvPr>
          <p:cNvPicPr>
            <a:picLocks noChangeAspect="1"/>
          </p:cNvPicPr>
          <p:nvPr/>
        </p:nvPicPr>
        <p:blipFill>
          <a:blip r:embed="rId5"/>
          <a:stretch>
            <a:fillRect/>
          </a:stretch>
        </p:blipFill>
        <p:spPr>
          <a:xfrm>
            <a:off x="1004521" y="1875619"/>
            <a:ext cx="2787225" cy="4436470"/>
          </a:xfrm>
          <a:prstGeom prst="rect">
            <a:avLst/>
          </a:prstGeom>
        </p:spPr>
      </p:pic>
    </p:spTree>
    <p:extLst>
      <p:ext uri="{BB962C8B-B14F-4D97-AF65-F5344CB8AC3E}">
        <p14:creationId xmlns:p14="http://schemas.microsoft.com/office/powerpoint/2010/main" val="1036103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03962-6992-C246-9AE6-D716A347F56F}"/>
              </a:ext>
            </a:extLst>
          </p:cNvPr>
          <p:cNvSpPr>
            <a:spLocks noGrp="1"/>
          </p:cNvSpPr>
          <p:nvPr>
            <p:ph type="title"/>
          </p:nvPr>
        </p:nvSpPr>
        <p:spPr/>
        <p:txBody>
          <a:bodyPr/>
          <a:lstStyle/>
          <a:p>
            <a:r>
              <a:rPr lang="en-US" dirty="0"/>
              <a:t>Residual </a:t>
            </a:r>
            <a:r>
              <a:rPr lang="en-US" dirty="0" err="1"/>
              <a:t>stresss</a:t>
            </a:r>
            <a:r>
              <a:rPr lang="en-US" dirty="0"/>
              <a:t> can be desirable, or not…</a:t>
            </a:r>
          </a:p>
        </p:txBody>
      </p:sp>
      <p:pic>
        <p:nvPicPr>
          <p:cNvPr id="4" name="Picture 3" descr="http://me.korea.edu/images/image/yunjae_kim_03.jpg">
            <a:extLst>
              <a:ext uri="{FF2B5EF4-FFF2-40B4-BE49-F238E27FC236}">
                <a16:creationId xmlns:a16="http://schemas.microsoft.com/office/drawing/2014/main" id="{5BE068AC-A610-6747-9F4A-6D3FC3F0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9502" y="1224509"/>
            <a:ext cx="2286000" cy="16238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media-blasting.com/wp-content/uploads/2010/03/Shot-peening.jpg">
            <a:hlinkClick r:id="rId3"/>
            <a:extLst>
              <a:ext uri="{FF2B5EF4-FFF2-40B4-BE49-F238E27FC236}">
                <a16:creationId xmlns:a16="http://schemas.microsoft.com/office/drawing/2014/main" id="{D5D41228-0CD6-4F4C-9901-B1A0DF237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01" y="1087238"/>
            <a:ext cx="3886200" cy="21249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7B5604-6279-2D40-899B-3252083C27C7}"/>
              </a:ext>
            </a:extLst>
          </p:cNvPr>
          <p:cNvSpPr txBox="1"/>
          <p:nvPr/>
        </p:nvSpPr>
        <p:spPr>
          <a:xfrm>
            <a:off x="329821" y="3212169"/>
            <a:ext cx="4541520" cy="674031"/>
          </a:xfrm>
          <a:prstGeom prst="rect">
            <a:avLst/>
          </a:prstGeom>
          <a:noFill/>
        </p:spPr>
        <p:txBody>
          <a:bodyPr wrap="square" rtlCol="0">
            <a:spAutoFit/>
          </a:bodyPr>
          <a:lstStyle/>
          <a:p>
            <a:pPr>
              <a:lnSpc>
                <a:spcPct val="90000"/>
              </a:lnSpc>
            </a:pPr>
            <a:r>
              <a:rPr lang="en-US" sz="1400" dirty="0">
                <a:latin typeface="+mj-lt"/>
              </a:rPr>
              <a:t>Good: Shot-peening is a method of introducing wanted compressive stress at the surface of materials.</a:t>
            </a:r>
          </a:p>
        </p:txBody>
      </p:sp>
      <p:sp>
        <p:nvSpPr>
          <p:cNvPr id="7" name="TextBox 6">
            <a:extLst>
              <a:ext uri="{FF2B5EF4-FFF2-40B4-BE49-F238E27FC236}">
                <a16:creationId xmlns:a16="http://schemas.microsoft.com/office/drawing/2014/main" id="{4081E6AC-64D8-7343-9C06-643C36572C9B}"/>
              </a:ext>
            </a:extLst>
          </p:cNvPr>
          <p:cNvSpPr txBox="1"/>
          <p:nvPr/>
        </p:nvSpPr>
        <p:spPr>
          <a:xfrm>
            <a:off x="7382302" y="2999862"/>
            <a:ext cx="4038600" cy="674031"/>
          </a:xfrm>
          <a:prstGeom prst="rect">
            <a:avLst/>
          </a:prstGeom>
          <a:noFill/>
        </p:spPr>
        <p:txBody>
          <a:bodyPr wrap="square" rtlCol="0">
            <a:spAutoFit/>
          </a:bodyPr>
          <a:lstStyle/>
          <a:p>
            <a:pPr>
              <a:lnSpc>
                <a:spcPct val="90000"/>
              </a:lnSpc>
            </a:pPr>
            <a:r>
              <a:rPr lang="en-US" sz="1400" dirty="0">
                <a:latin typeface="+mj-lt"/>
              </a:rPr>
              <a:t>Bad: Sometimes, processing materials (e.g. welding) introduces stresses that induce cracking and failure</a:t>
            </a:r>
          </a:p>
        </p:txBody>
      </p:sp>
      <p:pic>
        <p:nvPicPr>
          <p:cNvPr id="8" name="Picture 2" descr="http://what-when-how.com/wp-content/uploads/2011/07/tmpA144_thumb.jpg">
            <a:extLst>
              <a:ext uri="{FF2B5EF4-FFF2-40B4-BE49-F238E27FC236}">
                <a16:creationId xmlns:a16="http://schemas.microsoft.com/office/drawing/2014/main" id="{35385DFD-3069-6340-B408-1CD9437026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001" y="3825398"/>
            <a:ext cx="2286000" cy="26313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FDBEEC1-AD94-EF4D-AB0D-3803B94724C5}"/>
              </a:ext>
            </a:extLst>
          </p:cNvPr>
          <p:cNvSpPr txBox="1"/>
          <p:nvPr/>
        </p:nvSpPr>
        <p:spPr>
          <a:xfrm>
            <a:off x="7104001" y="4739798"/>
            <a:ext cx="2933700" cy="1061829"/>
          </a:xfrm>
          <a:prstGeom prst="rect">
            <a:avLst/>
          </a:prstGeom>
          <a:noFill/>
        </p:spPr>
        <p:txBody>
          <a:bodyPr wrap="square" rtlCol="0">
            <a:spAutoFit/>
          </a:bodyPr>
          <a:lstStyle/>
          <a:p>
            <a:pPr>
              <a:lnSpc>
                <a:spcPct val="90000"/>
              </a:lnSpc>
            </a:pPr>
            <a:r>
              <a:rPr lang="en-US" sz="1400" dirty="0">
                <a:latin typeface="+mj-lt"/>
              </a:rPr>
              <a:t>Ugly: relaxation of residual stress can also cause failure. This is a giant I-beam that split from this effect</a:t>
            </a:r>
          </a:p>
        </p:txBody>
      </p:sp>
    </p:spTree>
    <p:extLst>
      <p:ext uri="{BB962C8B-B14F-4D97-AF65-F5344CB8AC3E}">
        <p14:creationId xmlns:p14="http://schemas.microsoft.com/office/powerpoint/2010/main" val="3022538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0FF6-1382-284A-807A-31285794CB44}"/>
              </a:ext>
            </a:extLst>
          </p:cNvPr>
          <p:cNvSpPr>
            <a:spLocks noGrp="1"/>
          </p:cNvSpPr>
          <p:nvPr>
            <p:ph type="title"/>
          </p:nvPr>
        </p:nvSpPr>
        <p:spPr/>
        <p:txBody>
          <a:bodyPr/>
          <a:lstStyle/>
          <a:p>
            <a:r>
              <a:rPr lang="en-US" dirty="0"/>
              <a:t>How do we measure stress with neutrons?</a:t>
            </a:r>
          </a:p>
        </p:txBody>
      </p:sp>
      <p:sp>
        <p:nvSpPr>
          <p:cNvPr id="3" name="Content Placeholder 2">
            <a:extLst>
              <a:ext uri="{FF2B5EF4-FFF2-40B4-BE49-F238E27FC236}">
                <a16:creationId xmlns:a16="http://schemas.microsoft.com/office/drawing/2014/main" id="{740B5252-3807-8140-ADB9-2493ADF3A259}"/>
              </a:ext>
            </a:extLst>
          </p:cNvPr>
          <p:cNvSpPr>
            <a:spLocks noGrp="1"/>
          </p:cNvSpPr>
          <p:nvPr>
            <p:ph idx="1"/>
          </p:nvPr>
        </p:nvSpPr>
        <p:spPr/>
        <p:txBody>
          <a:bodyPr/>
          <a:lstStyle/>
          <a:p>
            <a:r>
              <a:rPr lang="en-US" dirty="0"/>
              <a:t>We don’t, at least not directly</a:t>
            </a:r>
          </a:p>
          <a:p>
            <a:r>
              <a:rPr lang="en-US" dirty="0"/>
              <a:t>We measure the shift of Bragg peaks</a:t>
            </a:r>
          </a:p>
          <a:p>
            <a:r>
              <a:rPr lang="en-US" dirty="0"/>
              <a:t>Strain is determined from the relative change in lattice spacing from that of a “stress-free” reference</a:t>
            </a:r>
          </a:p>
          <a:p>
            <a:r>
              <a:rPr lang="en-US" dirty="0"/>
              <a:t>The direction of the strain is given by the instrument and sample geometry</a:t>
            </a:r>
          </a:p>
          <a:p>
            <a:r>
              <a:rPr lang="en-US" dirty="0"/>
              <a:t>A map of strains in three orthogonal directions can give the stresses, if you know the elastic constants for the material</a:t>
            </a:r>
          </a:p>
        </p:txBody>
      </p:sp>
    </p:spTree>
    <p:extLst>
      <p:ext uri="{BB962C8B-B14F-4D97-AF65-F5344CB8AC3E}">
        <p14:creationId xmlns:p14="http://schemas.microsoft.com/office/powerpoint/2010/main" val="1260290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6E7A-3699-8A40-B284-0D9DC2CFB252}"/>
              </a:ext>
            </a:extLst>
          </p:cNvPr>
          <p:cNvSpPr>
            <a:spLocks noGrp="1"/>
          </p:cNvSpPr>
          <p:nvPr>
            <p:ph type="title"/>
          </p:nvPr>
        </p:nvSpPr>
        <p:spPr/>
        <p:txBody>
          <a:bodyPr/>
          <a:lstStyle/>
          <a:p>
            <a:r>
              <a:rPr lang="en-US" dirty="0"/>
              <a:t>How do we “map” strains?</a:t>
            </a:r>
          </a:p>
        </p:txBody>
      </p:sp>
      <p:sp>
        <p:nvSpPr>
          <p:cNvPr id="3" name="Content Placeholder 2">
            <a:extLst>
              <a:ext uri="{FF2B5EF4-FFF2-40B4-BE49-F238E27FC236}">
                <a16:creationId xmlns:a16="http://schemas.microsoft.com/office/drawing/2014/main" id="{0E51AFD1-0303-A949-A66E-4B2E1902BF4F}"/>
              </a:ext>
            </a:extLst>
          </p:cNvPr>
          <p:cNvSpPr>
            <a:spLocks noGrp="1"/>
          </p:cNvSpPr>
          <p:nvPr>
            <p:ph idx="1"/>
          </p:nvPr>
        </p:nvSpPr>
        <p:spPr>
          <a:xfrm>
            <a:off x="448055" y="1653735"/>
            <a:ext cx="4083002" cy="4047778"/>
          </a:xfrm>
        </p:spPr>
        <p:txBody>
          <a:bodyPr/>
          <a:lstStyle/>
          <a:p>
            <a:r>
              <a:rPr lang="en-US" dirty="0"/>
              <a:t>We use fine slits to define/collimate the incident and diffracted neutron beams to just a few mm</a:t>
            </a:r>
            <a:r>
              <a:rPr lang="en-US" baseline="30000" dirty="0"/>
              <a:t>2</a:t>
            </a:r>
            <a:r>
              <a:rPr lang="en-US" dirty="0"/>
              <a:t>.</a:t>
            </a:r>
          </a:p>
          <a:p>
            <a:r>
              <a:rPr lang="en-US" dirty="0"/>
              <a:t>This defines a local “gauge volume” from which the diffraction occurs (and the direction)</a:t>
            </a:r>
          </a:p>
        </p:txBody>
      </p:sp>
      <p:pic>
        <p:nvPicPr>
          <p:cNvPr id="4" name="Picture 3" descr="Screen Shot 2013-08-11 at 10.41.46 PM.png">
            <a:extLst>
              <a:ext uri="{FF2B5EF4-FFF2-40B4-BE49-F238E27FC236}">
                <a16:creationId xmlns:a16="http://schemas.microsoft.com/office/drawing/2014/main" id="{09409377-C450-DE49-B04C-4EEF5074F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512" y="1307489"/>
            <a:ext cx="6919406" cy="4740270"/>
          </a:xfrm>
          <a:prstGeom prst="rect">
            <a:avLst/>
          </a:prstGeom>
        </p:spPr>
      </p:pic>
    </p:spTree>
    <p:extLst>
      <p:ext uri="{BB962C8B-B14F-4D97-AF65-F5344CB8AC3E}">
        <p14:creationId xmlns:p14="http://schemas.microsoft.com/office/powerpoint/2010/main" val="378482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0BFDD-5BD7-3144-8D76-28E8B6F1A0B9}"/>
              </a:ext>
            </a:extLst>
          </p:cNvPr>
          <p:cNvSpPr>
            <a:spLocks noGrp="1"/>
          </p:cNvSpPr>
          <p:nvPr>
            <p:ph type="title"/>
          </p:nvPr>
        </p:nvSpPr>
        <p:spPr/>
        <p:txBody>
          <a:bodyPr/>
          <a:lstStyle/>
          <a:p>
            <a:r>
              <a:rPr lang="en-US" dirty="0"/>
              <a:t>ORNL residual stress mapping early history</a:t>
            </a:r>
          </a:p>
        </p:txBody>
      </p:sp>
      <p:sp>
        <p:nvSpPr>
          <p:cNvPr id="3" name="Content Placeholder 2">
            <a:extLst>
              <a:ext uri="{FF2B5EF4-FFF2-40B4-BE49-F238E27FC236}">
                <a16:creationId xmlns:a16="http://schemas.microsoft.com/office/drawing/2014/main" id="{BBA9CB97-3EF0-0146-B80C-E354149F6225}"/>
              </a:ext>
            </a:extLst>
          </p:cNvPr>
          <p:cNvSpPr>
            <a:spLocks noGrp="1"/>
          </p:cNvSpPr>
          <p:nvPr>
            <p:ph idx="1"/>
          </p:nvPr>
        </p:nvSpPr>
        <p:spPr>
          <a:xfrm>
            <a:off x="448055" y="1146412"/>
            <a:ext cx="11430000" cy="4555101"/>
          </a:xfrm>
        </p:spPr>
        <p:txBody>
          <a:bodyPr/>
          <a:lstStyle/>
          <a:p>
            <a:r>
              <a:rPr lang="en-US" dirty="0"/>
              <a:t>In 1991/92, three ORNL researchers, Cam Hubbard, Steve Spooner, and Stan David collaborated on a LDRD proposal to build a “proof of concept” neutron residual stress mapping instrument at HFIR using the HB-3 triple axis spectrometer, with advice and assistance from John Root (AECL) </a:t>
            </a:r>
          </a:p>
          <a:p>
            <a:r>
              <a:rPr lang="en-US" dirty="0"/>
              <a:t>Following the success of the demonstration experiments, a dedicated neutron stress mapping instrument NRSF was built</a:t>
            </a:r>
          </a:p>
          <a:p>
            <a:endParaRPr lang="en-US" dirty="0"/>
          </a:p>
        </p:txBody>
      </p:sp>
    </p:spTree>
    <p:extLst>
      <p:ext uri="{BB962C8B-B14F-4D97-AF65-F5344CB8AC3E}">
        <p14:creationId xmlns:p14="http://schemas.microsoft.com/office/powerpoint/2010/main" val="35698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C4A5-6CBD-A643-9846-C5857E13AAC9}"/>
              </a:ext>
            </a:extLst>
          </p:cNvPr>
          <p:cNvSpPr>
            <a:spLocks noGrp="1"/>
          </p:cNvSpPr>
          <p:nvPr>
            <p:ph type="title"/>
          </p:nvPr>
        </p:nvSpPr>
        <p:spPr/>
        <p:txBody>
          <a:bodyPr/>
          <a:lstStyle/>
          <a:p>
            <a:r>
              <a:rPr lang="en-US" dirty="0"/>
              <a:t>Evolution of NRSF to NRSF2</a:t>
            </a:r>
          </a:p>
        </p:txBody>
      </p:sp>
      <p:sp>
        <p:nvSpPr>
          <p:cNvPr id="3" name="Content Placeholder 2">
            <a:extLst>
              <a:ext uri="{FF2B5EF4-FFF2-40B4-BE49-F238E27FC236}">
                <a16:creationId xmlns:a16="http://schemas.microsoft.com/office/drawing/2014/main" id="{EEE752E4-8EE0-E141-BB8E-C9179BDCC5F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6F885DA-8555-304C-9876-DAFFDE4BCAC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055" y="1180530"/>
            <a:ext cx="4521200" cy="3479800"/>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4" descr="Screen Shot 2015-10-10 at 5.32.58 PM.png">
            <a:extLst>
              <a:ext uri="{FF2B5EF4-FFF2-40B4-BE49-F238E27FC236}">
                <a16:creationId xmlns:a16="http://schemas.microsoft.com/office/drawing/2014/main" id="{DF1A859F-BEB8-C94D-9CF7-8A9A292C3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275" y="3002358"/>
            <a:ext cx="4419600" cy="3315943"/>
          </a:xfrm>
          <a:prstGeom prst="rect">
            <a:avLst/>
          </a:prstGeom>
        </p:spPr>
      </p:pic>
      <p:pic>
        <p:nvPicPr>
          <p:cNvPr id="6" name="Picture 5" descr="Screen Shot 2015-10-10 at 5.29.48 PM.png">
            <a:extLst>
              <a:ext uri="{FF2B5EF4-FFF2-40B4-BE49-F238E27FC236}">
                <a16:creationId xmlns:a16="http://schemas.microsoft.com/office/drawing/2014/main" id="{B938B98B-D703-4F4F-AF26-77494D73A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6110" y="1180530"/>
            <a:ext cx="4257717" cy="3200400"/>
          </a:xfrm>
          <a:prstGeom prst="rect">
            <a:avLst/>
          </a:prstGeom>
        </p:spPr>
      </p:pic>
    </p:spTree>
    <p:extLst>
      <p:ext uri="{BB962C8B-B14F-4D97-AF65-F5344CB8AC3E}">
        <p14:creationId xmlns:p14="http://schemas.microsoft.com/office/powerpoint/2010/main" val="3328483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7D5F-B39D-AE49-A6B6-41145F077579}"/>
              </a:ext>
            </a:extLst>
          </p:cNvPr>
          <p:cNvSpPr>
            <a:spLocks noGrp="1"/>
          </p:cNvSpPr>
          <p:nvPr>
            <p:ph type="title"/>
          </p:nvPr>
        </p:nvSpPr>
        <p:spPr/>
        <p:txBody>
          <a:bodyPr/>
          <a:lstStyle/>
          <a:p>
            <a:r>
              <a:rPr lang="en-US" dirty="0"/>
              <a:t>NRSF2 covers a wide array of engineering problems</a:t>
            </a:r>
          </a:p>
        </p:txBody>
      </p:sp>
      <p:pic>
        <p:nvPicPr>
          <p:cNvPr id="14" name="Picture 13">
            <a:extLst>
              <a:ext uri="{FF2B5EF4-FFF2-40B4-BE49-F238E27FC236}">
                <a16:creationId xmlns:a16="http://schemas.microsoft.com/office/drawing/2014/main" id="{223D2649-5AE3-F44D-A7E9-E0D7CA18C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243" y="1653735"/>
            <a:ext cx="2375694" cy="20107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 name="Text Box 6">
            <a:extLst>
              <a:ext uri="{FF2B5EF4-FFF2-40B4-BE49-F238E27FC236}">
                <a16:creationId xmlns:a16="http://schemas.microsoft.com/office/drawing/2014/main" id="{E9CE30F6-6401-D44B-BCE5-9B82907294A7}"/>
              </a:ext>
            </a:extLst>
          </p:cNvPr>
          <p:cNvSpPr txBox="1">
            <a:spLocks noChangeArrowheads="1"/>
          </p:cNvSpPr>
          <p:nvPr/>
        </p:nvSpPr>
        <p:spPr bwMode="auto">
          <a:xfrm>
            <a:off x="2064887" y="1201298"/>
            <a:ext cx="221615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en-US" sz="1200" kern="1200" dirty="0">
                <a:latin typeface="Arial Narrow" charset="0"/>
              </a:rPr>
              <a:t>400 </a:t>
            </a:r>
            <a:r>
              <a:rPr lang="en-US" altLang="en-US" sz="1200" kern="1200" dirty="0" err="1">
                <a:latin typeface="Arial Narrow" charset="0"/>
              </a:rPr>
              <a:t>lb</a:t>
            </a:r>
            <a:r>
              <a:rPr lang="en-US" altLang="en-US" sz="1200" kern="1200" dirty="0">
                <a:latin typeface="Arial Narrow" charset="0"/>
              </a:rPr>
              <a:t> Ti-6Al-4V jet engine fan blade hub</a:t>
            </a:r>
          </a:p>
        </p:txBody>
      </p:sp>
      <p:pic>
        <p:nvPicPr>
          <p:cNvPr id="16" name="Picture 15" descr="Segment1">
            <a:extLst>
              <a:ext uri="{FF2B5EF4-FFF2-40B4-BE49-F238E27FC236}">
                <a16:creationId xmlns:a16="http://schemas.microsoft.com/office/drawing/2014/main" id="{8CC996E1-DF19-A042-8205-01CADE641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337" y="1640225"/>
            <a:ext cx="2501763" cy="205821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 Box 6">
            <a:extLst>
              <a:ext uri="{FF2B5EF4-FFF2-40B4-BE49-F238E27FC236}">
                <a16:creationId xmlns:a16="http://schemas.microsoft.com/office/drawing/2014/main" id="{388066B4-D07F-784B-B518-B489CA80FC2B}"/>
              </a:ext>
            </a:extLst>
          </p:cNvPr>
          <p:cNvSpPr txBox="1">
            <a:spLocks noChangeArrowheads="1"/>
          </p:cNvSpPr>
          <p:nvPr/>
        </p:nvSpPr>
        <p:spPr bwMode="auto">
          <a:xfrm>
            <a:off x="4757287" y="1175898"/>
            <a:ext cx="221615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en-US" sz="1200" kern="1200" dirty="0">
                <a:latin typeface="Arial Narrow" charset="0"/>
              </a:rPr>
              <a:t>F414A jet engine nickel </a:t>
            </a:r>
            <a:r>
              <a:rPr lang="en-US" altLang="en-US" sz="1200" kern="1200" dirty="0" err="1">
                <a:latin typeface="Arial Narrow" charset="0"/>
              </a:rPr>
              <a:t>superalloy</a:t>
            </a:r>
            <a:r>
              <a:rPr lang="en-US" altLang="en-US" sz="1200" kern="1200" dirty="0">
                <a:latin typeface="Arial Narrow" charset="0"/>
              </a:rPr>
              <a:t> stator vane segment</a:t>
            </a:r>
          </a:p>
        </p:txBody>
      </p:sp>
      <p:pic>
        <p:nvPicPr>
          <p:cNvPr id="18" name="Picture 17">
            <a:extLst>
              <a:ext uri="{FF2B5EF4-FFF2-40B4-BE49-F238E27FC236}">
                <a16:creationId xmlns:a16="http://schemas.microsoft.com/office/drawing/2014/main" id="{FB948749-5200-BB4A-A8FA-8E076C871F6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337" y="3953900"/>
            <a:ext cx="2171700" cy="18654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 name="Text Box 6">
            <a:extLst>
              <a:ext uri="{FF2B5EF4-FFF2-40B4-BE49-F238E27FC236}">
                <a16:creationId xmlns:a16="http://schemas.microsoft.com/office/drawing/2014/main" id="{D3D0BCEB-D336-8343-9CFC-7C65E9E0FFE4}"/>
              </a:ext>
            </a:extLst>
          </p:cNvPr>
          <p:cNvSpPr txBox="1">
            <a:spLocks noChangeArrowheads="1"/>
          </p:cNvSpPr>
          <p:nvPr/>
        </p:nvSpPr>
        <p:spPr bwMode="auto">
          <a:xfrm>
            <a:off x="4769987" y="5849498"/>
            <a:ext cx="221615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en-US" sz="1200" kern="1200" dirty="0">
                <a:latin typeface="Arial Narrow" charset="0"/>
              </a:rPr>
              <a:t>Welded 2195 aerospace aluminum-lithium alloy</a:t>
            </a:r>
          </a:p>
        </p:txBody>
      </p:sp>
      <p:sp>
        <p:nvSpPr>
          <p:cNvPr id="20" name="Text Box 6">
            <a:extLst>
              <a:ext uri="{FF2B5EF4-FFF2-40B4-BE49-F238E27FC236}">
                <a16:creationId xmlns:a16="http://schemas.microsoft.com/office/drawing/2014/main" id="{8D748181-D25E-664B-88F3-D18FE9BBA9E0}"/>
              </a:ext>
            </a:extLst>
          </p:cNvPr>
          <p:cNvSpPr txBox="1">
            <a:spLocks noChangeArrowheads="1"/>
          </p:cNvSpPr>
          <p:nvPr/>
        </p:nvSpPr>
        <p:spPr bwMode="auto">
          <a:xfrm>
            <a:off x="2102987" y="5900298"/>
            <a:ext cx="221615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en-US" sz="1200" dirty="0">
                <a:latin typeface="Arial Narrow" charset="0"/>
              </a:rPr>
              <a:t>Shape memory alloys under applied </a:t>
            </a:r>
            <a:r>
              <a:rPr lang="en-US" altLang="en-US" sz="1200" dirty="0" err="1">
                <a:latin typeface="Arial Narrow" charset="0"/>
              </a:rPr>
              <a:t>multiaxial</a:t>
            </a:r>
            <a:r>
              <a:rPr lang="en-US" altLang="en-US" sz="1200" dirty="0">
                <a:latin typeface="Arial Narrow" charset="0"/>
              </a:rPr>
              <a:t> loading</a:t>
            </a:r>
            <a:endParaRPr lang="en-US" altLang="en-US" sz="1200" kern="1200" dirty="0">
              <a:latin typeface="Arial Narrow" charset="0"/>
            </a:endParaRPr>
          </a:p>
        </p:txBody>
      </p:sp>
      <p:pic>
        <p:nvPicPr>
          <p:cNvPr id="21" name="Picture 20">
            <a:extLst>
              <a:ext uri="{FF2B5EF4-FFF2-40B4-BE49-F238E27FC236}">
                <a16:creationId xmlns:a16="http://schemas.microsoft.com/office/drawing/2014/main" id="{BF3C18AF-CF69-5140-9A63-8225175EFA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812" y="1653735"/>
            <a:ext cx="2883446" cy="416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6">
            <a:extLst>
              <a:ext uri="{FF2B5EF4-FFF2-40B4-BE49-F238E27FC236}">
                <a16:creationId xmlns:a16="http://schemas.microsoft.com/office/drawing/2014/main" id="{E85E9B42-3159-F345-9B66-6EA4C2D4C7ED}"/>
              </a:ext>
            </a:extLst>
          </p:cNvPr>
          <p:cNvSpPr txBox="1">
            <a:spLocks noChangeArrowheads="1"/>
          </p:cNvSpPr>
          <p:nvPr/>
        </p:nvSpPr>
        <p:spPr bwMode="auto">
          <a:xfrm>
            <a:off x="7309987" y="5900298"/>
            <a:ext cx="285115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en-US" sz="1200" kern="1200" dirty="0">
                <a:latin typeface="Arial Narrow" charset="0"/>
              </a:rPr>
              <a:t>Welded steel cruciform samples</a:t>
            </a:r>
          </a:p>
        </p:txBody>
      </p:sp>
      <p:pic>
        <p:nvPicPr>
          <p:cNvPr id="23" name="Picture 22" descr="HB-2B users-21_sm.jpg">
            <a:extLst>
              <a:ext uri="{FF2B5EF4-FFF2-40B4-BE49-F238E27FC236}">
                <a16:creationId xmlns:a16="http://schemas.microsoft.com/office/drawing/2014/main" id="{E1600DB6-B177-BE4C-9658-D4BC2C3AFB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4737" y="3990535"/>
            <a:ext cx="2739775" cy="1828800"/>
          </a:xfrm>
          <a:prstGeom prst="rect">
            <a:avLst/>
          </a:prstGeom>
        </p:spPr>
      </p:pic>
    </p:spTree>
    <p:extLst>
      <p:ext uri="{BB962C8B-B14F-4D97-AF65-F5344CB8AC3E}">
        <p14:creationId xmlns:p14="http://schemas.microsoft.com/office/powerpoint/2010/main" val="1523327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D566-82E7-4D99-A523-A86F2AD921C0}"/>
              </a:ext>
            </a:extLst>
          </p:cNvPr>
          <p:cNvSpPr>
            <a:spLocks noGrp="1"/>
          </p:cNvSpPr>
          <p:nvPr>
            <p:ph type="title"/>
          </p:nvPr>
        </p:nvSpPr>
        <p:spPr/>
        <p:txBody>
          <a:bodyPr/>
          <a:lstStyle/>
          <a:p>
            <a:r>
              <a:rPr lang="en-US" dirty="0"/>
              <a:t>What is this talk about?</a:t>
            </a:r>
          </a:p>
        </p:txBody>
      </p:sp>
      <p:sp>
        <p:nvSpPr>
          <p:cNvPr id="3" name="Content Placeholder 2">
            <a:extLst>
              <a:ext uri="{FF2B5EF4-FFF2-40B4-BE49-F238E27FC236}">
                <a16:creationId xmlns:a16="http://schemas.microsoft.com/office/drawing/2014/main" id="{74B457D1-D62A-4CA8-87A2-C298EBD8C571}"/>
              </a:ext>
            </a:extLst>
          </p:cNvPr>
          <p:cNvSpPr>
            <a:spLocks noGrp="1"/>
          </p:cNvSpPr>
          <p:nvPr>
            <p:ph idx="1"/>
          </p:nvPr>
        </p:nvSpPr>
        <p:spPr/>
        <p:txBody>
          <a:bodyPr/>
          <a:lstStyle/>
          <a:p>
            <a:r>
              <a:rPr lang="en-US" dirty="0"/>
              <a:t>In this presentation I will give an overview of how we use neutrons to solve what I will categorize as “engineering problems”, though you will see that many of these could be described as complex materials science problems</a:t>
            </a:r>
          </a:p>
        </p:txBody>
      </p:sp>
    </p:spTree>
    <p:extLst>
      <p:ext uri="{BB962C8B-B14F-4D97-AF65-F5344CB8AC3E}">
        <p14:creationId xmlns:p14="http://schemas.microsoft.com/office/powerpoint/2010/main" val="608819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1621-544F-7A44-8E97-B0549ED2EF1F}"/>
              </a:ext>
            </a:extLst>
          </p:cNvPr>
          <p:cNvSpPr>
            <a:spLocks noGrp="1"/>
          </p:cNvSpPr>
          <p:nvPr>
            <p:ph type="title"/>
          </p:nvPr>
        </p:nvSpPr>
        <p:spPr/>
        <p:txBody>
          <a:bodyPr/>
          <a:lstStyle/>
          <a:p>
            <a:r>
              <a:rPr lang="en-US" dirty="0"/>
              <a:t>Neutrons provide a nondestructive bulk probe of strain</a:t>
            </a:r>
          </a:p>
        </p:txBody>
      </p:sp>
      <p:sp>
        <p:nvSpPr>
          <p:cNvPr id="3" name="Content Placeholder 2">
            <a:extLst>
              <a:ext uri="{FF2B5EF4-FFF2-40B4-BE49-F238E27FC236}">
                <a16:creationId xmlns:a16="http://schemas.microsoft.com/office/drawing/2014/main" id="{A08B91F1-6876-944A-8F40-180BA38836B2}"/>
              </a:ext>
            </a:extLst>
          </p:cNvPr>
          <p:cNvSpPr>
            <a:spLocks noGrp="1"/>
          </p:cNvSpPr>
          <p:nvPr>
            <p:ph idx="1"/>
          </p:nvPr>
        </p:nvSpPr>
        <p:spPr>
          <a:xfrm>
            <a:off x="1171207" y="5530294"/>
            <a:ext cx="10142787" cy="742719"/>
          </a:xfrm>
        </p:spPr>
        <p:txBody>
          <a:bodyPr/>
          <a:lstStyle/>
          <a:p>
            <a:r>
              <a:rPr lang="en-US" dirty="0"/>
              <a:t>Surface stresses are better studied by XRD, bulk by ND</a:t>
            </a:r>
          </a:p>
        </p:txBody>
      </p:sp>
      <p:pic>
        <p:nvPicPr>
          <p:cNvPr id="4" name="Grafik 7" descr="P:\Oeffentliche Projekte\AiF_Eigenspannungen in Rohren\ES-Messungen\Neutronenmessungen\ORNL 11-2014\IPTS 11709\Analysis\d0_remeasured\Plots_incl_surface\N31861-52\d0_calculated\Axial_incl_surface.png">
            <a:extLst>
              <a:ext uri="{FF2B5EF4-FFF2-40B4-BE49-F238E27FC236}">
                <a16:creationId xmlns:a16="http://schemas.microsoft.com/office/drawing/2014/main" id="{C600CBCF-0F08-EF4B-BA47-3BFB46BE7CB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68829" y="1544774"/>
            <a:ext cx="3671570" cy="2744740"/>
          </a:xfrm>
          <a:prstGeom prst="rect">
            <a:avLst/>
          </a:prstGeom>
          <a:noFill/>
          <a:ln>
            <a:noFill/>
          </a:ln>
        </p:spPr>
      </p:pic>
      <p:pic>
        <p:nvPicPr>
          <p:cNvPr id="5" name="Picture 5">
            <a:extLst>
              <a:ext uri="{FF2B5EF4-FFF2-40B4-BE49-F238E27FC236}">
                <a16:creationId xmlns:a16="http://schemas.microsoft.com/office/drawing/2014/main" id="{E448040C-984A-4E43-AE45-9190573983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529"/>
          <a:stretch/>
        </p:blipFill>
        <p:spPr bwMode="auto">
          <a:xfrm>
            <a:off x="1939437" y="2592293"/>
            <a:ext cx="416699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a:extLst>
              <a:ext uri="{FF2B5EF4-FFF2-40B4-BE49-F238E27FC236}">
                <a16:creationId xmlns:a16="http://schemas.microsoft.com/office/drawing/2014/main" id="{A7AA4873-D5E7-A84F-9F23-66D85B0EFCAA}"/>
              </a:ext>
            </a:extLst>
          </p:cNvPr>
          <p:cNvCxnSpPr/>
          <p:nvPr/>
        </p:nvCxnSpPr>
        <p:spPr>
          <a:xfrm flipV="1">
            <a:off x="4254229" y="2287493"/>
            <a:ext cx="2667000" cy="629651"/>
          </a:xfrm>
          <a:prstGeom prst="line">
            <a:avLst/>
          </a:prstGeom>
          <a:ln w="28575">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8BE2E9F-EE93-364A-909B-228F97625D66}"/>
              </a:ext>
            </a:extLst>
          </p:cNvPr>
          <p:cNvCxnSpPr/>
          <p:nvPr/>
        </p:nvCxnSpPr>
        <p:spPr>
          <a:xfrm>
            <a:off x="4254229" y="2917144"/>
            <a:ext cx="2743200" cy="513349"/>
          </a:xfrm>
          <a:prstGeom prst="line">
            <a:avLst/>
          </a:prstGeom>
          <a:ln w="28575">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E75369-5A41-5148-B62F-60D4BD66B588}"/>
              </a:ext>
            </a:extLst>
          </p:cNvPr>
          <p:cNvSpPr txBox="1"/>
          <p:nvPr/>
        </p:nvSpPr>
        <p:spPr>
          <a:xfrm>
            <a:off x="5149579" y="2630393"/>
            <a:ext cx="1803400" cy="480131"/>
          </a:xfrm>
          <a:prstGeom prst="rect">
            <a:avLst/>
          </a:prstGeom>
          <a:noFill/>
        </p:spPr>
        <p:txBody>
          <a:bodyPr wrap="square" rtlCol="0">
            <a:spAutoFit/>
          </a:bodyPr>
          <a:lstStyle/>
          <a:p>
            <a:pPr algn="ctr">
              <a:lnSpc>
                <a:spcPct val="90000"/>
              </a:lnSpc>
            </a:pPr>
            <a:r>
              <a:rPr lang="en-US" sz="1400" dirty="0">
                <a:ln w="3175">
                  <a:solidFill>
                    <a:schemeClr val="tx1"/>
                  </a:solidFill>
                </a:ln>
                <a:solidFill>
                  <a:schemeClr val="accent3">
                    <a:lumMod val="60000"/>
                    <a:lumOff val="40000"/>
                  </a:schemeClr>
                </a:solidFill>
                <a:latin typeface="+mj-lt"/>
              </a:rPr>
              <a:t>Interior stresses mapped with ND </a:t>
            </a:r>
          </a:p>
        </p:txBody>
      </p:sp>
      <p:cxnSp>
        <p:nvCxnSpPr>
          <p:cNvPr id="9" name="Straight Connector 8">
            <a:extLst>
              <a:ext uri="{FF2B5EF4-FFF2-40B4-BE49-F238E27FC236}">
                <a16:creationId xmlns:a16="http://schemas.microsoft.com/office/drawing/2014/main" id="{EEE550AE-2FF8-3548-8499-D0DE05A0E6C8}"/>
              </a:ext>
            </a:extLst>
          </p:cNvPr>
          <p:cNvCxnSpPr/>
          <p:nvPr/>
        </p:nvCxnSpPr>
        <p:spPr>
          <a:xfrm>
            <a:off x="4254229" y="3049493"/>
            <a:ext cx="2895600" cy="914400"/>
          </a:xfrm>
          <a:prstGeom prst="line">
            <a:avLst/>
          </a:prstGeom>
          <a:ln w="19050">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5EC675-7A87-2A45-A107-91D0BE23506A}"/>
              </a:ext>
            </a:extLst>
          </p:cNvPr>
          <p:cNvCxnSpPr/>
          <p:nvPr/>
        </p:nvCxnSpPr>
        <p:spPr>
          <a:xfrm flipV="1">
            <a:off x="4254229" y="1830293"/>
            <a:ext cx="2895600" cy="990600"/>
          </a:xfrm>
          <a:prstGeom prst="line">
            <a:avLst/>
          </a:prstGeom>
          <a:ln w="19050">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04ADC56-A4BE-1D40-A0C1-C1F8765BF728}"/>
              </a:ext>
            </a:extLst>
          </p:cNvPr>
          <p:cNvSpPr txBox="1"/>
          <p:nvPr/>
        </p:nvSpPr>
        <p:spPr>
          <a:xfrm rot="20414132">
            <a:off x="4821397" y="1705775"/>
            <a:ext cx="2404223" cy="480131"/>
          </a:xfrm>
          <a:prstGeom prst="rect">
            <a:avLst/>
          </a:prstGeom>
          <a:noFill/>
        </p:spPr>
        <p:txBody>
          <a:bodyPr wrap="square" rtlCol="0">
            <a:spAutoFit/>
          </a:bodyPr>
          <a:lstStyle/>
          <a:p>
            <a:pPr algn="ctr">
              <a:lnSpc>
                <a:spcPct val="90000"/>
              </a:lnSpc>
            </a:pPr>
            <a:r>
              <a:rPr lang="en-US" sz="1400" dirty="0">
                <a:ln w="3175">
                  <a:solidFill>
                    <a:schemeClr val="tx1"/>
                  </a:solidFill>
                </a:ln>
                <a:solidFill>
                  <a:schemeClr val="accent4"/>
                </a:solidFill>
                <a:latin typeface="+mj-lt"/>
              </a:rPr>
              <a:t>Surface Stresses Mapped with XRD</a:t>
            </a:r>
          </a:p>
        </p:txBody>
      </p:sp>
      <p:sp>
        <p:nvSpPr>
          <p:cNvPr id="12" name="TextBox 11">
            <a:extLst>
              <a:ext uri="{FF2B5EF4-FFF2-40B4-BE49-F238E27FC236}">
                <a16:creationId xmlns:a16="http://schemas.microsoft.com/office/drawing/2014/main" id="{8ECE706F-0A30-4345-BC59-8FA0F3DAF6FA}"/>
              </a:ext>
            </a:extLst>
          </p:cNvPr>
          <p:cNvSpPr txBox="1"/>
          <p:nvPr/>
        </p:nvSpPr>
        <p:spPr>
          <a:xfrm>
            <a:off x="6845029" y="4289514"/>
            <a:ext cx="3200400" cy="237757"/>
          </a:xfrm>
          <a:prstGeom prst="rect">
            <a:avLst/>
          </a:prstGeom>
          <a:noFill/>
        </p:spPr>
        <p:txBody>
          <a:bodyPr wrap="square" rtlCol="0">
            <a:spAutoFit/>
          </a:bodyPr>
          <a:lstStyle/>
          <a:p>
            <a:pPr algn="ctr">
              <a:lnSpc>
                <a:spcPct val="90000"/>
              </a:lnSpc>
            </a:pPr>
            <a:r>
              <a:rPr lang="en-US" sz="1000" dirty="0"/>
              <a:t>N. Hempel, TU </a:t>
            </a:r>
            <a:r>
              <a:rPr lang="en-US" sz="1000" dirty="0" err="1"/>
              <a:t>Braunschweig</a:t>
            </a:r>
            <a:r>
              <a:rPr lang="en-US" sz="1000" dirty="0"/>
              <a:t>, Unpublished Data</a:t>
            </a:r>
          </a:p>
        </p:txBody>
      </p:sp>
    </p:spTree>
    <p:extLst>
      <p:ext uri="{BB962C8B-B14F-4D97-AF65-F5344CB8AC3E}">
        <p14:creationId xmlns:p14="http://schemas.microsoft.com/office/powerpoint/2010/main" val="3668220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A0C5-130F-7548-9868-5D5752379442}"/>
              </a:ext>
            </a:extLst>
          </p:cNvPr>
          <p:cNvSpPr>
            <a:spLocks noGrp="1"/>
          </p:cNvSpPr>
          <p:nvPr>
            <p:ph type="title"/>
          </p:nvPr>
        </p:nvSpPr>
        <p:spPr/>
        <p:txBody>
          <a:bodyPr/>
          <a:lstStyle/>
          <a:p>
            <a:r>
              <a:rPr lang="en-US" dirty="0"/>
              <a:t>Strain mapping example – FSW ODS alloy</a:t>
            </a:r>
          </a:p>
        </p:txBody>
      </p:sp>
      <p:sp>
        <p:nvSpPr>
          <p:cNvPr id="4" name="Text Placeholder 3">
            <a:extLst>
              <a:ext uri="{FF2B5EF4-FFF2-40B4-BE49-F238E27FC236}">
                <a16:creationId xmlns:a16="http://schemas.microsoft.com/office/drawing/2014/main" id="{388DFECC-4437-6940-A374-525745E0B14C}"/>
              </a:ext>
            </a:extLst>
          </p:cNvPr>
          <p:cNvSpPr txBox="1">
            <a:spLocks/>
          </p:cNvSpPr>
          <p:nvPr/>
        </p:nvSpPr>
        <p:spPr bwMode="auto">
          <a:xfrm>
            <a:off x="2608997" y="1769660"/>
            <a:ext cx="2699652" cy="440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t>2D Mapping</a:t>
            </a:r>
          </a:p>
        </p:txBody>
      </p:sp>
      <p:grpSp>
        <p:nvGrpSpPr>
          <p:cNvPr id="5" name="Group 4">
            <a:extLst>
              <a:ext uri="{FF2B5EF4-FFF2-40B4-BE49-F238E27FC236}">
                <a16:creationId xmlns:a16="http://schemas.microsoft.com/office/drawing/2014/main" id="{9FCA9AFE-E4A0-4C40-995D-56CBCA69A0A0}"/>
              </a:ext>
            </a:extLst>
          </p:cNvPr>
          <p:cNvGrpSpPr/>
          <p:nvPr/>
        </p:nvGrpSpPr>
        <p:grpSpPr>
          <a:xfrm rot="16200000">
            <a:off x="6655340" y="1256306"/>
            <a:ext cx="2277186" cy="2057400"/>
            <a:chOff x="3599414" y="3810000"/>
            <a:chExt cx="2648986" cy="2393315"/>
          </a:xfrm>
        </p:grpSpPr>
        <p:pic>
          <p:nvPicPr>
            <p:cNvPr id="6" name="Picture 5" descr="C:\Users\l7k\Documents\HB2B\cycle450\Brewer_FSW\plate2.jpg">
              <a:extLst>
                <a:ext uri="{FF2B5EF4-FFF2-40B4-BE49-F238E27FC236}">
                  <a16:creationId xmlns:a16="http://schemas.microsoft.com/office/drawing/2014/main" id="{76089E90-3D4B-C440-B505-301D7D7F492F}"/>
                </a:ext>
              </a:extLst>
            </p:cNvPr>
            <p:cNvPicPr/>
            <p:nvPr/>
          </p:nvPicPr>
          <p:blipFill rotWithShape="1">
            <a:blip r:embed="rId2">
              <a:extLst>
                <a:ext uri="{28A0092B-C50C-407E-A947-70E740481C1C}">
                  <a14:useLocalDpi xmlns:a14="http://schemas.microsoft.com/office/drawing/2010/main" val="0"/>
                </a:ext>
              </a:extLst>
            </a:blip>
            <a:srcRect l="29685" t="14808" r="16639" b="20564"/>
            <a:stretch/>
          </p:blipFill>
          <p:spPr bwMode="auto">
            <a:xfrm>
              <a:off x="3599414" y="3810000"/>
              <a:ext cx="2648986" cy="239331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47849172-6B7C-D24F-891D-5C4EBF0EE341}"/>
                </a:ext>
              </a:extLst>
            </p:cNvPr>
            <p:cNvSpPr/>
            <p:nvPr/>
          </p:nvSpPr>
          <p:spPr>
            <a:xfrm>
              <a:off x="3886200" y="4724400"/>
              <a:ext cx="1752600" cy="838200"/>
            </a:xfrm>
            <a:prstGeom prst="rect">
              <a:avLst/>
            </a:prstGeom>
            <a:solidFill>
              <a:schemeClr val="accent3">
                <a:alpha val="31000"/>
              </a:schemeClr>
            </a:solidFill>
            <a:ln w="28575">
              <a:solidFill>
                <a:schemeClr val="tx1"/>
              </a:solidFill>
              <a:prstDash val="sysDash"/>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pic>
        <p:nvPicPr>
          <p:cNvPr id="8" name="Picture 2" descr="C:\Users\mjb\Dropbox (ORNL)\Neutron RS Team\FSW_ODS_discretionary\Plot1.tif">
            <a:extLst>
              <a:ext uri="{FF2B5EF4-FFF2-40B4-BE49-F238E27FC236}">
                <a16:creationId xmlns:a16="http://schemas.microsoft.com/office/drawing/2014/main" id="{6EE8B8EA-01ED-5B45-BB6A-F7140FDE5C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0397" y="3674660"/>
            <a:ext cx="7980053"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2272E59-2738-4D49-84DD-D232841102FC}"/>
              </a:ext>
            </a:extLst>
          </p:cNvPr>
          <p:cNvSpPr txBox="1"/>
          <p:nvPr/>
        </p:nvSpPr>
        <p:spPr>
          <a:xfrm>
            <a:off x="1923197" y="2278655"/>
            <a:ext cx="4267200" cy="1089529"/>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dirty="0"/>
              <a:t>Powerful mapping capability to </a:t>
            </a:r>
            <a:r>
              <a:rPr lang="en-US" u="sng" dirty="0"/>
              <a:t>find</a:t>
            </a:r>
            <a:r>
              <a:rPr lang="en-US" dirty="0"/>
              <a:t> stress/strain concentrations, or more commonly to </a:t>
            </a:r>
            <a:r>
              <a:rPr lang="en-US" u="sng" dirty="0"/>
              <a:t>validate</a:t>
            </a:r>
            <a:r>
              <a:rPr lang="en-US" dirty="0"/>
              <a:t> FEM results</a:t>
            </a:r>
          </a:p>
          <a:p>
            <a:pPr>
              <a:lnSpc>
                <a:spcPct val="90000"/>
              </a:lnSpc>
            </a:pPr>
            <a:endParaRPr lang="en-US" dirty="0"/>
          </a:p>
        </p:txBody>
      </p:sp>
    </p:spTree>
    <p:extLst>
      <p:ext uri="{BB962C8B-B14F-4D97-AF65-F5344CB8AC3E}">
        <p14:creationId xmlns:p14="http://schemas.microsoft.com/office/powerpoint/2010/main" val="1852093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89A0A-C299-534A-989A-60EB0F0524F8}"/>
              </a:ext>
            </a:extLst>
          </p:cNvPr>
          <p:cNvSpPr>
            <a:spLocks noGrp="1"/>
          </p:cNvSpPr>
          <p:nvPr>
            <p:ph type="title"/>
          </p:nvPr>
        </p:nvSpPr>
        <p:spPr>
          <a:xfrm>
            <a:off x="429767" y="274320"/>
            <a:ext cx="11430000" cy="978729"/>
          </a:xfrm>
        </p:spPr>
        <p:txBody>
          <a:bodyPr/>
          <a:lstStyle/>
          <a:p>
            <a:r>
              <a:rPr lang="en-US" dirty="0"/>
              <a:t>Understanding and controlling welding stresses are of very high importance</a:t>
            </a:r>
          </a:p>
        </p:txBody>
      </p:sp>
      <p:pic>
        <p:nvPicPr>
          <p:cNvPr id="5" name="Picture 4">
            <a:extLst>
              <a:ext uri="{FF2B5EF4-FFF2-40B4-BE49-F238E27FC236}">
                <a16:creationId xmlns:a16="http://schemas.microsoft.com/office/drawing/2014/main" id="{886F1F18-E47D-B340-992E-F064D4A674D6}"/>
              </a:ext>
            </a:extLst>
          </p:cNvPr>
          <p:cNvPicPr>
            <a:picLocks noChangeAspect="1"/>
          </p:cNvPicPr>
          <p:nvPr/>
        </p:nvPicPr>
        <p:blipFill>
          <a:blip r:embed="rId2"/>
          <a:stretch>
            <a:fillRect/>
          </a:stretch>
        </p:blipFill>
        <p:spPr>
          <a:xfrm>
            <a:off x="2123220" y="1554265"/>
            <a:ext cx="8043094" cy="4703234"/>
          </a:xfrm>
          <a:prstGeom prst="rect">
            <a:avLst/>
          </a:prstGeom>
        </p:spPr>
      </p:pic>
    </p:spTree>
    <p:extLst>
      <p:ext uri="{BB962C8B-B14F-4D97-AF65-F5344CB8AC3E}">
        <p14:creationId xmlns:p14="http://schemas.microsoft.com/office/powerpoint/2010/main" val="1960376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C001A-F926-0A4E-9FE8-63024F7817DE}"/>
              </a:ext>
            </a:extLst>
          </p:cNvPr>
          <p:cNvSpPr>
            <a:spLocks noGrp="1"/>
          </p:cNvSpPr>
          <p:nvPr>
            <p:ph type="title"/>
          </p:nvPr>
        </p:nvSpPr>
        <p:spPr/>
        <p:txBody>
          <a:bodyPr/>
          <a:lstStyle/>
          <a:p>
            <a:r>
              <a:rPr lang="en-US" dirty="0"/>
              <a:t>NRSF2 mapped the strain distribution</a:t>
            </a:r>
          </a:p>
        </p:txBody>
      </p:sp>
      <p:pic>
        <p:nvPicPr>
          <p:cNvPr id="5" name="Picture 4">
            <a:extLst>
              <a:ext uri="{FF2B5EF4-FFF2-40B4-BE49-F238E27FC236}">
                <a16:creationId xmlns:a16="http://schemas.microsoft.com/office/drawing/2014/main" id="{E75B409F-CB85-8D40-8E19-1E96B2DF85A2}"/>
              </a:ext>
            </a:extLst>
          </p:cNvPr>
          <p:cNvPicPr>
            <a:picLocks noChangeAspect="1"/>
          </p:cNvPicPr>
          <p:nvPr/>
        </p:nvPicPr>
        <p:blipFill>
          <a:blip r:embed="rId2"/>
          <a:stretch>
            <a:fillRect/>
          </a:stretch>
        </p:blipFill>
        <p:spPr>
          <a:xfrm>
            <a:off x="1841796" y="1241946"/>
            <a:ext cx="8605941" cy="4575886"/>
          </a:xfrm>
          <a:prstGeom prst="rect">
            <a:avLst/>
          </a:prstGeom>
        </p:spPr>
      </p:pic>
    </p:spTree>
    <p:extLst>
      <p:ext uri="{BB962C8B-B14F-4D97-AF65-F5344CB8AC3E}">
        <p14:creationId xmlns:p14="http://schemas.microsoft.com/office/powerpoint/2010/main" val="2689726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93EF7-92F0-C442-963B-7DC41480CE8F}"/>
              </a:ext>
            </a:extLst>
          </p:cNvPr>
          <p:cNvSpPr>
            <a:spLocks noGrp="1"/>
          </p:cNvSpPr>
          <p:nvPr>
            <p:ph type="title"/>
          </p:nvPr>
        </p:nvSpPr>
        <p:spPr/>
        <p:txBody>
          <a:bodyPr/>
          <a:lstStyle/>
          <a:p>
            <a:r>
              <a:rPr lang="en-US" dirty="0"/>
              <a:t>Changing weld wire composition made big impact</a:t>
            </a:r>
          </a:p>
        </p:txBody>
      </p:sp>
      <p:pic>
        <p:nvPicPr>
          <p:cNvPr id="5" name="Picture 4">
            <a:extLst>
              <a:ext uri="{FF2B5EF4-FFF2-40B4-BE49-F238E27FC236}">
                <a16:creationId xmlns:a16="http://schemas.microsoft.com/office/drawing/2014/main" id="{C57B0CDC-D1F7-DA4C-826D-C5D515F39060}"/>
              </a:ext>
            </a:extLst>
          </p:cNvPr>
          <p:cNvPicPr>
            <a:picLocks noChangeAspect="1"/>
          </p:cNvPicPr>
          <p:nvPr/>
        </p:nvPicPr>
        <p:blipFill>
          <a:blip r:embed="rId2"/>
          <a:stretch>
            <a:fillRect/>
          </a:stretch>
        </p:blipFill>
        <p:spPr>
          <a:xfrm>
            <a:off x="1183459" y="1497842"/>
            <a:ext cx="4647410" cy="3787254"/>
          </a:xfrm>
          <a:prstGeom prst="rect">
            <a:avLst/>
          </a:prstGeom>
        </p:spPr>
      </p:pic>
      <p:pic>
        <p:nvPicPr>
          <p:cNvPr id="7" name="Picture 6">
            <a:extLst>
              <a:ext uri="{FF2B5EF4-FFF2-40B4-BE49-F238E27FC236}">
                <a16:creationId xmlns:a16="http://schemas.microsoft.com/office/drawing/2014/main" id="{0488C751-1125-7740-9702-A7EF3E179BDD}"/>
              </a:ext>
            </a:extLst>
          </p:cNvPr>
          <p:cNvPicPr>
            <a:picLocks noChangeAspect="1"/>
          </p:cNvPicPr>
          <p:nvPr/>
        </p:nvPicPr>
        <p:blipFill>
          <a:blip r:embed="rId3"/>
          <a:stretch>
            <a:fillRect/>
          </a:stretch>
        </p:blipFill>
        <p:spPr>
          <a:xfrm>
            <a:off x="6492405" y="1497842"/>
            <a:ext cx="4932186" cy="3705367"/>
          </a:xfrm>
          <a:prstGeom prst="rect">
            <a:avLst/>
          </a:prstGeom>
        </p:spPr>
      </p:pic>
      <p:sp>
        <p:nvSpPr>
          <p:cNvPr id="8" name="TextBox 7">
            <a:extLst>
              <a:ext uri="{FF2B5EF4-FFF2-40B4-BE49-F238E27FC236}">
                <a16:creationId xmlns:a16="http://schemas.microsoft.com/office/drawing/2014/main" id="{DB5C223D-B96F-A543-8CF4-FA74CFF6D5E5}"/>
              </a:ext>
            </a:extLst>
          </p:cNvPr>
          <p:cNvSpPr txBox="1"/>
          <p:nvPr/>
        </p:nvSpPr>
        <p:spPr>
          <a:xfrm>
            <a:off x="2961564" y="5704764"/>
            <a:ext cx="6741994" cy="590931"/>
          </a:xfrm>
          <a:prstGeom prst="rect">
            <a:avLst/>
          </a:prstGeom>
          <a:noFill/>
        </p:spPr>
        <p:txBody>
          <a:bodyPr wrap="square" rtlCol="0">
            <a:spAutoFit/>
          </a:bodyPr>
          <a:lstStyle/>
          <a:p>
            <a:pPr algn="l">
              <a:lnSpc>
                <a:spcPct val="90000"/>
              </a:lnSpc>
            </a:pPr>
            <a:r>
              <a:rPr lang="en-US" dirty="0">
                <a:latin typeface="+mn-lt"/>
              </a:rPr>
              <a:t>Note lower magnitude of stresses with experimental filler wire (right) compared to conventional wire (left)</a:t>
            </a:r>
          </a:p>
        </p:txBody>
      </p:sp>
    </p:spTree>
    <p:extLst>
      <p:ext uri="{BB962C8B-B14F-4D97-AF65-F5344CB8AC3E}">
        <p14:creationId xmlns:p14="http://schemas.microsoft.com/office/powerpoint/2010/main" val="1725248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0BFDD-5BD7-3144-8D76-28E8B6F1A0B9}"/>
              </a:ext>
            </a:extLst>
          </p:cNvPr>
          <p:cNvSpPr>
            <a:spLocks noGrp="1"/>
          </p:cNvSpPr>
          <p:nvPr>
            <p:ph type="title"/>
          </p:nvPr>
        </p:nvSpPr>
        <p:spPr/>
        <p:txBody>
          <a:bodyPr/>
          <a:lstStyle/>
          <a:p>
            <a:r>
              <a:rPr lang="en-US" dirty="0"/>
              <a:t>ORNL engineering beamline at SNS</a:t>
            </a:r>
          </a:p>
        </p:txBody>
      </p:sp>
      <p:sp>
        <p:nvSpPr>
          <p:cNvPr id="3" name="Content Placeholder 2">
            <a:extLst>
              <a:ext uri="{FF2B5EF4-FFF2-40B4-BE49-F238E27FC236}">
                <a16:creationId xmlns:a16="http://schemas.microsoft.com/office/drawing/2014/main" id="{BBA9CB97-3EF0-0146-B80C-E354149F6225}"/>
              </a:ext>
            </a:extLst>
          </p:cNvPr>
          <p:cNvSpPr>
            <a:spLocks noGrp="1"/>
          </p:cNvSpPr>
          <p:nvPr>
            <p:ph idx="1"/>
          </p:nvPr>
        </p:nvSpPr>
        <p:spPr>
          <a:xfrm>
            <a:off x="448055" y="1146412"/>
            <a:ext cx="11430000" cy="4555101"/>
          </a:xfrm>
        </p:spPr>
        <p:txBody>
          <a:bodyPr/>
          <a:lstStyle/>
          <a:p>
            <a:r>
              <a:rPr lang="en-US" dirty="0"/>
              <a:t>Based on experience at NRSF, and having seen new TOF neutron instruments commissioned at ISIS, Lujan, etc., it was clear that there was need for a new “engineering beamline” at the SNS.</a:t>
            </a:r>
          </a:p>
          <a:p>
            <a:r>
              <a:rPr lang="en-US" dirty="0"/>
              <a:t>The new instrument, named “VULCAN” after the Roman god of metalworking, was built with important funding contributions from the Canadian government and also DOE-EERE.</a:t>
            </a:r>
          </a:p>
          <a:p>
            <a:r>
              <a:rPr lang="en-US" dirty="0"/>
              <a:t>VULCAN was designed to do much more than strain mapping, and to handle more complex sample environments.</a:t>
            </a:r>
          </a:p>
          <a:p>
            <a:endParaRPr lang="en-US" dirty="0"/>
          </a:p>
        </p:txBody>
      </p:sp>
    </p:spTree>
    <p:extLst>
      <p:ext uri="{BB962C8B-B14F-4D97-AF65-F5344CB8AC3E}">
        <p14:creationId xmlns:p14="http://schemas.microsoft.com/office/powerpoint/2010/main" val="3425886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2FB5-260F-8744-AACF-7C3E88DE8E21}"/>
              </a:ext>
            </a:extLst>
          </p:cNvPr>
          <p:cNvSpPr>
            <a:spLocks noGrp="1"/>
          </p:cNvSpPr>
          <p:nvPr>
            <p:ph type="title"/>
          </p:nvPr>
        </p:nvSpPr>
        <p:spPr/>
        <p:txBody>
          <a:bodyPr/>
          <a:lstStyle/>
          <a:p>
            <a:r>
              <a:rPr lang="en-US" dirty="0"/>
              <a:t>VULCAN beam layout</a:t>
            </a:r>
          </a:p>
        </p:txBody>
      </p:sp>
      <p:sp>
        <p:nvSpPr>
          <p:cNvPr id="3" name="Content Placeholder 2">
            <a:extLst>
              <a:ext uri="{FF2B5EF4-FFF2-40B4-BE49-F238E27FC236}">
                <a16:creationId xmlns:a16="http://schemas.microsoft.com/office/drawing/2014/main" id="{59621483-418C-5B48-8564-2F21ED8D3A43}"/>
              </a:ext>
            </a:extLst>
          </p:cNvPr>
          <p:cNvSpPr>
            <a:spLocks noGrp="1"/>
          </p:cNvSpPr>
          <p:nvPr>
            <p:ph idx="1"/>
          </p:nvPr>
        </p:nvSpPr>
        <p:spPr>
          <a:xfrm>
            <a:off x="448055" y="1653735"/>
            <a:ext cx="3141306" cy="4433166"/>
          </a:xfrm>
        </p:spPr>
        <p:txBody>
          <a:bodyPr/>
          <a:lstStyle/>
          <a:p>
            <a:r>
              <a:rPr lang="en-US" dirty="0"/>
              <a:t>Curved guide reduces background</a:t>
            </a:r>
          </a:p>
          <a:p>
            <a:r>
              <a:rPr lang="en-US" dirty="0"/>
              <a:t>Long path (60m) provides needed resolution</a:t>
            </a:r>
          </a:p>
        </p:txBody>
      </p:sp>
      <p:pic>
        <p:nvPicPr>
          <p:cNvPr id="4" name="Picture 3">
            <a:extLst>
              <a:ext uri="{FF2B5EF4-FFF2-40B4-BE49-F238E27FC236}">
                <a16:creationId xmlns:a16="http://schemas.microsoft.com/office/drawing/2014/main" id="{D2E5F643-92FA-924C-9552-D5D8FA32A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661" y="1434196"/>
            <a:ext cx="6738324" cy="496428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
        <p:nvSpPr>
          <p:cNvPr id="5" name="TextBox 2">
            <a:extLst>
              <a:ext uri="{FF2B5EF4-FFF2-40B4-BE49-F238E27FC236}">
                <a16:creationId xmlns:a16="http://schemas.microsoft.com/office/drawing/2014/main" id="{C2C6CE0A-563F-884C-A775-D6045A2BFA83}"/>
              </a:ext>
            </a:extLst>
          </p:cNvPr>
          <p:cNvSpPr txBox="1"/>
          <p:nvPr/>
        </p:nvSpPr>
        <p:spPr>
          <a:xfrm>
            <a:off x="8635461" y="1053196"/>
            <a:ext cx="3224306" cy="816634"/>
          </a:xfrm>
          <a:prstGeom prst="rect">
            <a:avLst/>
          </a:prstGeom>
          <a:solidFill>
            <a:schemeClr val="accent1">
              <a:lumMod val="40000"/>
              <a:lumOff val="60000"/>
            </a:schemeClr>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90000"/>
              </a:lnSpc>
            </a:pPr>
            <a:r>
              <a:rPr lang="en-US" sz="1600" dirty="0"/>
              <a:t>High Resolution: </a:t>
            </a:r>
          </a:p>
          <a:p>
            <a:pPr>
              <a:lnSpc>
                <a:spcPct val="90000"/>
              </a:lnSpc>
            </a:pPr>
            <a:r>
              <a:rPr lang="en-US" sz="1600" dirty="0"/>
              <a:t>High Intensity: </a:t>
            </a:r>
          </a:p>
          <a:p>
            <a:pPr>
              <a:lnSpc>
                <a:spcPct val="90000"/>
              </a:lnSpc>
            </a:pPr>
            <a:r>
              <a:rPr lang="en-US" sz="1600" dirty="0"/>
              <a:t>Chopper speed: 60, 30, 20 Hz</a:t>
            </a:r>
          </a:p>
        </p:txBody>
      </p:sp>
    </p:spTree>
    <p:extLst>
      <p:ext uri="{BB962C8B-B14F-4D97-AF65-F5344CB8AC3E}">
        <p14:creationId xmlns:p14="http://schemas.microsoft.com/office/powerpoint/2010/main" val="3740127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A184-5260-F44B-ADC3-0AE1A8502451}"/>
              </a:ext>
            </a:extLst>
          </p:cNvPr>
          <p:cNvSpPr>
            <a:spLocks noGrp="1"/>
          </p:cNvSpPr>
          <p:nvPr>
            <p:ph type="title"/>
          </p:nvPr>
        </p:nvSpPr>
        <p:spPr/>
        <p:txBody>
          <a:bodyPr/>
          <a:lstStyle/>
          <a:p>
            <a:r>
              <a:rPr lang="en-US" dirty="0"/>
              <a:t>VULCAN instrument cave</a:t>
            </a:r>
          </a:p>
        </p:txBody>
      </p:sp>
      <p:sp>
        <p:nvSpPr>
          <p:cNvPr id="3" name="Content Placeholder 2">
            <a:extLst>
              <a:ext uri="{FF2B5EF4-FFF2-40B4-BE49-F238E27FC236}">
                <a16:creationId xmlns:a16="http://schemas.microsoft.com/office/drawing/2014/main" id="{82B3035D-2E89-CD4E-B169-849266B026F7}"/>
              </a:ext>
            </a:extLst>
          </p:cNvPr>
          <p:cNvSpPr>
            <a:spLocks noGrp="1"/>
          </p:cNvSpPr>
          <p:nvPr>
            <p:ph idx="1"/>
          </p:nvPr>
        </p:nvSpPr>
        <p:spPr>
          <a:xfrm>
            <a:off x="448055" y="1653735"/>
            <a:ext cx="3654803" cy="4047778"/>
          </a:xfrm>
        </p:spPr>
        <p:txBody>
          <a:bodyPr/>
          <a:lstStyle/>
          <a:p>
            <a:r>
              <a:rPr lang="en-US" dirty="0"/>
              <a:t>Able to handle large samples and sophisticated sample environments</a:t>
            </a:r>
          </a:p>
          <a:p>
            <a:r>
              <a:rPr lang="en-US" dirty="0"/>
              <a:t>Detector banks at ±90 </a:t>
            </a:r>
            <a:r>
              <a:rPr lang="en-US" dirty="0" err="1"/>
              <a:t>deg</a:t>
            </a:r>
            <a:r>
              <a:rPr lang="en-US" dirty="0"/>
              <a:t> allow collection of two orthogonal directions simultaneously</a:t>
            </a:r>
          </a:p>
        </p:txBody>
      </p:sp>
      <p:pic>
        <p:nvPicPr>
          <p:cNvPr id="4" name="Picture 3" descr="IMG_0768">
            <a:extLst>
              <a:ext uri="{FF2B5EF4-FFF2-40B4-BE49-F238E27FC236}">
                <a16:creationId xmlns:a16="http://schemas.microsoft.com/office/drawing/2014/main" id="{54856ADA-BF19-434A-893C-21E14E97003C}"/>
              </a:ext>
            </a:extLst>
          </p:cNvPr>
          <p:cNvPicPr>
            <a:picLocks noChangeAspect="1" noChangeArrowheads="1"/>
          </p:cNvPicPr>
          <p:nvPr/>
        </p:nvPicPr>
        <p:blipFill>
          <a:blip r:embed="rId2"/>
          <a:srcRect/>
          <a:stretch>
            <a:fillRect/>
          </a:stretch>
        </p:blipFill>
        <p:spPr bwMode="auto">
          <a:xfrm>
            <a:off x="4255258" y="956659"/>
            <a:ext cx="7162800" cy="5374587"/>
          </a:xfrm>
          <a:prstGeom prst="rect">
            <a:avLst/>
          </a:prstGeom>
          <a:noFill/>
          <a:ln w="9525">
            <a:noFill/>
            <a:miter lim="800000"/>
            <a:headEnd/>
            <a:tailEnd/>
          </a:ln>
        </p:spPr>
      </p:pic>
      <p:sp>
        <p:nvSpPr>
          <p:cNvPr id="5" name="Text Box 6">
            <a:extLst>
              <a:ext uri="{FF2B5EF4-FFF2-40B4-BE49-F238E27FC236}">
                <a16:creationId xmlns:a16="http://schemas.microsoft.com/office/drawing/2014/main" id="{4F333376-BE35-6F4D-B4A3-639EC1118915}"/>
              </a:ext>
            </a:extLst>
          </p:cNvPr>
          <p:cNvSpPr txBox="1">
            <a:spLocks noChangeArrowheads="1"/>
          </p:cNvSpPr>
          <p:nvPr/>
        </p:nvSpPr>
        <p:spPr bwMode="auto">
          <a:xfrm>
            <a:off x="5322058" y="4309459"/>
            <a:ext cx="1143000" cy="457200"/>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dirty="0">
                <a:solidFill>
                  <a:srgbClr val="FF3300"/>
                </a:solidFill>
              </a:rPr>
              <a:t>Bank1</a:t>
            </a:r>
          </a:p>
        </p:txBody>
      </p:sp>
      <p:sp>
        <p:nvSpPr>
          <p:cNvPr id="6" name="Text Box 7">
            <a:extLst>
              <a:ext uri="{FF2B5EF4-FFF2-40B4-BE49-F238E27FC236}">
                <a16:creationId xmlns:a16="http://schemas.microsoft.com/office/drawing/2014/main" id="{175DB1D4-1F52-C744-9105-5C911493234B}"/>
              </a:ext>
            </a:extLst>
          </p:cNvPr>
          <p:cNvSpPr txBox="1">
            <a:spLocks noChangeArrowheads="1"/>
          </p:cNvSpPr>
          <p:nvPr/>
        </p:nvSpPr>
        <p:spPr bwMode="auto">
          <a:xfrm>
            <a:off x="8903458" y="3471259"/>
            <a:ext cx="1143000" cy="457200"/>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dirty="0">
                <a:solidFill>
                  <a:srgbClr val="FF3300"/>
                </a:solidFill>
              </a:rPr>
              <a:t>Bank2</a:t>
            </a:r>
          </a:p>
        </p:txBody>
      </p:sp>
      <p:sp>
        <p:nvSpPr>
          <p:cNvPr id="7" name="Line 8">
            <a:extLst>
              <a:ext uri="{FF2B5EF4-FFF2-40B4-BE49-F238E27FC236}">
                <a16:creationId xmlns:a16="http://schemas.microsoft.com/office/drawing/2014/main" id="{0B6F9566-0B37-2A47-A6B0-767F6F2E32D9}"/>
              </a:ext>
            </a:extLst>
          </p:cNvPr>
          <p:cNvSpPr>
            <a:spLocks noChangeShapeType="1"/>
          </p:cNvSpPr>
          <p:nvPr/>
        </p:nvSpPr>
        <p:spPr bwMode="auto">
          <a:xfrm>
            <a:off x="6922258" y="3242659"/>
            <a:ext cx="838200" cy="457200"/>
          </a:xfrm>
          <a:prstGeom prst="line">
            <a:avLst/>
          </a:prstGeom>
          <a:noFill/>
          <a:ln w="25400">
            <a:solidFill>
              <a:srgbClr val="FF00FF"/>
            </a:solidFill>
            <a:round/>
            <a:headEnd/>
            <a:tailEnd type="triangle" w="med" len="med"/>
          </a:ln>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8" name="Text Box 9">
            <a:extLst>
              <a:ext uri="{FF2B5EF4-FFF2-40B4-BE49-F238E27FC236}">
                <a16:creationId xmlns:a16="http://schemas.microsoft.com/office/drawing/2014/main" id="{8088C16E-7E46-664E-B284-397804BCEE8B}"/>
              </a:ext>
            </a:extLst>
          </p:cNvPr>
          <p:cNvSpPr txBox="1">
            <a:spLocks noChangeArrowheads="1"/>
          </p:cNvSpPr>
          <p:nvPr/>
        </p:nvSpPr>
        <p:spPr bwMode="auto">
          <a:xfrm>
            <a:off x="7074658" y="5757259"/>
            <a:ext cx="1828800" cy="369332"/>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dirty="0">
                <a:solidFill>
                  <a:srgbClr val="FF3300"/>
                </a:solidFill>
              </a:rPr>
              <a:t>Sample Table</a:t>
            </a:r>
          </a:p>
        </p:txBody>
      </p:sp>
      <p:sp>
        <p:nvSpPr>
          <p:cNvPr id="9" name="Text Box 10">
            <a:extLst>
              <a:ext uri="{FF2B5EF4-FFF2-40B4-BE49-F238E27FC236}">
                <a16:creationId xmlns:a16="http://schemas.microsoft.com/office/drawing/2014/main" id="{563F7939-CBB3-6848-9C18-1E5BFB64B072}"/>
              </a:ext>
            </a:extLst>
          </p:cNvPr>
          <p:cNvSpPr txBox="1">
            <a:spLocks noChangeArrowheads="1"/>
          </p:cNvSpPr>
          <p:nvPr/>
        </p:nvSpPr>
        <p:spPr bwMode="auto">
          <a:xfrm>
            <a:off x="9741658" y="5300059"/>
            <a:ext cx="1828800" cy="366713"/>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sz="1800" dirty="0">
                <a:solidFill>
                  <a:srgbClr val="FF3300"/>
                </a:solidFill>
              </a:rPr>
              <a:t>Get-lost tube</a:t>
            </a:r>
          </a:p>
        </p:txBody>
      </p:sp>
      <p:sp>
        <p:nvSpPr>
          <p:cNvPr id="10" name="Text Box 10">
            <a:extLst>
              <a:ext uri="{FF2B5EF4-FFF2-40B4-BE49-F238E27FC236}">
                <a16:creationId xmlns:a16="http://schemas.microsoft.com/office/drawing/2014/main" id="{AECE5689-0BE2-9444-B77A-8A015D987C78}"/>
              </a:ext>
            </a:extLst>
          </p:cNvPr>
          <p:cNvSpPr txBox="1">
            <a:spLocks noChangeArrowheads="1"/>
          </p:cNvSpPr>
          <p:nvPr/>
        </p:nvSpPr>
        <p:spPr bwMode="auto">
          <a:xfrm>
            <a:off x="6388858" y="4309459"/>
            <a:ext cx="1828800" cy="366713"/>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sz="1800" dirty="0">
                <a:solidFill>
                  <a:srgbClr val="FF3300"/>
                </a:solidFill>
              </a:rPr>
              <a:t>Collimator</a:t>
            </a:r>
          </a:p>
        </p:txBody>
      </p:sp>
      <p:sp>
        <p:nvSpPr>
          <p:cNvPr id="11" name="Text Box 10">
            <a:extLst>
              <a:ext uri="{FF2B5EF4-FFF2-40B4-BE49-F238E27FC236}">
                <a16:creationId xmlns:a16="http://schemas.microsoft.com/office/drawing/2014/main" id="{CA43F810-506A-4C4B-8D45-25F0610A9E9D}"/>
              </a:ext>
            </a:extLst>
          </p:cNvPr>
          <p:cNvSpPr txBox="1">
            <a:spLocks noChangeArrowheads="1"/>
          </p:cNvSpPr>
          <p:nvPr/>
        </p:nvSpPr>
        <p:spPr bwMode="auto">
          <a:xfrm>
            <a:off x="4179058" y="3928459"/>
            <a:ext cx="1828800" cy="366713"/>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sz="1800" dirty="0">
                <a:solidFill>
                  <a:srgbClr val="FF3300"/>
                </a:solidFill>
              </a:rPr>
              <a:t>Detector</a:t>
            </a:r>
          </a:p>
        </p:txBody>
      </p:sp>
      <p:sp>
        <p:nvSpPr>
          <p:cNvPr id="12" name="Text Box 10">
            <a:extLst>
              <a:ext uri="{FF2B5EF4-FFF2-40B4-BE49-F238E27FC236}">
                <a16:creationId xmlns:a16="http://schemas.microsoft.com/office/drawing/2014/main" id="{73BAC06A-51B9-6048-A573-29B9BD928490}"/>
              </a:ext>
            </a:extLst>
          </p:cNvPr>
          <p:cNvSpPr txBox="1">
            <a:spLocks noChangeArrowheads="1"/>
          </p:cNvSpPr>
          <p:nvPr/>
        </p:nvSpPr>
        <p:spPr bwMode="auto">
          <a:xfrm>
            <a:off x="9513058" y="3014059"/>
            <a:ext cx="1828800" cy="366713"/>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sz="1800" dirty="0">
                <a:solidFill>
                  <a:srgbClr val="FF3300"/>
                </a:solidFill>
              </a:rPr>
              <a:t>Detector</a:t>
            </a:r>
          </a:p>
        </p:txBody>
      </p:sp>
      <p:sp>
        <p:nvSpPr>
          <p:cNvPr id="13" name="Text Box 10">
            <a:extLst>
              <a:ext uri="{FF2B5EF4-FFF2-40B4-BE49-F238E27FC236}">
                <a16:creationId xmlns:a16="http://schemas.microsoft.com/office/drawing/2014/main" id="{74F24CED-A049-F147-ADBC-43257EA7F977}"/>
              </a:ext>
            </a:extLst>
          </p:cNvPr>
          <p:cNvSpPr txBox="1">
            <a:spLocks noChangeArrowheads="1"/>
          </p:cNvSpPr>
          <p:nvPr/>
        </p:nvSpPr>
        <p:spPr bwMode="auto">
          <a:xfrm>
            <a:off x="7608058" y="3790346"/>
            <a:ext cx="1828800" cy="366713"/>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dirty="0">
                <a:solidFill>
                  <a:srgbClr val="FF3300"/>
                </a:solidFill>
              </a:rPr>
              <a:t>Sample</a:t>
            </a:r>
            <a:endParaRPr lang="en-US" sz="1800" dirty="0">
              <a:solidFill>
                <a:srgbClr val="FF3300"/>
              </a:solidFill>
            </a:endParaRPr>
          </a:p>
        </p:txBody>
      </p:sp>
    </p:spTree>
    <p:extLst>
      <p:ext uri="{BB962C8B-B14F-4D97-AF65-F5344CB8AC3E}">
        <p14:creationId xmlns:p14="http://schemas.microsoft.com/office/powerpoint/2010/main" val="115816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5850E-39CF-3A48-9F71-39C78A8A7DAC}"/>
              </a:ext>
            </a:extLst>
          </p:cNvPr>
          <p:cNvSpPr>
            <a:spLocks noGrp="1"/>
          </p:cNvSpPr>
          <p:nvPr>
            <p:ph type="title"/>
          </p:nvPr>
        </p:nvSpPr>
        <p:spPr/>
        <p:txBody>
          <a:bodyPr/>
          <a:lstStyle/>
          <a:p>
            <a:r>
              <a:rPr lang="en-US" dirty="0"/>
              <a:t>VULCAN does more than ”just stress”</a:t>
            </a:r>
          </a:p>
        </p:txBody>
      </p:sp>
      <p:pic>
        <p:nvPicPr>
          <p:cNvPr id="4" name="Picture 3">
            <a:extLst>
              <a:ext uri="{FF2B5EF4-FFF2-40B4-BE49-F238E27FC236}">
                <a16:creationId xmlns:a16="http://schemas.microsoft.com/office/drawing/2014/main" id="{5BCBA10D-8C45-8349-8131-AE2507B86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436" y="1276066"/>
            <a:ext cx="7924800" cy="3997543"/>
          </a:xfrm>
          <a:prstGeom prst="rect">
            <a:avLst/>
          </a:prstGeom>
        </p:spPr>
      </p:pic>
      <p:sp>
        <p:nvSpPr>
          <p:cNvPr id="5" name="TextBox 4">
            <a:extLst>
              <a:ext uri="{FF2B5EF4-FFF2-40B4-BE49-F238E27FC236}">
                <a16:creationId xmlns:a16="http://schemas.microsoft.com/office/drawing/2014/main" id="{E3CF538F-FBA8-F946-AD2E-A0D18A45BD26}"/>
              </a:ext>
            </a:extLst>
          </p:cNvPr>
          <p:cNvSpPr txBox="1"/>
          <p:nvPr/>
        </p:nvSpPr>
        <p:spPr>
          <a:xfrm>
            <a:off x="3210636" y="5599345"/>
            <a:ext cx="5029200" cy="480131"/>
          </a:xfrm>
          <a:prstGeom prst="rect">
            <a:avLst/>
          </a:prstGeom>
          <a:noFill/>
        </p:spPr>
        <p:txBody>
          <a:bodyPr wrap="square" rtlCol="0">
            <a:spAutoFit/>
          </a:bodyPr>
          <a:lstStyle/>
          <a:p>
            <a:pPr algn="ctr">
              <a:lnSpc>
                <a:spcPct val="90000"/>
              </a:lnSpc>
            </a:pPr>
            <a:r>
              <a:rPr lang="en-US" sz="1400" dirty="0"/>
              <a:t>Lu </a:t>
            </a:r>
            <a:r>
              <a:rPr lang="en-US" sz="1400" dirty="0" err="1"/>
              <a:t>Cai</a:t>
            </a:r>
            <a:r>
              <a:rPr lang="en-US" sz="1400" dirty="0"/>
              <a:t> et al., </a:t>
            </a:r>
            <a:r>
              <a:rPr lang="en-US" sz="1400" i="1" dirty="0"/>
              <a:t>J. Power Sources </a:t>
            </a:r>
            <a:r>
              <a:rPr lang="en-US" sz="1400" b="1" dirty="0"/>
              <a:t>236</a:t>
            </a:r>
            <a:r>
              <a:rPr lang="en-US" sz="1400" dirty="0"/>
              <a:t>, 163 (2013) </a:t>
            </a:r>
          </a:p>
          <a:p>
            <a:pPr algn="ctr">
              <a:lnSpc>
                <a:spcPct val="90000"/>
              </a:lnSpc>
            </a:pPr>
            <a:endParaRPr lang="en-US" sz="1400" dirty="0"/>
          </a:p>
        </p:txBody>
      </p:sp>
    </p:spTree>
    <p:extLst>
      <p:ext uri="{BB962C8B-B14F-4D97-AF65-F5344CB8AC3E}">
        <p14:creationId xmlns:p14="http://schemas.microsoft.com/office/powerpoint/2010/main" val="793856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BB5B6-0F36-EE41-9B42-EB134CFFE51F}"/>
              </a:ext>
            </a:extLst>
          </p:cNvPr>
          <p:cNvSpPr>
            <a:spLocks noGrp="1"/>
          </p:cNvSpPr>
          <p:nvPr>
            <p:ph type="title"/>
          </p:nvPr>
        </p:nvSpPr>
        <p:spPr>
          <a:xfrm>
            <a:off x="429767" y="274320"/>
            <a:ext cx="11430000" cy="978729"/>
          </a:xfrm>
        </p:spPr>
        <p:txBody>
          <a:bodyPr/>
          <a:lstStyle/>
          <a:p>
            <a:r>
              <a:rPr lang="en-US" dirty="0"/>
              <a:t>Large sample space enables flexible/unique sample environments</a:t>
            </a:r>
          </a:p>
        </p:txBody>
      </p:sp>
      <p:pic>
        <p:nvPicPr>
          <p:cNvPr id="4" name="Picture 3" descr="BL-7_Welder-0121_sm.jpg">
            <a:extLst>
              <a:ext uri="{FF2B5EF4-FFF2-40B4-BE49-F238E27FC236}">
                <a16:creationId xmlns:a16="http://schemas.microsoft.com/office/drawing/2014/main" id="{13EE3899-6850-824A-BAE8-C8275CFE17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5928" y="1492213"/>
            <a:ext cx="3882156" cy="2590800"/>
          </a:xfrm>
          <a:prstGeom prst="rect">
            <a:avLst/>
          </a:prstGeom>
        </p:spPr>
      </p:pic>
      <p:sp>
        <p:nvSpPr>
          <p:cNvPr id="5" name="TextBox 4">
            <a:extLst>
              <a:ext uri="{FF2B5EF4-FFF2-40B4-BE49-F238E27FC236}">
                <a16:creationId xmlns:a16="http://schemas.microsoft.com/office/drawing/2014/main" id="{745E3444-0907-2E4D-8D37-F655DD4EEC50}"/>
              </a:ext>
            </a:extLst>
          </p:cNvPr>
          <p:cNvSpPr txBox="1"/>
          <p:nvPr/>
        </p:nvSpPr>
        <p:spPr>
          <a:xfrm>
            <a:off x="1694385" y="4311613"/>
            <a:ext cx="3962400" cy="1600438"/>
          </a:xfrm>
          <a:prstGeom prst="rect">
            <a:avLst/>
          </a:prstGeom>
          <a:noFill/>
        </p:spPr>
        <p:txBody>
          <a:bodyPr wrap="square" rtlCol="0">
            <a:spAutoFit/>
          </a:bodyPr>
          <a:lstStyle/>
          <a:p>
            <a:pPr lvl="0"/>
            <a:r>
              <a:rPr lang="en-US" b="1" dirty="0">
                <a:solidFill>
                  <a:srgbClr val="106636"/>
                </a:solidFill>
                <a:latin typeface="+mj-lt"/>
              </a:rPr>
              <a:t>Friction Stir Welding</a:t>
            </a:r>
          </a:p>
          <a:p>
            <a:pPr marL="238125" lvl="1"/>
            <a:endParaRPr lang="en-US" sz="1600" b="1" dirty="0"/>
          </a:p>
          <a:p>
            <a:pPr marL="238125" lvl="1"/>
            <a:r>
              <a:rPr lang="en-US" sz="1600" b="1" dirty="0"/>
              <a:t>Specially-built friction stir welder designed by ORNL MS&amp;T Welding Group to run on VULCAN enabled in-situ studies of the FSW process.</a:t>
            </a:r>
          </a:p>
        </p:txBody>
      </p:sp>
      <p:pic>
        <p:nvPicPr>
          <p:cNvPr id="6" name="Picture 5" descr="P1020034.jpg">
            <a:extLst>
              <a:ext uri="{FF2B5EF4-FFF2-40B4-BE49-F238E27FC236}">
                <a16:creationId xmlns:a16="http://schemas.microsoft.com/office/drawing/2014/main" id="{FB13A4EC-B41F-C54D-975B-863A56A38C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9096" y="1517514"/>
            <a:ext cx="4538200" cy="2557713"/>
          </a:xfrm>
          <a:prstGeom prst="rect">
            <a:avLst/>
          </a:prstGeom>
        </p:spPr>
      </p:pic>
      <p:sp>
        <p:nvSpPr>
          <p:cNvPr id="7" name="TextBox 6">
            <a:extLst>
              <a:ext uri="{FF2B5EF4-FFF2-40B4-BE49-F238E27FC236}">
                <a16:creationId xmlns:a16="http://schemas.microsoft.com/office/drawing/2014/main" id="{D20B5511-884A-344E-BD09-F444B7DE8166}"/>
              </a:ext>
            </a:extLst>
          </p:cNvPr>
          <p:cNvSpPr txBox="1"/>
          <p:nvPr/>
        </p:nvSpPr>
        <p:spPr>
          <a:xfrm>
            <a:off x="5942464" y="4260714"/>
            <a:ext cx="3962400" cy="1846659"/>
          </a:xfrm>
          <a:prstGeom prst="rect">
            <a:avLst/>
          </a:prstGeom>
          <a:noFill/>
        </p:spPr>
        <p:txBody>
          <a:bodyPr wrap="square" rtlCol="0">
            <a:spAutoFit/>
          </a:bodyPr>
          <a:lstStyle/>
          <a:p>
            <a:pPr lvl="0"/>
            <a:r>
              <a:rPr lang="en-US" b="1" dirty="0">
                <a:solidFill>
                  <a:srgbClr val="106636"/>
                </a:solidFill>
                <a:latin typeface="+mj-lt"/>
              </a:rPr>
              <a:t>ITER superconducting cables</a:t>
            </a:r>
          </a:p>
          <a:p>
            <a:pPr marL="238125" lvl="1"/>
            <a:endParaRPr lang="en-US" sz="1600" b="1" dirty="0"/>
          </a:p>
          <a:p>
            <a:pPr marL="238125" lvl="1"/>
            <a:r>
              <a:rPr lang="en-US" sz="1600" b="1" dirty="0"/>
              <a:t>Specially-built cryostat designed by ORNL ITER project to test samples on VULCAN enabled in-situ studies of the superconducting cable at operating temperatures</a:t>
            </a:r>
          </a:p>
        </p:txBody>
      </p:sp>
    </p:spTree>
    <p:extLst>
      <p:ext uri="{BB962C8B-B14F-4D97-AF65-F5344CB8AC3E}">
        <p14:creationId xmlns:p14="http://schemas.microsoft.com/office/powerpoint/2010/main" val="1681460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98F64-9B8A-7747-ADEB-7105C6A9FCED}"/>
              </a:ext>
            </a:extLst>
          </p:cNvPr>
          <p:cNvSpPr>
            <a:spLocks noGrp="1"/>
          </p:cNvSpPr>
          <p:nvPr>
            <p:ph type="title"/>
          </p:nvPr>
        </p:nvSpPr>
        <p:spPr/>
        <p:txBody>
          <a:bodyPr/>
          <a:lstStyle/>
          <a:p>
            <a:r>
              <a:rPr lang="en-US" dirty="0"/>
              <a:t>These are the sort of experiments I will cover</a:t>
            </a:r>
          </a:p>
        </p:txBody>
      </p:sp>
      <p:sp>
        <p:nvSpPr>
          <p:cNvPr id="4" name="TextBox 3">
            <a:extLst>
              <a:ext uri="{FF2B5EF4-FFF2-40B4-BE49-F238E27FC236}">
                <a16:creationId xmlns:a16="http://schemas.microsoft.com/office/drawing/2014/main" id="{F70CCFA3-1542-F644-88CA-215C012AF337}"/>
              </a:ext>
            </a:extLst>
          </p:cNvPr>
          <p:cNvSpPr txBox="1"/>
          <p:nvPr/>
        </p:nvSpPr>
        <p:spPr>
          <a:xfrm>
            <a:off x="1383496" y="1404582"/>
            <a:ext cx="3161442" cy="584776"/>
          </a:xfrm>
          <a:prstGeom prst="rect">
            <a:avLst/>
          </a:prstGeom>
          <a:noFill/>
        </p:spPr>
        <p:txBody>
          <a:bodyPr wrap="none" rtlCol="0">
            <a:spAutoFit/>
          </a:bodyPr>
          <a:lstStyle/>
          <a:p>
            <a:pPr algn="ctr"/>
            <a:r>
              <a:rPr lang="en-US" sz="1600" dirty="0">
                <a:solidFill>
                  <a:srgbClr val="FF0000"/>
                </a:solidFill>
              </a:rPr>
              <a:t>Residual stress / phase mapping </a:t>
            </a:r>
            <a:br>
              <a:rPr lang="en-US" sz="1600" dirty="0"/>
            </a:br>
            <a:endParaRPr lang="en-US" sz="1600" dirty="0"/>
          </a:p>
        </p:txBody>
      </p:sp>
      <p:sp>
        <p:nvSpPr>
          <p:cNvPr id="5" name="TextBox 4">
            <a:extLst>
              <a:ext uri="{FF2B5EF4-FFF2-40B4-BE49-F238E27FC236}">
                <a16:creationId xmlns:a16="http://schemas.microsoft.com/office/drawing/2014/main" id="{01817448-4123-D541-89A2-C48F940275F4}"/>
              </a:ext>
            </a:extLst>
          </p:cNvPr>
          <p:cNvSpPr txBox="1"/>
          <p:nvPr/>
        </p:nvSpPr>
        <p:spPr>
          <a:xfrm>
            <a:off x="4987783" y="1404582"/>
            <a:ext cx="3014200" cy="584776"/>
          </a:xfrm>
          <a:prstGeom prst="rect">
            <a:avLst/>
          </a:prstGeom>
          <a:noFill/>
        </p:spPr>
        <p:txBody>
          <a:bodyPr wrap="square" rtlCol="0">
            <a:spAutoFit/>
          </a:bodyPr>
          <a:lstStyle/>
          <a:p>
            <a:pPr algn="ctr"/>
            <a:r>
              <a:rPr lang="en-US" sz="1600" dirty="0">
                <a:solidFill>
                  <a:srgbClr val="FF0000"/>
                </a:solidFill>
              </a:rPr>
              <a:t>In-situ diffraction under </a:t>
            </a:r>
            <a:r>
              <a:rPr lang="en-US" sz="1600" dirty="0" err="1">
                <a:solidFill>
                  <a:srgbClr val="FF0000"/>
                </a:solidFill>
              </a:rPr>
              <a:t>thermomechanical</a:t>
            </a:r>
            <a:r>
              <a:rPr lang="en-US" sz="1600" dirty="0">
                <a:solidFill>
                  <a:srgbClr val="FF0000"/>
                </a:solidFill>
              </a:rPr>
              <a:t> loading</a:t>
            </a:r>
            <a:r>
              <a:rPr lang="en-US" sz="1600" dirty="0"/>
              <a:t>. </a:t>
            </a:r>
          </a:p>
        </p:txBody>
      </p:sp>
      <p:pic>
        <p:nvPicPr>
          <p:cNvPr id="6" name="Picture 5">
            <a:extLst>
              <a:ext uri="{FF2B5EF4-FFF2-40B4-BE49-F238E27FC236}">
                <a16:creationId xmlns:a16="http://schemas.microsoft.com/office/drawing/2014/main" id="{C4156ACC-351D-F046-B2D1-8F5500CFAE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30082" y="2014182"/>
            <a:ext cx="3109671" cy="1752600"/>
          </a:xfrm>
          <a:prstGeom prst="rect">
            <a:avLst/>
          </a:prstGeom>
        </p:spPr>
      </p:pic>
      <p:pic>
        <p:nvPicPr>
          <p:cNvPr id="7" name="Picture 6">
            <a:extLst>
              <a:ext uri="{FF2B5EF4-FFF2-40B4-BE49-F238E27FC236}">
                <a16:creationId xmlns:a16="http://schemas.microsoft.com/office/drawing/2014/main" id="{DB92ED8F-F245-484F-B853-5D91B57559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4735" y="2014182"/>
            <a:ext cx="3042072" cy="2286001"/>
          </a:xfrm>
          <a:prstGeom prst="rect">
            <a:avLst/>
          </a:prstGeom>
        </p:spPr>
      </p:pic>
      <p:sp>
        <p:nvSpPr>
          <p:cNvPr id="8" name="Rectangle 7">
            <a:extLst>
              <a:ext uri="{FF2B5EF4-FFF2-40B4-BE49-F238E27FC236}">
                <a16:creationId xmlns:a16="http://schemas.microsoft.com/office/drawing/2014/main" id="{44EF4470-F1E7-CA4C-941C-AF36E8A31DA6}"/>
              </a:ext>
            </a:extLst>
          </p:cNvPr>
          <p:cNvSpPr/>
          <p:nvPr/>
        </p:nvSpPr>
        <p:spPr>
          <a:xfrm>
            <a:off x="5089383" y="4452582"/>
            <a:ext cx="2986870" cy="1569660"/>
          </a:xfrm>
          <a:prstGeom prst="rect">
            <a:avLst/>
          </a:prstGeom>
        </p:spPr>
        <p:txBody>
          <a:bodyPr wrap="square">
            <a:spAutoFit/>
          </a:bodyPr>
          <a:lstStyle/>
          <a:p>
            <a:r>
              <a:rPr lang="en-US" sz="1600" dirty="0"/>
              <a:t>The temporal evolution of lattice strain during in-situ </a:t>
            </a:r>
            <a:r>
              <a:rPr lang="en-US" sz="1600" dirty="0" err="1"/>
              <a:t>thermomechanical</a:t>
            </a:r>
            <a:r>
              <a:rPr lang="en-US" sz="1600" dirty="0"/>
              <a:t> testing provides insights into the </a:t>
            </a:r>
            <a:r>
              <a:rPr lang="en-US" sz="1600" dirty="0" err="1"/>
              <a:t>micromechanism</a:t>
            </a:r>
            <a:r>
              <a:rPr lang="en-US" sz="1600" dirty="0"/>
              <a:t> at the local levels.</a:t>
            </a:r>
          </a:p>
        </p:txBody>
      </p:sp>
      <p:sp>
        <p:nvSpPr>
          <p:cNvPr id="9" name="Rectangle 8">
            <a:extLst>
              <a:ext uri="{FF2B5EF4-FFF2-40B4-BE49-F238E27FC236}">
                <a16:creationId xmlns:a16="http://schemas.microsoft.com/office/drawing/2014/main" id="{885CE277-239B-D546-8AAB-C626E3EF710D}"/>
              </a:ext>
            </a:extLst>
          </p:cNvPr>
          <p:cNvSpPr/>
          <p:nvPr/>
        </p:nvSpPr>
        <p:spPr>
          <a:xfrm>
            <a:off x="1440502" y="4452582"/>
            <a:ext cx="3124200" cy="1077218"/>
          </a:xfrm>
          <a:prstGeom prst="rect">
            <a:avLst/>
          </a:prstGeom>
        </p:spPr>
        <p:txBody>
          <a:bodyPr wrap="square">
            <a:spAutoFit/>
          </a:bodyPr>
          <a:lstStyle/>
          <a:p>
            <a:r>
              <a:rPr lang="en-US" sz="1600" dirty="0"/>
              <a:t>Residual stress determination of large engineering components. Picture shows mapping an ITER cable in a cryogenic chamber.</a:t>
            </a:r>
          </a:p>
        </p:txBody>
      </p:sp>
      <p:pic>
        <p:nvPicPr>
          <p:cNvPr id="10" name="Picture 2">
            <a:extLst>
              <a:ext uri="{FF2B5EF4-FFF2-40B4-BE49-F238E27FC236}">
                <a16:creationId xmlns:a16="http://schemas.microsoft.com/office/drawing/2014/main" id="{E3810416-D3DC-044E-929C-CC3B4FDB07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44828" y="1989358"/>
            <a:ext cx="3143250" cy="3723931"/>
          </a:xfrm>
          <a:prstGeom prst="rect">
            <a:avLst/>
          </a:prstGeom>
          <a:noFill/>
          <a:ln w="9525">
            <a:noFill/>
            <a:miter lim="800000"/>
            <a:headEnd/>
            <a:tailEnd/>
          </a:ln>
          <a:effectLst/>
        </p:spPr>
      </p:pic>
      <p:sp>
        <p:nvSpPr>
          <p:cNvPr id="11" name="TextBox 10">
            <a:extLst>
              <a:ext uri="{FF2B5EF4-FFF2-40B4-BE49-F238E27FC236}">
                <a16:creationId xmlns:a16="http://schemas.microsoft.com/office/drawing/2014/main" id="{41C24296-91F8-D14B-A55C-8D39A65FE1E8}"/>
              </a:ext>
            </a:extLst>
          </p:cNvPr>
          <p:cNvSpPr txBox="1"/>
          <p:nvPr/>
        </p:nvSpPr>
        <p:spPr>
          <a:xfrm>
            <a:off x="8483328" y="1379758"/>
            <a:ext cx="3014200" cy="338554"/>
          </a:xfrm>
          <a:prstGeom prst="rect">
            <a:avLst/>
          </a:prstGeom>
          <a:noFill/>
        </p:spPr>
        <p:txBody>
          <a:bodyPr wrap="square" rtlCol="0">
            <a:spAutoFit/>
          </a:bodyPr>
          <a:lstStyle/>
          <a:p>
            <a:pPr algn="ctr"/>
            <a:r>
              <a:rPr lang="en-US" sz="1600" dirty="0">
                <a:solidFill>
                  <a:srgbClr val="FF0000"/>
                </a:solidFill>
              </a:rPr>
              <a:t>In-operando measurement</a:t>
            </a:r>
            <a:r>
              <a:rPr lang="en-US" sz="1600" dirty="0"/>
              <a:t>. </a:t>
            </a:r>
          </a:p>
        </p:txBody>
      </p:sp>
      <p:sp>
        <p:nvSpPr>
          <p:cNvPr id="12" name="Rectangle 11">
            <a:extLst>
              <a:ext uri="{FF2B5EF4-FFF2-40B4-BE49-F238E27FC236}">
                <a16:creationId xmlns:a16="http://schemas.microsoft.com/office/drawing/2014/main" id="{A8255118-CF73-5A48-86D0-FA96673ED1D7}"/>
              </a:ext>
            </a:extLst>
          </p:cNvPr>
          <p:cNvSpPr/>
          <p:nvPr/>
        </p:nvSpPr>
        <p:spPr>
          <a:xfrm>
            <a:off x="8616278" y="5487044"/>
            <a:ext cx="2819400" cy="830997"/>
          </a:xfrm>
          <a:prstGeom prst="rect">
            <a:avLst/>
          </a:prstGeom>
        </p:spPr>
        <p:txBody>
          <a:bodyPr wrap="square">
            <a:spAutoFit/>
          </a:bodyPr>
          <a:lstStyle/>
          <a:p>
            <a:r>
              <a:rPr lang="en-US" sz="1600" dirty="0"/>
              <a:t>Neutron diffraction probes the degradation of large format batteries.</a:t>
            </a:r>
          </a:p>
        </p:txBody>
      </p:sp>
    </p:spTree>
    <p:extLst>
      <p:ext uri="{BB962C8B-B14F-4D97-AF65-F5344CB8AC3E}">
        <p14:creationId xmlns:p14="http://schemas.microsoft.com/office/powerpoint/2010/main" val="618908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F1E07-205B-D244-900C-952EBC90AB1A}"/>
              </a:ext>
            </a:extLst>
          </p:cNvPr>
          <p:cNvSpPr>
            <a:spLocks noGrp="1"/>
          </p:cNvSpPr>
          <p:nvPr>
            <p:ph type="title"/>
          </p:nvPr>
        </p:nvSpPr>
        <p:spPr/>
        <p:txBody>
          <a:bodyPr/>
          <a:lstStyle/>
          <a:p>
            <a:r>
              <a:rPr lang="en-US" dirty="0"/>
              <a:t>VULCAN offers multiaxial loading at high temperature!</a:t>
            </a:r>
          </a:p>
        </p:txBody>
      </p:sp>
      <p:sp>
        <p:nvSpPr>
          <p:cNvPr id="9" name="Subtitle 2">
            <a:extLst>
              <a:ext uri="{FF2B5EF4-FFF2-40B4-BE49-F238E27FC236}">
                <a16:creationId xmlns:a16="http://schemas.microsoft.com/office/drawing/2014/main" id="{155B05C8-3111-BE49-9B8F-784688B8BD7A}"/>
              </a:ext>
            </a:extLst>
          </p:cNvPr>
          <p:cNvSpPr txBox="1">
            <a:spLocks/>
          </p:cNvSpPr>
          <p:nvPr/>
        </p:nvSpPr>
        <p:spPr bwMode="auto">
          <a:xfrm>
            <a:off x="6998409" y="1517176"/>
            <a:ext cx="474359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Multimodal capabilities enable studies of materials response under processing and/or operating conditions </a:t>
            </a:r>
          </a:p>
        </p:txBody>
      </p:sp>
      <p:sp>
        <p:nvSpPr>
          <p:cNvPr id="10" name="TextBox 133">
            <a:extLst>
              <a:ext uri="{FF2B5EF4-FFF2-40B4-BE49-F238E27FC236}">
                <a16:creationId xmlns:a16="http://schemas.microsoft.com/office/drawing/2014/main" id="{C0A22DDE-151A-124A-85F3-9F4436755B31}"/>
              </a:ext>
            </a:extLst>
          </p:cNvPr>
          <p:cNvSpPr txBox="1"/>
          <p:nvPr/>
        </p:nvSpPr>
        <p:spPr>
          <a:xfrm>
            <a:off x="2603314" y="5943600"/>
            <a:ext cx="7086600" cy="276999"/>
          </a:xfrm>
          <a:prstGeom prst="rect">
            <a:avLst/>
          </a:prstGeom>
          <a:noFill/>
        </p:spPr>
        <p:txBody>
          <a:bodyPr wrap="square" rtlCol="0">
            <a:spAutoFit/>
          </a:bodyPr>
          <a:lstStyle/>
          <a:p>
            <a:pPr marL="0" lvl="1" algn="just"/>
            <a:r>
              <a:rPr lang="en-US" sz="1200" b="1" dirty="0">
                <a:solidFill>
                  <a:srgbClr val="106636"/>
                </a:solidFill>
              </a:rPr>
              <a:t>Effect of temperature and </a:t>
            </a:r>
            <a:r>
              <a:rPr lang="en-US" sz="1200" b="1" dirty="0" err="1">
                <a:solidFill>
                  <a:srgbClr val="106636"/>
                </a:solidFill>
              </a:rPr>
              <a:t>multiaxial</a:t>
            </a:r>
            <a:r>
              <a:rPr lang="en-US" sz="1200" b="1" dirty="0">
                <a:solidFill>
                  <a:srgbClr val="106636"/>
                </a:solidFill>
              </a:rPr>
              <a:t> (torsion + tension) loading on </a:t>
            </a:r>
            <a:r>
              <a:rPr lang="en-US" sz="1200" b="1" dirty="0" err="1">
                <a:solidFill>
                  <a:srgbClr val="106636"/>
                </a:solidFill>
              </a:rPr>
              <a:t>NiTi</a:t>
            </a:r>
            <a:r>
              <a:rPr lang="en-US" sz="1200" b="1" dirty="0">
                <a:solidFill>
                  <a:srgbClr val="106636"/>
                </a:solidFill>
              </a:rPr>
              <a:t> shape memory alloy</a:t>
            </a:r>
          </a:p>
        </p:txBody>
      </p:sp>
      <p:sp>
        <p:nvSpPr>
          <p:cNvPr id="11" name="TextBox 10">
            <a:extLst>
              <a:ext uri="{FF2B5EF4-FFF2-40B4-BE49-F238E27FC236}">
                <a16:creationId xmlns:a16="http://schemas.microsoft.com/office/drawing/2014/main" id="{7CAE1991-D1A7-8140-B5ED-F8669CB2B4E1}"/>
              </a:ext>
            </a:extLst>
          </p:cNvPr>
          <p:cNvSpPr txBox="1"/>
          <p:nvPr/>
        </p:nvSpPr>
        <p:spPr>
          <a:xfrm>
            <a:off x="3672387" y="6296799"/>
            <a:ext cx="4921156" cy="307777"/>
          </a:xfrm>
          <a:prstGeom prst="rect">
            <a:avLst/>
          </a:prstGeom>
          <a:noFill/>
        </p:spPr>
        <p:txBody>
          <a:bodyPr wrap="square" rtlCol="0">
            <a:spAutoFit/>
          </a:bodyPr>
          <a:lstStyle/>
          <a:p>
            <a:r>
              <a:rPr lang="en-US" sz="1400" dirty="0" err="1"/>
              <a:t>Benafan</a:t>
            </a:r>
            <a:r>
              <a:rPr lang="en-US" sz="1400" dirty="0"/>
              <a:t> et al. Rev </a:t>
            </a:r>
            <a:r>
              <a:rPr lang="en-US" sz="1400" dirty="0" err="1"/>
              <a:t>Sci</a:t>
            </a:r>
            <a:r>
              <a:rPr lang="en-US" sz="1400" dirty="0"/>
              <a:t> </a:t>
            </a:r>
            <a:r>
              <a:rPr lang="en-US" sz="1400" dirty="0" err="1"/>
              <a:t>Instrum</a:t>
            </a:r>
            <a:r>
              <a:rPr lang="en-US" sz="1400" dirty="0"/>
              <a:t>  </a:t>
            </a:r>
            <a:r>
              <a:rPr lang="en-US" sz="1400" u="sng" dirty="0"/>
              <a:t>85</a:t>
            </a:r>
            <a:r>
              <a:rPr lang="en-US" sz="1400" dirty="0"/>
              <a:t> 103901 (2014)</a:t>
            </a:r>
          </a:p>
        </p:txBody>
      </p:sp>
      <p:pic>
        <p:nvPicPr>
          <p:cNvPr id="12" name="Picture 11" descr="Screen Shot 2015-02-19 at 1.40.12 PM.png">
            <a:extLst>
              <a:ext uri="{FF2B5EF4-FFF2-40B4-BE49-F238E27FC236}">
                <a16:creationId xmlns:a16="http://schemas.microsoft.com/office/drawing/2014/main" id="{8C3E5534-50C2-9944-A8D0-3EBA04B15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370" y="1066800"/>
            <a:ext cx="4787900" cy="2324100"/>
          </a:xfrm>
          <a:prstGeom prst="rect">
            <a:avLst/>
          </a:prstGeom>
        </p:spPr>
      </p:pic>
      <p:pic>
        <p:nvPicPr>
          <p:cNvPr id="13" name="Picture 12" descr="Screen Shot 2015-02-19 at 1.41.03 PM.png">
            <a:extLst>
              <a:ext uri="{FF2B5EF4-FFF2-40B4-BE49-F238E27FC236}">
                <a16:creationId xmlns:a16="http://schemas.microsoft.com/office/drawing/2014/main" id="{77BB4B57-7259-1043-8007-04594A3DE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728" y="3429000"/>
            <a:ext cx="6825480" cy="2438400"/>
          </a:xfrm>
          <a:prstGeom prst="rect">
            <a:avLst/>
          </a:prstGeom>
        </p:spPr>
      </p:pic>
    </p:spTree>
    <p:extLst>
      <p:ext uri="{BB962C8B-B14F-4D97-AF65-F5344CB8AC3E}">
        <p14:creationId xmlns:p14="http://schemas.microsoft.com/office/powerpoint/2010/main" val="2950924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81623-341D-354F-BA3C-21514B0D93F6}"/>
              </a:ext>
            </a:extLst>
          </p:cNvPr>
          <p:cNvSpPr>
            <a:spLocks noGrp="1"/>
          </p:cNvSpPr>
          <p:nvPr>
            <p:ph type="title"/>
          </p:nvPr>
        </p:nvSpPr>
        <p:spPr>
          <a:xfrm>
            <a:off x="429767" y="274320"/>
            <a:ext cx="11430000" cy="978729"/>
          </a:xfrm>
        </p:spPr>
        <p:txBody>
          <a:bodyPr/>
          <a:lstStyle/>
          <a:p>
            <a:r>
              <a:rPr lang="en-US" dirty="0"/>
              <a:t>VULCAN opens new areas of neutron-based materials science and engineering research</a:t>
            </a:r>
          </a:p>
        </p:txBody>
      </p:sp>
      <p:sp>
        <p:nvSpPr>
          <p:cNvPr id="4" name="Rectangle 3">
            <a:extLst>
              <a:ext uri="{FF2B5EF4-FFF2-40B4-BE49-F238E27FC236}">
                <a16:creationId xmlns:a16="http://schemas.microsoft.com/office/drawing/2014/main" id="{E3A624A0-7A05-B447-84CE-30438C448B69}"/>
              </a:ext>
            </a:extLst>
          </p:cNvPr>
          <p:cNvSpPr/>
          <p:nvPr/>
        </p:nvSpPr>
        <p:spPr>
          <a:xfrm>
            <a:off x="588829" y="5389515"/>
            <a:ext cx="4050368" cy="600164"/>
          </a:xfrm>
          <a:prstGeom prst="rect">
            <a:avLst/>
          </a:prstGeom>
        </p:spPr>
        <p:txBody>
          <a:bodyPr wrap="square">
            <a:spAutoFit/>
          </a:bodyPr>
          <a:lstStyle/>
          <a:p>
            <a:r>
              <a:rPr lang="en-US" sz="1100" dirty="0"/>
              <a:t>Stoica, G.M., et al. "Temperature-dependent elastic anisotropy and mesoscale deformation in a nanostructured ferritic alloy." </a:t>
            </a:r>
            <a:r>
              <a:rPr lang="en-US" sz="1100" i="1" dirty="0"/>
              <a:t>Nature Communications</a:t>
            </a:r>
            <a:r>
              <a:rPr lang="en-US" sz="1100" dirty="0"/>
              <a:t> 5 (2014).</a:t>
            </a:r>
          </a:p>
        </p:txBody>
      </p:sp>
      <p:pic>
        <p:nvPicPr>
          <p:cNvPr id="5" name="Picture 5">
            <a:extLst>
              <a:ext uri="{FF2B5EF4-FFF2-40B4-BE49-F238E27FC236}">
                <a16:creationId xmlns:a16="http://schemas.microsoft.com/office/drawing/2014/main" id="{4099D7E1-F80F-744D-813A-354CE72A3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905" y="1556612"/>
            <a:ext cx="5943600" cy="461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E1AAF63-AD6F-2546-ADB5-603FC560F605}"/>
              </a:ext>
            </a:extLst>
          </p:cNvPr>
          <p:cNvSpPr txBox="1"/>
          <p:nvPr/>
        </p:nvSpPr>
        <p:spPr>
          <a:xfrm>
            <a:off x="8149705" y="1346252"/>
            <a:ext cx="2819400" cy="286232"/>
          </a:xfrm>
          <a:prstGeom prst="rect">
            <a:avLst/>
          </a:prstGeom>
          <a:noFill/>
        </p:spPr>
        <p:txBody>
          <a:bodyPr wrap="square" rtlCol="0">
            <a:spAutoFit/>
          </a:bodyPr>
          <a:lstStyle/>
          <a:p>
            <a:pPr algn="ctr">
              <a:lnSpc>
                <a:spcPct val="90000"/>
              </a:lnSpc>
            </a:pPr>
            <a:r>
              <a:rPr lang="en-US" sz="1400" dirty="0">
                <a:solidFill>
                  <a:schemeClr val="tx2"/>
                </a:solidFill>
                <a:latin typeface="+mj-lt"/>
              </a:rPr>
              <a:t>Multi-peak analysis</a:t>
            </a:r>
          </a:p>
        </p:txBody>
      </p:sp>
      <p:pic>
        <p:nvPicPr>
          <p:cNvPr id="7" name="Picture 7" descr="Dr. Dongchul Chae from POSCO, Yuan Li and Peijun Hou from the University of Tennessee, Knoxville, adjust a sample of stainless steel they are studying at VULCAN, SNS beam line 7. ">
            <a:extLst>
              <a:ext uri="{FF2B5EF4-FFF2-40B4-BE49-F238E27FC236}">
                <a16:creationId xmlns:a16="http://schemas.microsoft.com/office/drawing/2014/main" id="{A8556FC8-8B85-4045-AF69-F709E98E0F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62"/>
          <a:stretch/>
        </p:blipFill>
        <p:spPr bwMode="auto">
          <a:xfrm>
            <a:off x="1370841" y="1485606"/>
            <a:ext cx="2622550" cy="1866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BE8B6-40B8-5543-A9A1-D4352858D0D2}"/>
              </a:ext>
            </a:extLst>
          </p:cNvPr>
          <p:cNvSpPr txBox="1"/>
          <p:nvPr/>
        </p:nvSpPr>
        <p:spPr>
          <a:xfrm>
            <a:off x="1023583" y="3862317"/>
            <a:ext cx="3983914" cy="1421928"/>
          </a:xfrm>
          <a:prstGeom prst="rect">
            <a:avLst/>
          </a:prstGeom>
          <a:noFill/>
        </p:spPr>
        <p:txBody>
          <a:bodyPr wrap="square" rtlCol="0">
            <a:spAutoFit/>
          </a:bodyPr>
          <a:lstStyle/>
          <a:p>
            <a:pPr>
              <a:lnSpc>
                <a:spcPct val="90000"/>
              </a:lnSpc>
            </a:pPr>
            <a:r>
              <a:rPr lang="en-US" sz="1600" dirty="0">
                <a:solidFill>
                  <a:schemeClr val="tx2"/>
                </a:solidFill>
                <a:latin typeface="+mj-lt"/>
              </a:rPr>
              <a:t>Vulcan Strengths:</a:t>
            </a:r>
          </a:p>
          <a:p>
            <a:pPr marL="342900" indent="-342900">
              <a:lnSpc>
                <a:spcPct val="90000"/>
              </a:lnSpc>
              <a:buFont typeface="Arial" panose="020B0604020202020204" pitchFamily="34" charset="0"/>
              <a:buChar char="•"/>
            </a:pPr>
            <a:r>
              <a:rPr lang="en-US" sz="1600" dirty="0">
                <a:solidFill>
                  <a:schemeClr val="tx2"/>
                </a:solidFill>
                <a:latin typeface="+mj-lt"/>
              </a:rPr>
              <a:t>Large sample environment</a:t>
            </a:r>
          </a:p>
          <a:p>
            <a:pPr marL="342900" indent="-342900">
              <a:lnSpc>
                <a:spcPct val="90000"/>
              </a:lnSpc>
              <a:buFont typeface="Arial" panose="020B0604020202020204" pitchFamily="34" charset="0"/>
              <a:buChar char="•"/>
            </a:pPr>
            <a:r>
              <a:rPr lang="en-US" sz="1600" dirty="0">
                <a:solidFill>
                  <a:schemeClr val="tx2"/>
                </a:solidFill>
                <a:latin typeface="+mj-lt"/>
              </a:rPr>
              <a:t>In-situ studies</a:t>
            </a:r>
          </a:p>
          <a:p>
            <a:pPr marL="342900" indent="-342900">
              <a:lnSpc>
                <a:spcPct val="90000"/>
              </a:lnSpc>
              <a:buFont typeface="Arial" panose="020B0604020202020204" pitchFamily="34" charset="0"/>
              <a:buChar char="•"/>
            </a:pPr>
            <a:r>
              <a:rPr lang="en-US" sz="1600" dirty="0">
                <a:solidFill>
                  <a:schemeClr val="tx2"/>
                </a:solidFill>
                <a:latin typeface="+mj-lt"/>
              </a:rPr>
              <a:t>Thermo-mechanical studies</a:t>
            </a:r>
          </a:p>
          <a:p>
            <a:pPr marL="342900" indent="-342900">
              <a:lnSpc>
                <a:spcPct val="90000"/>
              </a:lnSpc>
              <a:buFont typeface="Arial" panose="020B0604020202020204" pitchFamily="34" charset="0"/>
              <a:buChar char="•"/>
            </a:pPr>
            <a:r>
              <a:rPr lang="en-US" sz="1600" dirty="0">
                <a:solidFill>
                  <a:schemeClr val="tx2"/>
                </a:solidFill>
                <a:latin typeface="+mj-lt"/>
              </a:rPr>
              <a:t>Multiphase material studies</a:t>
            </a:r>
          </a:p>
          <a:p>
            <a:pPr>
              <a:lnSpc>
                <a:spcPct val="90000"/>
              </a:lnSpc>
            </a:pPr>
            <a:endParaRPr lang="en-US" sz="1600" dirty="0">
              <a:solidFill>
                <a:schemeClr val="tx2"/>
              </a:solidFill>
              <a:latin typeface="+mj-lt"/>
            </a:endParaRPr>
          </a:p>
        </p:txBody>
      </p:sp>
      <p:sp>
        <p:nvSpPr>
          <p:cNvPr id="9" name="TextBox 8">
            <a:extLst>
              <a:ext uri="{FF2B5EF4-FFF2-40B4-BE49-F238E27FC236}">
                <a16:creationId xmlns:a16="http://schemas.microsoft.com/office/drawing/2014/main" id="{D7335ABD-A590-714C-9196-B07727F75E01}"/>
              </a:ext>
            </a:extLst>
          </p:cNvPr>
          <p:cNvSpPr txBox="1"/>
          <p:nvPr/>
        </p:nvSpPr>
        <p:spPr>
          <a:xfrm>
            <a:off x="5508105" y="1363552"/>
            <a:ext cx="2819400" cy="286232"/>
          </a:xfrm>
          <a:prstGeom prst="rect">
            <a:avLst/>
          </a:prstGeom>
          <a:noFill/>
        </p:spPr>
        <p:txBody>
          <a:bodyPr wrap="square" rtlCol="0">
            <a:spAutoFit/>
          </a:bodyPr>
          <a:lstStyle/>
          <a:p>
            <a:pPr algn="ctr">
              <a:lnSpc>
                <a:spcPct val="90000"/>
              </a:lnSpc>
            </a:pPr>
            <a:r>
              <a:rPr lang="en-US" sz="1400" dirty="0">
                <a:solidFill>
                  <a:schemeClr val="tx2"/>
                </a:solidFill>
                <a:latin typeface="+mj-lt"/>
              </a:rPr>
              <a:t>Macro response</a:t>
            </a:r>
          </a:p>
        </p:txBody>
      </p:sp>
      <p:sp>
        <p:nvSpPr>
          <p:cNvPr id="10" name="TextBox 9">
            <a:extLst>
              <a:ext uri="{FF2B5EF4-FFF2-40B4-BE49-F238E27FC236}">
                <a16:creationId xmlns:a16="http://schemas.microsoft.com/office/drawing/2014/main" id="{9FD3781A-715D-9949-AC6C-9DCA04F565EF}"/>
              </a:ext>
            </a:extLst>
          </p:cNvPr>
          <p:cNvSpPr txBox="1"/>
          <p:nvPr/>
        </p:nvSpPr>
        <p:spPr>
          <a:xfrm>
            <a:off x="5463655" y="6059425"/>
            <a:ext cx="2819400" cy="286232"/>
          </a:xfrm>
          <a:prstGeom prst="rect">
            <a:avLst/>
          </a:prstGeom>
          <a:noFill/>
        </p:spPr>
        <p:txBody>
          <a:bodyPr wrap="square" rtlCol="0">
            <a:spAutoFit/>
          </a:bodyPr>
          <a:lstStyle/>
          <a:p>
            <a:pPr algn="ctr">
              <a:lnSpc>
                <a:spcPct val="90000"/>
              </a:lnSpc>
            </a:pPr>
            <a:r>
              <a:rPr lang="en-US" sz="1400" dirty="0">
                <a:solidFill>
                  <a:schemeClr val="tx2"/>
                </a:solidFill>
                <a:latin typeface="+mj-lt"/>
              </a:rPr>
              <a:t>Isothermal mechanical</a:t>
            </a:r>
          </a:p>
        </p:txBody>
      </p:sp>
      <p:sp>
        <p:nvSpPr>
          <p:cNvPr id="11" name="TextBox 10">
            <a:extLst>
              <a:ext uri="{FF2B5EF4-FFF2-40B4-BE49-F238E27FC236}">
                <a16:creationId xmlns:a16="http://schemas.microsoft.com/office/drawing/2014/main" id="{97A60D19-813D-B240-9678-4FCF94598C70}"/>
              </a:ext>
            </a:extLst>
          </p:cNvPr>
          <p:cNvSpPr txBox="1"/>
          <p:nvPr/>
        </p:nvSpPr>
        <p:spPr>
          <a:xfrm>
            <a:off x="8022705" y="6059425"/>
            <a:ext cx="2819400" cy="286232"/>
          </a:xfrm>
          <a:prstGeom prst="rect">
            <a:avLst/>
          </a:prstGeom>
          <a:noFill/>
        </p:spPr>
        <p:txBody>
          <a:bodyPr wrap="square" rtlCol="0">
            <a:spAutoFit/>
          </a:bodyPr>
          <a:lstStyle/>
          <a:p>
            <a:pPr algn="ctr">
              <a:lnSpc>
                <a:spcPct val="90000"/>
              </a:lnSpc>
            </a:pPr>
            <a:r>
              <a:rPr lang="en-US" sz="1400" dirty="0">
                <a:solidFill>
                  <a:schemeClr val="tx2"/>
                </a:solidFill>
                <a:latin typeface="+mj-lt"/>
              </a:rPr>
              <a:t>Thermo-mechanical</a:t>
            </a:r>
          </a:p>
        </p:txBody>
      </p:sp>
    </p:spTree>
    <p:extLst>
      <p:ext uri="{BB962C8B-B14F-4D97-AF65-F5344CB8AC3E}">
        <p14:creationId xmlns:p14="http://schemas.microsoft.com/office/powerpoint/2010/main" val="1128547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28E68-DE95-FD4A-A067-B01CF6D02A38}"/>
              </a:ext>
            </a:extLst>
          </p:cNvPr>
          <p:cNvSpPr>
            <a:spLocks noGrp="1"/>
          </p:cNvSpPr>
          <p:nvPr>
            <p:ph type="title"/>
          </p:nvPr>
        </p:nvSpPr>
        <p:spPr>
          <a:xfrm>
            <a:off x="429767" y="274320"/>
            <a:ext cx="11430000" cy="978729"/>
          </a:xfrm>
        </p:spPr>
        <p:txBody>
          <a:bodyPr/>
          <a:lstStyle/>
          <a:p>
            <a:r>
              <a:rPr lang="en-US" dirty="0"/>
              <a:t>Neutron data helps us understand the mechanics of engineering structures</a:t>
            </a:r>
          </a:p>
        </p:txBody>
      </p:sp>
      <p:sp>
        <p:nvSpPr>
          <p:cNvPr id="4" name="Rectangle 3">
            <a:extLst>
              <a:ext uri="{FF2B5EF4-FFF2-40B4-BE49-F238E27FC236}">
                <a16:creationId xmlns:a16="http://schemas.microsoft.com/office/drawing/2014/main" id="{28C3FC0E-FF7B-CD4D-BF95-ED5E08A1A2EC}"/>
              </a:ext>
            </a:extLst>
          </p:cNvPr>
          <p:cNvSpPr/>
          <p:nvPr/>
        </p:nvSpPr>
        <p:spPr>
          <a:xfrm>
            <a:off x="1559055" y="5082060"/>
            <a:ext cx="4641471" cy="923330"/>
          </a:xfrm>
          <a:prstGeom prst="rect">
            <a:avLst/>
          </a:prstGeom>
        </p:spPr>
        <p:txBody>
          <a:bodyPr wrap="square">
            <a:spAutoFit/>
          </a:bodyPr>
          <a:lstStyle/>
          <a:p>
            <a:r>
              <a:rPr lang="en-US" dirty="0"/>
              <a:t> Adrian Brugger (Columbia University) uses VULCAN to study the load redistribution in suspension bridge cable wire bundles. </a:t>
            </a:r>
          </a:p>
        </p:txBody>
      </p:sp>
      <p:pic>
        <p:nvPicPr>
          <p:cNvPr id="5" name="Picture 4">
            <a:extLst>
              <a:ext uri="{FF2B5EF4-FFF2-40B4-BE49-F238E27FC236}">
                <a16:creationId xmlns:a16="http://schemas.microsoft.com/office/drawing/2014/main" id="{BB63B2F6-650B-2140-ADEE-36A9DC7F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1944" y="2902226"/>
            <a:ext cx="4626665" cy="3084443"/>
          </a:xfrm>
          <a:prstGeom prst="rect">
            <a:avLst/>
          </a:prstGeom>
        </p:spPr>
      </p:pic>
      <p:pic>
        <p:nvPicPr>
          <p:cNvPr id="6" name="Picture 5">
            <a:extLst>
              <a:ext uri="{FF2B5EF4-FFF2-40B4-BE49-F238E27FC236}">
                <a16:creationId xmlns:a16="http://schemas.microsoft.com/office/drawing/2014/main" id="{583453C9-6116-CB4C-BD45-608EC3103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801" y="1689706"/>
            <a:ext cx="4479725" cy="2986483"/>
          </a:xfrm>
          <a:prstGeom prst="rect">
            <a:avLst/>
          </a:prstGeom>
        </p:spPr>
      </p:pic>
    </p:spTree>
    <p:extLst>
      <p:ext uri="{BB962C8B-B14F-4D97-AF65-F5344CB8AC3E}">
        <p14:creationId xmlns:p14="http://schemas.microsoft.com/office/powerpoint/2010/main" val="1350525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920C1-5B12-F946-9764-E94A5BB53379}"/>
              </a:ext>
            </a:extLst>
          </p:cNvPr>
          <p:cNvSpPr>
            <a:spLocks noGrp="1"/>
          </p:cNvSpPr>
          <p:nvPr>
            <p:ph type="title"/>
          </p:nvPr>
        </p:nvSpPr>
        <p:spPr/>
        <p:txBody>
          <a:bodyPr/>
          <a:lstStyle/>
          <a:p>
            <a:r>
              <a:rPr lang="en-US" dirty="0"/>
              <a:t>Combining data from multiple techniques</a:t>
            </a:r>
          </a:p>
        </p:txBody>
      </p:sp>
      <p:grpSp>
        <p:nvGrpSpPr>
          <p:cNvPr id="4" name="Group 69">
            <a:extLst>
              <a:ext uri="{FF2B5EF4-FFF2-40B4-BE49-F238E27FC236}">
                <a16:creationId xmlns:a16="http://schemas.microsoft.com/office/drawing/2014/main" id="{9E944BFC-F9FB-9E41-BAA8-06D7790CB3C8}"/>
              </a:ext>
            </a:extLst>
          </p:cNvPr>
          <p:cNvGrpSpPr>
            <a:grpSpLocks/>
          </p:cNvGrpSpPr>
          <p:nvPr/>
        </p:nvGrpSpPr>
        <p:grpSpPr bwMode="auto">
          <a:xfrm>
            <a:off x="5803717" y="1690047"/>
            <a:ext cx="1752600" cy="2749737"/>
            <a:chOff x="3817" y="784"/>
            <a:chExt cx="1637" cy="3240"/>
          </a:xfrm>
        </p:grpSpPr>
        <p:pic>
          <p:nvPicPr>
            <p:cNvPr id="5" name="Picture 26">
              <a:extLst>
                <a:ext uri="{FF2B5EF4-FFF2-40B4-BE49-F238E27FC236}">
                  <a16:creationId xmlns:a16="http://schemas.microsoft.com/office/drawing/2014/main" id="{FDC37670-1F14-B14A-AE00-6BB15FE51BF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7" y="784"/>
              <a:ext cx="1637" cy="3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27">
              <a:extLst>
                <a:ext uri="{FF2B5EF4-FFF2-40B4-BE49-F238E27FC236}">
                  <a16:creationId xmlns:a16="http://schemas.microsoft.com/office/drawing/2014/main" id="{011AFA20-2924-7A49-8449-E58729DAA421}"/>
                </a:ext>
              </a:extLst>
            </p:cNvPr>
            <p:cNvGrpSpPr>
              <a:grpSpLocks/>
            </p:cNvGrpSpPr>
            <p:nvPr/>
          </p:nvGrpSpPr>
          <p:grpSpPr bwMode="auto">
            <a:xfrm>
              <a:off x="4393" y="2416"/>
              <a:ext cx="98" cy="233"/>
              <a:chOff x="3141" y="2478"/>
              <a:chExt cx="98" cy="233"/>
            </a:xfrm>
          </p:grpSpPr>
          <p:sp>
            <p:nvSpPr>
              <p:cNvPr id="60" name="Oval 28">
                <a:extLst>
                  <a:ext uri="{FF2B5EF4-FFF2-40B4-BE49-F238E27FC236}">
                    <a16:creationId xmlns:a16="http://schemas.microsoft.com/office/drawing/2014/main" id="{1FE3F68E-1323-9149-8005-2ED04AC73E52}"/>
                  </a:ext>
                </a:extLst>
              </p:cNvPr>
              <p:cNvSpPr>
                <a:spLocks noChangeArrowheads="1"/>
              </p:cNvSpPr>
              <p:nvPr/>
            </p:nvSpPr>
            <p:spPr bwMode="auto">
              <a:xfrm flipH="1" flipV="1">
                <a:off x="3141" y="247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61" name="Oval 29">
                <a:extLst>
                  <a:ext uri="{FF2B5EF4-FFF2-40B4-BE49-F238E27FC236}">
                    <a16:creationId xmlns:a16="http://schemas.microsoft.com/office/drawing/2014/main" id="{150D5315-8022-5E48-92F9-2A76F448BA8F}"/>
                  </a:ext>
                </a:extLst>
              </p:cNvPr>
              <p:cNvSpPr>
                <a:spLocks noChangeArrowheads="1"/>
              </p:cNvSpPr>
              <p:nvPr/>
            </p:nvSpPr>
            <p:spPr bwMode="auto">
              <a:xfrm flipH="1" flipV="1">
                <a:off x="3168" y="2549"/>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62" name="Oval 30">
                <a:extLst>
                  <a:ext uri="{FF2B5EF4-FFF2-40B4-BE49-F238E27FC236}">
                    <a16:creationId xmlns:a16="http://schemas.microsoft.com/office/drawing/2014/main" id="{ADBA9BD8-56CD-244A-90FB-1B64393904BD}"/>
                  </a:ext>
                </a:extLst>
              </p:cNvPr>
              <p:cNvSpPr>
                <a:spLocks noChangeArrowheads="1"/>
              </p:cNvSpPr>
              <p:nvPr/>
            </p:nvSpPr>
            <p:spPr bwMode="auto">
              <a:xfrm flipH="1" flipV="1">
                <a:off x="3189" y="261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63" name="Oval 31">
                <a:extLst>
                  <a:ext uri="{FF2B5EF4-FFF2-40B4-BE49-F238E27FC236}">
                    <a16:creationId xmlns:a16="http://schemas.microsoft.com/office/drawing/2014/main" id="{BCC5996F-5746-814B-944C-77BB7BDF630E}"/>
                  </a:ext>
                </a:extLst>
              </p:cNvPr>
              <p:cNvSpPr>
                <a:spLocks noChangeArrowheads="1"/>
              </p:cNvSpPr>
              <p:nvPr/>
            </p:nvSpPr>
            <p:spPr bwMode="auto">
              <a:xfrm flipH="1" flipV="1">
                <a:off x="3216" y="268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sp>
          <p:nvSpPr>
            <p:cNvPr id="7" name="Oval 32">
              <a:extLst>
                <a:ext uri="{FF2B5EF4-FFF2-40B4-BE49-F238E27FC236}">
                  <a16:creationId xmlns:a16="http://schemas.microsoft.com/office/drawing/2014/main" id="{0E09E190-4E3A-DF4A-BFA2-D2FDDCDB356C}"/>
                </a:ext>
              </a:extLst>
            </p:cNvPr>
            <p:cNvSpPr>
              <a:spLocks noChangeArrowheads="1"/>
            </p:cNvSpPr>
            <p:nvPr/>
          </p:nvSpPr>
          <p:spPr bwMode="auto">
            <a:xfrm flipH="1" flipV="1">
              <a:off x="4180" y="176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8" name="Oval 33">
              <a:extLst>
                <a:ext uri="{FF2B5EF4-FFF2-40B4-BE49-F238E27FC236}">
                  <a16:creationId xmlns:a16="http://schemas.microsoft.com/office/drawing/2014/main" id="{D7CF9EAF-2E3F-0D47-B2B7-9409A39D5CA0}"/>
                </a:ext>
              </a:extLst>
            </p:cNvPr>
            <p:cNvSpPr>
              <a:spLocks noChangeArrowheads="1"/>
            </p:cNvSpPr>
            <p:nvPr/>
          </p:nvSpPr>
          <p:spPr bwMode="auto">
            <a:xfrm flipH="1" flipV="1">
              <a:off x="4201" y="1835"/>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9" name="Oval 34">
              <a:extLst>
                <a:ext uri="{FF2B5EF4-FFF2-40B4-BE49-F238E27FC236}">
                  <a16:creationId xmlns:a16="http://schemas.microsoft.com/office/drawing/2014/main" id="{B5194458-D07A-C64D-B079-B0BEE4FA4549}"/>
                </a:ext>
              </a:extLst>
            </p:cNvPr>
            <p:cNvSpPr>
              <a:spLocks noChangeArrowheads="1"/>
            </p:cNvSpPr>
            <p:nvPr/>
          </p:nvSpPr>
          <p:spPr bwMode="auto">
            <a:xfrm flipH="1" flipV="1">
              <a:off x="4228" y="1906"/>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nvGrpSpPr>
            <p:cNvPr id="10" name="Group 35">
              <a:extLst>
                <a:ext uri="{FF2B5EF4-FFF2-40B4-BE49-F238E27FC236}">
                  <a16:creationId xmlns:a16="http://schemas.microsoft.com/office/drawing/2014/main" id="{0C8B7981-D9F0-BB4E-9E39-354003ABD271}"/>
                </a:ext>
              </a:extLst>
            </p:cNvPr>
            <p:cNvGrpSpPr>
              <a:grpSpLocks/>
            </p:cNvGrpSpPr>
            <p:nvPr/>
          </p:nvGrpSpPr>
          <p:grpSpPr bwMode="auto">
            <a:xfrm>
              <a:off x="4297" y="2080"/>
              <a:ext cx="98" cy="233"/>
              <a:chOff x="3141" y="2478"/>
              <a:chExt cx="98" cy="233"/>
            </a:xfrm>
          </p:grpSpPr>
          <p:sp>
            <p:nvSpPr>
              <p:cNvPr id="56" name="Oval 36">
                <a:extLst>
                  <a:ext uri="{FF2B5EF4-FFF2-40B4-BE49-F238E27FC236}">
                    <a16:creationId xmlns:a16="http://schemas.microsoft.com/office/drawing/2014/main" id="{A5D4B48F-9891-7A42-9004-0286DBF85522}"/>
                  </a:ext>
                </a:extLst>
              </p:cNvPr>
              <p:cNvSpPr>
                <a:spLocks noChangeArrowheads="1"/>
              </p:cNvSpPr>
              <p:nvPr/>
            </p:nvSpPr>
            <p:spPr bwMode="auto">
              <a:xfrm flipH="1" flipV="1">
                <a:off x="3141" y="247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57" name="Oval 37">
                <a:extLst>
                  <a:ext uri="{FF2B5EF4-FFF2-40B4-BE49-F238E27FC236}">
                    <a16:creationId xmlns:a16="http://schemas.microsoft.com/office/drawing/2014/main" id="{11212B71-D953-4C4C-97B3-FB68C4B34FB3}"/>
                  </a:ext>
                </a:extLst>
              </p:cNvPr>
              <p:cNvSpPr>
                <a:spLocks noChangeArrowheads="1"/>
              </p:cNvSpPr>
              <p:nvPr/>
            </p:nvSpPr>
            <p:spPr bwMode="auto">
              <a:xfrm flipH="1" flipV="1">
                <a:off x="3168" y="2549"/>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58" name="Oval 38">
                <a:extLst>
                  <a:ext uri="{FF2B5EF4-FFF2-40B4-BE49-F238E27FC236}">
                    <a16:creationId xmlns:a16="http://schemas.microsoft.com/office/drawing/2014/main" id="{60C6A1DE-7445-2D4F-AA15-9AD21D36CE23}"/>
                  </a:ext>
                </a:extLst>
              </p:cNvPr>
              <p:cNvSpPr>
                <a:spLocks noChangeArrowheads="1"/>
              </p:cNvSpPr>
              <p:nvPr/>
            </p:nvSpPr>
            <p:spPr bwMode="auto">
              <a:xfrm flipH="1" flipV="1">
                <a:off x="3189" y="261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59" name="Oval 39">
                <a:extLst>
                  <a:ext uri="{FF2B5EF4-FFF2-40B4-BE49-F238E27FC236}">
                    <a16:creationId xmlns:a16="http://schemas.microsoft.com/office/drawing/2014/main" id="{EFF2E1FD-9B19-DE44-8A14-D76E654EF64E}"/>
                  </a:ext>
                </a:extLst>
              </p:cNvPr>
              <p:cNvSpPr>
                <a:spLocks noChangeArrowheads="1"/>
              </p:cNvSpPr>
              <p:nvPr/>
            </p:nvSpPr>
            <p:spPr bwMode="auto">
              <a:xfrm flipH="1" flipV="1">
                <a:off x="3216" y="268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grpSp>
          <p:nvGrpSpPr>
            <p:cNvPr id="11" name="Group 40">
              <a:extLst>
                <a:ext uri="{FF2B5EF4-FFF2-40B4-BE49-F238E27FC236}">
                  <a16:creationId xmlns:a16="http://schemas.microsoft.com/office/drawing/2014/main" id="{B22ACA10-7A61-4046-AD8E-19E1332F64E1}"/>
                </a:ext>
              </a:extLst>
            </p:cNvPr>
            <p:cNvGrpSpPr>
              <a:grpSpLocks/>
            </p:cNvGrpSpPr>
            <p:nvPr/>
          </p:nvGrpSpPr>
          <p:grpSpPr bwMode="auto">
            <a:xfrm>
              <a:off x="4441" y="2327"/>
              <a:ext cx="98" cy="233"/>
              <a:chOff x="3141" y="2478"/>
              <a:chExt cx="98" cy="233"/>
            </a:xfrm>
          </p:grpSpPr>
          <p:sp>
            <p:nvSpPr>
              <p:cNvPr id="52" name="Oval 41">
                <a:extLst>
                  <a:ext uri="{FF2B5EF4-FFF2-40B4-BE49-F238E27FC236}">
                    <a16:creationId xmlns:a16="http://schemas.microsoft.com/office/drawing/2014/main" id="{5AB41C7F-0272-564B-8FEF-B5D470AD2FEE}"/>
                  </a:ext>
                </a:extLst>
              </p:cNvPr>
              <p:cNvSpPr>
                <a:spLocks noChangeArrowheads="1"/>
              </p:cNvSpPr>
              <p:nvPr/>
            </p:nvSpPr>
            <p:spPr bwMode="auto">
              <a:xfrm flipH="1" flipV="1">
                <a:off x="3141" y="247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53" name="Oval 42">
                <a:extLst>
                  <a:ext uri="{FF2B5EF4-FFF2-40B4-BE49-F238E27FC236}">
                    <a16:creationId xmlns:a16="http://schemas.microsoft.com/office/drawing/2014/main" id="{2AF3D008-7664-2E44-840F-E19A863A3682}"/>
                  </a:ext>
                </a:extLst>
              </p:cNvPr>
              <p:cNvSpPr>
                <a:spLocks noChangeArrowheads="1"/>
              </p:cNvSpPr>
              <p:nvPr/>
            </p:nvSpPr>
            <p:spPr bwMode="auto">
              <a:xfrm flipH="1" flipV="1">
                <a:off x="3168" y="2549"/>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54" name="Oval 43">
                <a:extLst>
                  <a:ext uri="{FF2B5EF4-FFF2-40B4-BE49-F238E27FC236}">
                    <a16:creationId xmlns:a16="http://schemas.microsoft.com/office/drawing/2014/main" id="{CD829C86-6219-684C-A51B-62F8D4D8BE58}"/>
                  </a:ext>
                </a:extLst>
              </p:cNvPr>
              <p:cNvSpPr>
                <a:spLocks noChangeArrowheads="1"/>
              </p:cNvSpPr>
              <p:nvPr/>
            </p:nvSpPr>
            <p:spPr bwMode="auto">
              <a:xfrm flipH="1" flipV="1">
                <a:off x="3189" y="261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55" name="Oval 44">
                <a:extLst>
                  <a:ext uri="{FF2B5EF4-FFF2-40B4-BE49-F238E27FC236}">
                    <a16:creationId xmlns:a16="http://schemas.microsoft.com/office/drawing/2014/main" id="{7F5DF1EA-8900-7140-AE68-3C86EC683692}"/>
                  </a:ext>
                </a:extLst>
              </p:cNvPr>
              <p:cNvSpPr>
                <a:spLocks noChangeArrowheads="1"/>
              </p:cNvSpPr>
              <p:nvPr/>
            </p:nvSpPr>
            <p:spPr bwMode="auto">
              <a:xfrm flipH="1" flipV="1">
                <a:off x="3216" y="268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grpSp>
          <p:nvGrpSpPr>
            <p:cNvPr id="12" name="Group 45">
              <a:extLst>
                <a:ext uri="{FF2B5EF4-FFF2-40B4-BE49-F238E27FC236}">
                  <a16:creationId xmlns:a16="http://schemas.microsoft.com/office/drawing/2014/main" id="{0331DE6B-7B11-B74A-AF15-70A408130811}"/>
                </a:ext>
              </a:extLst>
            </p:cNvPr>
            <p:cNvGrpSpPr>
              <a:grpSpLocks/>
            </p:cNvGrpSpPr>
            <p:nvPr/>
          </p:nvGrpSpPr>
          <p:grpSpPr bwMode="auto">
            <a:xfrm>
              <a:off x="4334" y="2608"/>
              <a:ext cx="98" cy="233"/>
              <a:chOff x="3141" y="2478"/>
              <a:chExt cx="98" cy="233"/>
            </a:xfrm>
          </p:grpSpPr>
          <p:sp>
            <p:nvSpPr>
              <p:cNvPr id="48" name="Oval 46">
                <a:extLst>
                  <a:ext uri="{FF2B5EF4-FFF2-40B4-BE49-F238E27FC236}">
                    <a16:creationId xmlns:a16="http://schemas.microsoft.com/office/drawing/2014/main" id="{91541314-C027-C945-B65F-DD45396EA3CE}"/>
                  </a:ext>
                </a:extLst>
              </p:cNvPr>
              <p:cNvSpPr>
                <a:spLocks noChangeArrowheads="1"/>
              </p:cNvSpPr>
              <p:nvPr/>
            </p:nvSpPr>
            <p:spPr bwMode="auto">
              <a:xfrm flipH="1" flipV="1">
                <a:off x="3141" y="247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49" name="Oval 47">
                <a:extLst>
                  <a:ext uri="{FF2B5EF4-FFF2-40B4-BE49-F238E27FC236}">
                    <a16:creationId xmlns:a16="http://schemas.microsoft.com/office/drawing/2014/main" id="{1B1D1922-F709-A048-A694-1CE98A9B0950}"/>
                  </a:ext>
                </a:extLst>
              </p:cNvPr>
              <p:cNvSpPr>
                <a:spLocks noChangeArrowheads="1"/>
              </p:cNvSpPr>
              <p:nvPr/>
            </p:nvSpPr>
            <p:spPr bwMode="auto">
              <a:xfrm flipH="1" flipV="1">
                <a:off x="3168" y="2549"/>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50" name="Oval 48">
                <a:extLst>
                  <a:ext uri="{FF2B5EF4-FFF2-40B4-BE49-F238E27FC236}">
                    <a16:creationId xmlns:a16="http://schemas.microsoft.com/office/drawing/2014/main" id="{89981F15-A977-1B4D-8042-ECFFCCD76F52}"/>
                  </a:ext>
                </a:extLst>
              </p:cNvPr>
              <p:cNvSpPr>
                <a:spLocks noChangeArrowheads="1"/>
              </p:cNvSpPr>
              <p:nvPr/>
            </p:nvSpPr>
            <p:spPr bwMode="auto">
              <a:xfrm flipH="1" flipV="1">
                <a:off x="3189" y="261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51" name="Oval 49">
                <a:extLst>
                  <a:ext uri="{FF2B5EF4-FFF2-40B4-BE49-F238E27FC236}">
                    <a16:creationId xmlns:a16="http://schemas.microsoft.com/office/drawing/2014/main" id="{93471F43-4F5F-B246-A0F2-A18F33FB1F26}"/>
                  </a:ext>
                </a:extLst>
              </p:cNvPr>
              <p:cNvSpPr>
                <a:spLocks noChangeArrowheads="1"/>
              </p:cNvSpPr>
              <p:nvPr/>
            </p:nvSpPr>
            <p:spPr bwMode="auto">
              <a:xfrm flipH="1" flipV="1">
                <a:off x="3216" y="268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grpSp>
          <p:nvGrpSpPr>
            <p:cNvPr id="13" name="Group 50">
              <a:extLst>
                <a:ext uri="{FF2B5EF4-FFF2-40B4-BE49-F238E27FC236}">
                  <a16:creationId xmlns:a16="http://schemas.microsoft.com/office/drawing/2014/main" id="{0B202FE3-21B2-9D44-B68E-EC7F44A66C47}"/>
                </a:ext>
              </a:extLst>
            </p:cNvPr>
            <p:cNvGrpSpPr>
              <a:grpSpLocks/>
            </p:cNvGrpSpPr>
            <p:nvPr/>
          </p:nvGrpSpPr>
          <p:grpSpPr bwMode="auto">
            <a:xfrm>
              <a:off x="4201" y="2176"/>
              <a:ext cx="98" cy="233"/>
              <a:chOff x="3141" y="2478"/>
              <a:chExt cx="98" cy="233"/>
            </a:xfrm>
          </p:grpSpPr>
          <p:sp>
            <p:nvSpPr>
              <p:cNvPr id="44" name="Oval 51">
                <a:extLst>
                  <a:ext uri="{FF2B5EF4-FFF2-40B4-BE49-F238E27FC236}">
                    <a16:creationId xmlns:a16="http://schemas.microsoft.com/office/drawing/2014/main" id="{FF3F9908-6F12-C349-B434-83998199EE77}"/>
                  </a:ext>
                </a:extLst>
              </p:cNvPr>
              <p:cNvSpPr>
                <a:spLocks noChangeArrowheads="1"/>
              </p:cNvSpPr>
              <p:nvPr/>
            </p:nvSpPr>
            <p:spPr bwMode="auto">
              <a:xfrm flipH="1" flipV="1">
                <a:off x="3141" y="247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45" name="Oval 52">
                <a:extLst>
                  <a:ext uri="{FF2B5EF4-FFF2-40B4-BE49-F238E27FC236}">
                    <a16:creationId xmlns:a16="http://schemas.microsoft.com/office/drawing/2014/main" id="{7CA6C5F6-153F-9E42-B24A-F4B76D9372A1}"/>
                  </a:ext>
                </a:extLst>
              </p:cNvPr>
              <p:cNvSpPr>
                <a:spLocks noChangeArrowheads="1"/>
              </p:cNvSpPr>
              <p:nvPr/>
            </p:nvSpPr>
            <p:spPr bwMode="auto">
              <a:xfrm flipH="1" flipV="1">
                <a:off x="3168" y="2549"/>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46" name="Oval 53">
                <a:extLst>
                  <a:ext uri="{FF2B5EF4-FFF2-40B4-BE49-F238E27FC236}">
                    <a16:creationId xmlns:a16="http://schemas.microsoft.com/office/drawing/2014/main" id="{8A984D53-FEDE-784D-AF35-CD38FBE0A3ED}"/>
                  </a:ext>
                </a:extLst>
              </p:cNvPr>
              <p:cNvSpPr>
                <a:spLocks noChangeArrowheads="1"/>
              </p:cNvSpPr>
              <p:nvPr/>
            </p:nvSpPr>
            <p:spPr bwMode="auto">
              <a:xfrm flipH="1" flipV="1">
                <a:off x="3189" y="261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47" name="Oval 54">
                <a:extLst>
                  <a:ext uri="{FF2B5EF4-FFF2-40B4-BE49-F238E27FC236}">
                    <a16:creationId xmlns:a16="http://schemas.microsoft.com/office/drawing/2014/main" id="{24EF0061-2236-A84F-82EE-E0D2D57F5B58}"/>
                  </a:ext>
                </a:extLst>
              </p:cNvPr>
              <p:cNvSpPr>
                <a:spLocks noChangeArrowheads="1"/>
              </p:cNvSpPr>
              <p:nvPr/>
            </p:nvSpPr>
            <p:spPr bwMode="auto">
              <a:xfrm flipH="1" flipV="1">
                <a:off x="3216" y="268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grpSp>
          <p:nvGrpSpPr>
            <p:cNvPr id="14" name="Group 55">
              <a:extLst>
                <a:ext uri="{FF2B5EF4-FFF2-40B4-BE49-F238E27FC236}">
                  <a16:creationId xmlns:a16="http://schemas.microsoft.com/office/drawing/2014/main" id="{5838E0CE-E2E9-D34B-9A5E-6881CC9B9224}"/>
                </a:ext>
              </a:extLst>
            </p:cNvPr>
            <p:cNvGrpSpPr>
              <a:grpSpLocks/>
            </p:cNvGrpSpPr>
            <p:nvPr/>
          </p:nvGrpSpPr>
          <p:grpSpPr bwMode="auto">
            <a:xfrm rot="300000">
              <a:off x="4084" y="1792"/>
              <a:ext cx="98" cy="233"/>
              <a:chOff x="3141" y="2478"/>
              <a:chExt cx="98" cy="233"/>
            </a:xfrm>
          </p:grpSpPr>
          <p:sp>
            <p:nvSpPr>
              <p:cNvPr id="40" name="Oval 56">
                <a:extLst>
                  <a:ext uri="{FF2B5EF4-FFF2-40B4-BE49-F238E27FC236}">
                    <a16:creationId xmlns:a16="http://schemas.microsoft.com/office/drawing/2014/main" id="{3F860114-BCF5-9F49-9A45-C82A13678376}"/>
                  </a:ext>
                </a:extLst>
              </p:cNvPr>
              <p:cNvSpPr>
                <a:spLocks noChangeArrowheads="1"/>
              </p:cNvSpPr>
              <p:nvPr/>
            </p:nvSpPr>
            <p:spPr bwMode="auto">
              <a:xfrm flipH="1" flipV="1">
                <a:off x="3141" y="247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41" name="Oval 57">
                <a:extLst>
                  <a:ext uri="{FF2B5EF4-FFF2-40B4-BE49-F238E27FC236}">
                    <a16:creationId xmlns:a16="http://schemas.microsoft.com/office/drawing/2014/main" id="{6BAFD8F2-138F-1245-A88D-366EA5F8E849}"/>
                  </a:ext>
                </a:extLst>
              </p:cNvPr>
              <p:cNvSpPr>
                <a:spLocks noChangeArrowheads="1"/>
              </p:cNvSpPr>
              <p:nvPr/>
            </p:nvSpPr>
            <p:spPr bwMode="auto">
              <a:xfrm flipH="1" flipV="1">
                <a:off x="3168" y="2549"/>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42" name="Oval 58">
                <a:extLst>
                  <a:ext uri="{FF2B5EF4-FFF2-40B4-BE49-F238E27FC236}">
                    <a16:creationId xmlns:a16="http://schemas.microsoft.com/office/drawing/2014/main" id="{CAF8B2E3-43DC-9C4C-BFD0-149778BE1DAB}"/>
                  </a:ext>
                </a:extLst>
              </p:cNvPr>
              <p:cNvSpPr>
                <a:spLocks noChangeArrowheads="1"/>
              </p:cNvSpPr>
              <p:nvPr/>
            </p:nvSpPr>
            <p:spPr bwMode="auto">
              <a:xfrm flipH="1" flipV="1">
                <a:off x="3189" y="261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43" name="Oval 59">
                <a:extLst>
                  <a:ext uri="{FF2B5EF4-FFF2-40B4-BE49-F238E27FC236}">
                    <a16:creationId xmlns:a16="http://schemas.microsoft.com/office/drawing/2014/main" id="{D1EB96E4-D2AE-BD4D-9B74-86CED132A65A}"/>
                  </a:ext>
                </a:extLst>
              </p:cNvPr>
              <p:cNvSpPr>
                <a:spLocks noChangeArrowheads="1"/>
              </p:cNvSpPr>
              <p:nvPr/>
            </p:nvSpPr>
            <p:spPr bwMode="auto">
              <a:xfrm flipH="1" flipV="1">
                <a:off x="3216" y="268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grpSp>
          <p:nvGrpSpPr>
            <p:cNvPr id="15" name="Group 60">
              <a:extLst>
                <a:ext uri="{FF2B5EF4-FFF2-40B4-BE49-F238E27FC236}">
                  <a16:creationId xmlns:a16="http://schemas.microsoft.com/office/drawing/2014/main" id="{D4994D7D-B4C1-324D-8643-C454393CAC39}"/>
                </a:ext>
              </a:extLst>
            </p:cNvPr>
            <p:cNvGrpSpPr>
              <a:grpSpLocks/>
            </p:cNvGrpSpPr>
            <p:nvPr/>
          </p:nvGrpSpPr>
          <p:grpSpPr bwMode="auto">
            <a:xfrm rot="300000">
              <a:off x="3988" y="1408"/>
              <a:ext cx="98" cy="233"/>
              <a:chOff x="3141" y="2478"/>
              <a:chExt cx="98" cy="233"/>
            </a:xfrm>
          </p:grpSpPr>
          <p:sp>
            <p:nvSpPr>
              <p:cNvPr id="36" name="Oval 61">
                <a:extLst>
                  <a:ext uri="{FF2B5EF4-FFF2-40B4-BE49-F238E27FC236}">
                    <a16:creationId xmlns:a16="http://schemas.microsoft.com/office/drawing/2014/main" id="{2AF26F95-6E41-E644-AF12-A70EFCF64E02}"/>
                  </a:ext>
                </a:extLst>
              </p:cNvPr>
              <p:cNvSpPr>
                <a:spLocks noChangeArrowheads="1"/>
              </p:cNvSpPr>
              <p:nvPr/>
            </p:nvSpPr>
            <p:spPr bwMode="auto">
              <a:xfrm flipH="1" flipV="1">
                <a:off x="3141" y="247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37" name="Oval 62">
                <a:extLst>
                  <a:ext uri="{FF2B5EF4-FFF2-40B4-BE49-F238E27FC236}">
                    <a16:creationId xmlns:a16="http://schemas.microsoft.com/office/drawing/2014/main" id="{512EFA95-7B95-344F-91EA-509B431B4EBB}"/>
                  </a:ext>
                </a:extLst>
              </p:cNvPr>
              <p:cNvSpPr>
                <a:spLocks noChangeArrowheads="1"/>
              </p:cNvSpPr>
              <p:nvPr/>
            </p:nvSpPr>
            <p:spPr bwMode="auto">
              <a:xfrm flipH="1" flipV="1">
                <a:off x="3168" y="2549"/>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38" name="Oval 63">
                <a:extLst>
                  <a:ext uri="{FF2B5EF4-FFF2-40B4-BE49-F238E27FC236}">
                    <a16:creationId xmlns:a16="http://schemas.microsoft.com/office/drawing/2014/main" id="{A4C873DC-81D0-6944-9CDE-898BA43E12AF}"/>
                  </a:ext>
                </a:extLst>
              </p:cNvPr>
              <p:cNvSpPr>
                <a:spLocks noChangeArrowheads="1"/>
              </p:cNvSpPr>
              <p:nvPr/>
            </p:nvSpPr>
            <p:spPr bwMode="auto">
              <a:xfrm flipH="1" flipV="1">
                <a:off x="3189" y="261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39" name="Oval 64">
                <a:extLst>
                  <a:ext uri="{FF2B5EF4-FFF2-40B4-BE49-F238E27FC236}">
                    <a16:creationId xmlns:a16="http://schemas.microsoft.com/office/drawing/2014/main" id="{4B11EEB7-8F08-4F4A-B5C0-74CBFD40D808}"/>
                  </a:ext>
                </a:extLst>
              </p:cNvPr>
              <p:cNvSpPr>
                <a:spLocks noChangeArrowheads="1"/>
              </p:cNvSpPr>
              <p:nvPr/>
            </p:nvSpPr>
            <p:spPr bwMode="auto">
              <a:xfrm flipH="1" flipV="1">
                <a:off x="3216" y="268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grpSp>
          <p:nvGrpSpPr>
            <p:cNvPr id="16" name="Group 65">
              <a:extLst>
                <a:ext uri="{FF2B5EF4-FFF2-40B4-BE49-F238E27FC236}">
                  <a16:creationId xmlns:a16="http://schemas.microsoft.com/office/drawing/2014/main" id="{C63725DC-F5C8-A849-80AD-4DE99A51FC79}"/>
                </a:ext>
              </a:extLst>
            </p:cNvPr>
            <p:cNvGrpSpPr>
              <a:grpSpLocks/>
            </p:cNvGrpSpPr>
            <p:nvPr/>
          </p:nvGrpSpPr>
          <p:grpSpPr bwMode="auto">
            <a:xfrm rot="300000">
              <a:off x="5054" y="1744"/>
              <a:ext cx="98" cy="233"/>
              <a:chOff x="3141" y="2478"/>
              <a:chExt cx="98" cy="233"/>
            </a:xfrm>
          </p:grpSpPr>
          <p:sp>
            <p:nvSpPr>
              <p:cNvPr id="32" name="Oval 66">
                <a:extLst>
                  <a:ext uri="{FF2B5EF4-FFF2-40B4-BE49-F238E27FC236}">
                    <a16:creationId xmlns:a16="http://schemas.microsoft.com/office/drawing/2014/main" id="{35D71383-536D-1841-BBB5-56214BAB38D4}"/>
                  </a:ext>
                </a:extLst>
              </p:cNvPr>
              <p:cNvSpPr>
                <a:spLocks noChangeArrowheads="1"/>
              </p:cNvSpPr>
              <p:nvPr/>
            </p:nvSpPr>
            <p:spPr bwMode="auto">
              <a:xfrm flipH="1" flipV="1">
                <a:off x="3141" y="247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33" name="Oval 67">
                <a:extLst>
                  <a:ext uri="{FF2B5EF4-FFF2-40B4-BE49-F238E27FC236}">
                    <a16:creationId xmlns:a16="http://schemas.microsoft.com/office/drawing/2014/main" id="{53F5AD4F-4771-564D-B597-54F6EC4DF40B}"/>
                  </a:ext>
                </a:extLst>
              </p:cNvPr>
              <p:cNvSpPr>
                <a:spLocks noChangeArrowheads="1"/>
              </p:cNvSpPr>
              <p:nvPr/>
            </p:nvSpPr>
            <p:spPr bwMode="auto">
              <a:xfrm flipH="1" flipV="1">
                <a:off x="3168" y="2549"/>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34" name="Oval 68">
                <a:extLst>
                  <a:ext uri="{FF2B5EF4-FFF2-40B4-BE49-F238E27FC236}">
                    <a16:creationId xmlns:a16="http://schemas.microsoft.com/office/drawing/2014/main" id="{66B2D6DC-D053-9049-A94F-9533DCD92C7C}"/>
                  </a:ext>
                </a:extLst>
              </p:cNvPr>
              <p:cNvSpPr>
                <a:spLocks noChangeArrowheads="1"/>
              </p:cNvSpPr>
              <p:nvPr/>
            </p:nvSpPr>
            <p:spPr bwMode="auto">
              <a:xfrm flipH="1" flipV="1">
                <a:off x="3189" y="261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35" name="Oval 69">
                <a:extLst>
                  <a:ext uri="{FF2B5EF4-FFF2-40B4-BE49-F238E27FC236}">
                    <a16:creationId xmlns:a16="http://schemas.microsoft.com/office/drawing/2014/main" id="{E94708D6-2F31-684C-8D37-1D08EFE66877}"/>
                  </a:ext>
                </a:extLst>
              </p:cNvPr>
              <p:cNvSpPr>
                <a:spLocks noChangeArrowheads="1"/>
              </p:cNvSpPr>
              <p:nvPr/>
            </p:nvSpPr>
            <p:spPr bwMode="auto">
              <a:xfrm flipH="1" flipV="1">
                <a:off x="3216" y="268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grpSp>
          <p:nvGrpSpPr>
            <p:cNvPr id="17" name="Group 70">
              <a:extLst>
                <a:ext uri="{FF2B5EF4-FFF2-40B4-BE49-F238E27FC236}">
                  <a16:creationId xmlns:a16="http://schemas.microsoft.com/office/drawing/2014/main" id="{F1951F25-27E0-4446-BD13-AA079F321346}"/>
                </a:ext>
              </a:extLst>
            </p:cNvPr>
            <p:cNvGrpSpPr>
              <a:grpSpLocks/>
            </p:cNvGrpSpPr>
            <p:nvPr/>
          </p:nvGrpSpPr>
          <p:grpSpPr bwMode="auto">
            <a:xfrm rot="300000">
              <a:off x="5150" y="2080"/>
              <a:ext cx="98" cy="233"/>
              <a:chOff x="3141" y="2478"/>
              <a:chExt cx="98" cy="233"/>
            </a:xfrm>
          </p:grpSpPr>
          <p:sp>
            <p:nvSpPr>
              <p:cNvPr id="28" name="Oval 71">
                <a:extLst>
                  <a:ext uri="{FF2B5EF4-FFF2-40B4-BE49-F238E27FC236}">
                    <a16:creationId xmlns:a16="http://schemas.microsoft.com/office/drawing/2014/main" id="{4863FF66-C0D0-084F-A4D9-4AB5BD000F0F}"/>
                  </a:ext>
                </a:extLst>
              </p:cNvPr>
              <p:cNvSpPr>
                <a:spLocks noChangeArrowheads="1"/>
              </p:cNvSpPr>
              <p:nvPr/>
            </p:nvSpPr>
            <p:spPr bwMode="auto">
              <a:xfrm flipH="1" flipV="1">
                <a:off x="3141" y="247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29" name="Oval 72">
                <a:extLst>
                  <a:ext uri="{FF2B5EF4-FFF2-40B4-BE49-F238E27FC236}">
                    <a16:creationId xmlns:a16="http://schemas.microsoft.com/office/drawing/2014/main" id="{59C0B5AE-D39A-B54D-82C0-DE789DE41006}"/>
                  </a:ext>
                </a:extLst>
              </p:cNvPr>
              <p:cNvSpPr>
                <a:spLocks noChangeArrowheads="1"/>
              </p:cNvSpPr>
              <p:nvPr/>
            </p:nvSpPr>
            <p:spPr bwMode="auto">
              <a:xfrm flipH="1" flipV="1">
                <a:off x="3168" y="2549"/>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30" name="Oval 73">
                <a:extLst>
                  <a:ext uri="{FF2B5EF4-FFF2-40B4-BE49-F238E27FC236}">
                    <a16:creationId xmlns:a16="http://schemas.microsoft.com/office/drawing/2014/main" id="{993B2A89-4B8B-D54C-9F87-8AE476532277}"/>
                  </a:ext>
                </a:extLst>
              </p:cNvPr>
              <p:cNvSpPr>
                <a:spLocks noChangeArrowheads="1"/>
              </p:cNvSpPr>
              <p:nvPr/>
            </p:nvSpPr>
            <p:spPr bwMode="auto">
              <a:xfrm flipH="1" flipV="1">
                <a:off x="3189" y="261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31" name="Oval 74">
                <a:extLst>
                  <a:ext uri="{FF2B5EF4-FFF2-40B4-BE49-F238E27FC236}">
                    <a16:creationId xmlns:a16="http://schemas.microsoft.com/office/drawing/2014/main" id="{FAD039C6-9B0D-454B-A7C3-AAFB86B2EF74}"/>
                  </a:ext>
                </a:extLst>
              </p:cNvPr>
              <p:cNvSpPr>
                <a:spLocks noChangeArrowheads="1"/>
              </p:cNvSpPr>
              <p:nvPr/>
            </p:nvSpPr>
            <p:spPr bwMode="auto">
              <a:xfrm flipH="1" flipV="1">
                <a:off x="3216" y="268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grpSp>
          <p:nvGrpSpPr>
            <p:cNvPr id="18" name="Group 75">
              <a:extLst>
                <a:ext uri="{FF2B5EF4-FFF2-40B4-BE49-F238E27FC236}">
                  <a16:creationId xmlns:a16="http://schemas.microsoft.com/office/drawing/2014/main" id="{CCC79887-B298-1046-AF74-35D088B4E5E5}"/>
                </a:ext>
              </a:extLst>
            </p:cNvPr>
            <p:cNvGrpSpPr>
              <a:grpSpLocks/>
            </p:cNvGrpSpPr>
            <p:nvPr/>
          </p:nvGrpSpPr>
          <p:grpSpPr bwMode="auto">
            <a:xfrm rot="300000">
              <a:off x="4873" y="1024"/>
              <a:ext cx="98" cy="233"/>
              <a:chOff x="3141" y="2478"/>
              <a:chExt cx="98" cy="233"/>
            </a:xfrm>
          </p:grpSpPr>
          <p:sp>
            <p:nvSpPr>
              <p:cNvPr id="24" name="Oval 76">
                <a:extLst>
                  <a:ext uri="{FF2B5EF4-FFF2-40B4-BE49-F238E27FC236}">
                    <a16:creationId xmlns:a16="http://schemas.microsoft.com/office/drawing/2014/main" id="{0C44AF3A-22B3-C748-BE4F-9D5911B8E2F9}"/>
                  </a:ext>
                </a:extLst>
              </p:cNvPr>
              <p:cNvSpPr>
                <a:spLocks noChangeArrowheads="1"/>
              </p:cNvSpPr>
              <p:nvPr/>
            </p:nvSpPr>
            <p:spPr bwMode="auto">
              <a:xfrm flipH="1" flipV="1">
                <a:off x="3141" y="247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25" name="Oval 77">
                <a:extLst>
                  <a:ext uri="{FF2B5EF4-FFF2-40B4-BE49-F238E27FC236}">
                    <a16:creationId xmlns:a16="http://schemas.microsoft.com/office/drawing/2014/main" id="{2813295E-1635-1948-94FD-FF5FBB1C2F73}"/>
                  </a:ext>
                </a:extLst>
              </p:cNvPr>
              <p:cNvSpPr>
                <a:spLocks noChangeArrowheads="1"/>
              </p:cNvSpPr>
              <p:nvPr/>
            </p:nvSpPr>
            <p:spPr bwMode="auto">
              <a:xfrm flipH="1" flipV="1">
                <a:off x="3168" y="2549"/>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26" name="Oval 78">
                <a:extLst>
                  <a:ext uri="{FF2B5EF4-FFF2-40B4-BE49-F238E27FC236}">
                    <a16:creationId xmlns:a16="http://schemas.microsoft.com/office/drawing/2014/main" id="{2F3F0F3F-7A6A-3949-AF50-50FF708DC157}"/>
                  </a:ext>
                </a:extLst>
              </p:cNvPr>
              <p:cNvSpPr>
                <a:spLocks noChangeArrowheads="1"/>
              </p:cNvSpPr>
              <p:nvPr/>
            </p:nvSpPr>
            <p:spPr bwMode="auto">
              <a:xfrm flipH="1" flipV="1">
                <a:off x="3189" y="261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27" name="Oval 79">
                <a:extLst>
                  <a:ext uri="{FF2B5EF4-FFF2-40B4-BE49-F238E27FC236}">
                    <a16:creationId xmlns:a16="http://schemas.microsoft.com/office/drawing/2014/main" id="{0C3C55E8-5078-6748-A478-28F3F4D81EBF}"/>
                  </a:ext>
                </a:extLst>
              </p:cNvPr>
              <p:cNvSpPr>
                <a:spLocks noChangeArrowheads="1"/>
              </p:cNvSpPr>
              <p:nvPr/>
            </p:nvSpPr>
            <p:spPr bwMode="auto">
              <a:xfrm flipH="1" flipV="1">
                <a:off x="3216" y="268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grpSp>
          <p:nvGrpSpPr>
            <p:cNvPr id="19" name="Group 80">
              <a:extLst>
                <a:ext uri="{FF2B5EF4-FFF2-40B4-BE49-F238E27FC236}">
                  <a16:creationId xmlns:a16="http://schemas.microsoft.com/office/drawing/2014/main" id="{FC1F6B91-402E-BB49-A8E6-763554A06A08}"/>
                </a:ext>
              </a:extLst>
            </p:cNvPr>
            <p:cNvGrpSpPr>
              <a:grpSpLocks/>
            </p:cNvGrpSpPr>
            <p:nvPr/>
          </p:nvGrpSpPr>
          <p:grpSpPr bwMode="auto">
            <a:xfrm rot="300000">
              <a:off x="4958" y="1408"/>
              <a:ext cx="98" cy="233"/>
              <a:chOff x="3141" y="2478"/>
              <a:chExt cx="98" cy="233"/>
            </a:xfrm>
          </p:grpSpPr>
          <p:sp>
            <p:nvSpPr>
              <p:cNvPr id="20" name="Oval 81">
                <a:extLst>
                  <a:ext uri="{FF2B5EF4-FFF2-40B4-BE49-F238E27FC236}">
                    <a16:creationId xmlns:a16="http://schemas.microsoft.com/office/drawing/2014/main" id="{6870A531-579D-4A45-B444-36688EC68A4E}"/>
                  </a:ext>
                </a:extLst>
              </p:cNvPr>
              <p:cNvSpPr>
                <a:spLocks noChangeArrowheads="1"/>
              </p:cNvSpPr>
              <p:nvPr/>
            </p:nvSpPr>
            <p:spPr bwMode="auto">
              <a:xfrm flipH="1" flipV="1">
                <a:off x="3141" y="247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21" name="Oval 82">
                <a:extLst>
                  <a:ext uri="{FF2B5EF4-FFF2-40B4-BE49-F238E27FC236}">
                    <a16:creationId xmlns:a16="http://schemas.microsoft.com/office/drawing/2014/main" id="{9571CDB3-69E1-974C-BE69-B218D033D92B}"/>
                  </a:ext>
                </a:extLst>
              </p:cNvPr>
              <p:cNvSpPr>
                <a:spLocks noChangeArrowheads="1"/>
              </p:cNvSpPr>
              <p:nvPr/>
            </p:nvSpPr>
            <p:spPr bwMode="auto">
              <a:xfrm flipH="1" flipV="1">
                <a:off x="3168" y="2549"/>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22" name="Oval 83">
                <a:extLst>
                  <a:ext uri="{FF2B5EF4-FFF2-40B4-BE49-F238E27FC236}">
                    <a16:creationId xmlns:a16="http://schemas.microsoft.com/office/drawing/2014/main" id="{84764628-DE62-484C-A690-D4FFCCDCF5D9}"/>
                  </a:ext>
                </a:extLst>
              </p:cNvPr>
              <p:cNvSpPr>
                <a:spLocks noChangeArrowheads="1"/>
              </p:cNvSpPr>
              <p:nvPr/>
            </p:nvSpPr>
            <p:spPr bwMode="auto">
              <a:xfrm flipH="1" flipV="1">
                <a:off x="3189" y="2617"/>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sp>
            <p:nvSpPr>
              <p:cNvPr id="23" name="Oval 84">
                <a:extLst>
                  <a:ext uri="{FF2B5EF4-FFF2-40B4-BE49-F238E27FC236}">
                    <a16:creationId xmlns:a16="http://schemas.microsoft.com/office/drawing/2014/main" id="{75377843-F876-CC4C-8B9E-259789C20E90}"/>
                  </a:ext>
                </a:extLst>
              </p:cNvPr>
              <p:cNvSpPr>
                <a:spLocks noChangeArrowheads="1"/>
              </p:cNvSpPr>
              <p:nvPr/>
            </p:nvSpPr>
            <p:spPr bwMode="auto">
              <a:xfrm flipH="1" flipV="1">
                <a:off x="3216" y="2688"/>
                <a:ext cx="23" cy="23"/>
              </a:xfrm>
              <a:prstGeom prst="ellipse">
                <a:avLst/>
              </a:prstGeom>
              <a:solidFill>
                <a:srgbClr val="33CCCC"/>
              </a:solidFill>
              <a:ln w="15875">
                <a:solidFill>
                  <a:srgbClr val="000080"/>
                </a:solidFill>
                <a:round/>
                <a:headEnd/>
                <a:tailEnd/>
              </a:ln>
            </p:spPr>
            <p:txBody>
              <a:bodyPr rot="10800000" wrap="none" anchor="ctr"/>
              <a:lstStyle/>
              <a:p>
                <a:endParaRPr lang="en-US">
                  <a:cs typeface="Arial" charset="0"/>
                </a:endParaRPr>
              </a:p>
            </p:txBody>
          </p:sp>
        </p:grpSp>
      </p:grpSp>
      <p:grpSp>
        <p:nvGrpSpPr>
          <p:cNvPr id="64" name="Group 4">
            <a:extLst>
              <a:ext uri="{FF2B5EF4-FFF2-40B4-BE49-F238E27FC236}">
                <a16:creationId xmlns:a16="http://schemas.microsoft.com/office/drawing/2014/main" id="{95C12C2F-E841-A747-A0F8-C955B4BD7BE7}"/>
              </a:ext>
            </a:extLst>
          </p:cNvPr>
          <p:cNvGrpSpPr>
            <a:grpSpLocks/>
          </p:cNvGrpSpPr>
          <p:nvPr/>
        </p:nvGrpSpPr>
        <p:grpSpPr bwMode="auto">
          <a:xfrm>
            <a:off x="1857237" y="1461447"/>
            <a:ext cx="1355725" cy="1460500"/>
            <a:chOff x="4320" y="622"/>
            <a:chExt cx="1152" cy="1202"/>
          </a:xfrm>
        </p:grpSpPr>
        <p:sp>
          <p:nvSpPr>
            <p:cNvPr id="65" name="Line 5">
              <a:extLst>
                <a:ext uri="{FF2B5EF4-FFF2-40B4-BE49-F238E27FC236}">
                  <a16:creationId xmlns:a16="http://schemas.microsoft.com/office/drawing/2014/main" id="{961FE098-D76B-6642-AE1C-1A2E1149C0AA}"/>
                </a:ext>
              </a:extLst>
            </p:cNvPr>
            <p:cNvSpPr>
              <a:spLocks noChangeShapeType="1"/>
            </p:cNvSpPr>
            <p:nvPr/>
          </p:nvSpPr>
          <p:spPr bwMode="auto">
            <a:xfrm>
              <a:off x="4464" y="864"/>
              <a:ext cx="0" cy="96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 name="Line 6">
              <a:extLst>
                <a:ext uri="{FF2B5EF4-FFF2-40B4-BE49-F238E27FC236}">
                  <a16:creationId xmlns:a16="http://schemas.microsoft.com/office/drawing/2014/main" id="{7CBAE30B-2716-6440-A43C-F3348D46B06D}"/>
                </a:ext>
              </a:extLst>
            </p:cNvPr>
            <p:cNvSpPr>
              <a:spLocks noChangeShapeType="1"/>
            </p:cNvSpPr>
            <p:nvPr/>
          </p:nvSpPr>
          <p:spPr bwMode="auto">
            <a:xfrm>
              <a:off x="4320" y="1344"/>
              <a:ext cx="86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 name="Freeform 7">
              <a:extLst>
                <a:ext uri="{FF2B5EF4-FFF2-40B4-BE49-F238E27FC236}">
                  <a16:creationId xmlns:a16="http://schemas.microsoft.com/office/drawing/2014/main" id="{2F62E796-E870-8F41-A43B-6CFDF6742E8A}"/>
                </a:ext>
              </a:extLst>
            </p:cNvPr>
            <p:cNvSpPr>
              <a:spLocks/>
            </p:cNvSpPr>
            <p:nvPr/>
          </p:nvSpPr>
          <p:spPr bwMode="auto">
            <a:xfrm>
              <a:off x="4470" y="874"/>
              <a:ext cx="598" cy="765"/>
            </a:xfrm>
            <a:custGeom>
              <a:avLst/>
              <a:gdLst>
                <a:gd name="T0" fmla="*/ 0 w 598"/>
                <a:gd name="T1" fmla="*/ 470 h 765"/>
                <a:gd name="T2" fmla="*/ 183 w 598"/>
                <a:gd name="T3" fmla="*/ 170 h 765"/>
                <a:gd name="T4" fmla="*/ 426 w 598"/>
                <a:gd name="T5" fmla="*/ 92 h 765"/>
                <a:gd name="T6" fmla="*/ 546 w 598"/>
                <a:gd name="T7" fmla="*/ 80 h 765"/>
                <a:gd name="T8" fmla="*/ 165 w 598"/>
                <a:gd name="T9" fmla="*/ 731 h 765"/>
                <a:gd name="T10" fmla="*/ 21 w 598"/>
                <a:gd name="T11" fmla="*/ 764 h 765"/>
                <a:gd name="T12" fmla="*/ 400 w 598"/>
                <a:gd name="T13" fmla="*/ 114 h 765"/>
                <a:gd name="T14" fmla="*/ 598 w 598"/>
                <a:gd name="T15" fmla="*/ 0 h 765"/>
                <a:gd name="T16" fmla="*/ 594 w 598"/>
                <a:gd name="T17" fmla="*/ 116 h 765"/>
                <a:gd name="T18" fmla="*/ 399 w 598"/>
                <a:gd name="T19" fmla="*/ 470 h 7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8"/>
                <a:gd name="T31" fmla="*/ 0 h 765"/>
                <a:gd name="T32" fmla="*/ 598 w 598"/>
                <a:gd name="T33" fmla="*/ 765 h 7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8" h="765">
                  <a:moveTo>
                    <a:pt x="0" y="470"/>
                  </a:moveTo>
                  <a:cubicBezTo>
                    <a:pt x="35" y="421"/>
                    <a:pt x="114" y="287"/>
                    <a:pt x="183" y="170"/>
                  </a:cubicBezTo>
                  <a:cubicBezTo>
                    <a:pt x="241" y="106"/>
                    <a:pt x="368" y="98"/>
                    <a:pt x="426" y="92"/>
                  </a:cubicBezTo>
                  <a:cubicBezTo>
                    <a:pt x="442" y="94"/>
                    <a:pt x="526" y="80"/>
                    <a:pt x="546" y="80"/>
                  </a:cubicBezTo>
                  <a:cubicBezTo>
                    <a:pt x="486" y="196"/>
                    <a:pt x="242" y="618"/>
                    <a:pt x="165" y="731"/>
                  </a:cubicBezTo>
                  <a:cubicBezTo>
                    <a:pt x="137" y="759"/>
                    <a:pt x="35" y="765"/>
                    <a:pt x="21" y="764"/>
                  </a:cubicBezTo>
                  <a:cubicBezTo>
                    <a:pt x="81" y="656"/>
                    <a:pt x="310" y="252"/>
                    <a:pt x="400" y="114"/>
                  </a:cubicBezTo>
                  <a:cubicBezTo>
                    <a:pt x="430" y="62"/>
                    <a:pt x="534" y="22"/>
                    <a:pt x="598" y="0"/>
                  </a:cubicBezTo>
                  <a:cubicBezTo>
                    <a:pt x="594" y="66"/>
                    <a:pt x="598" y="70"/>
                    <a:pt x="594" y="116"/>
                  </a:cubicBezTo>
                  <a:cubicBezTo>
                    <a:pt x="583" y="156"/>
                    <a:pt x="435" y="395"/>
                    <a:pt x="399" y="47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8" name="Text Box 8">
              <a:extLst>
                <a:ext uri="{FF2B5EF4-FFF2-40B4-BE49-F238E27FC236}">
                  <a16:creationId xmlns:a16="http://schemas.microsoft.com/office/drawing/2014/main" id="{815023E8-55FB-DA49-8558-EB52E45BA92F}"/>
                </a:ext>
              </a:extLst>
            </p:cNvPr>
            <p:cNvSpPr txBox="1">
              <a:spLocks noChangeArrowheads="1"/>
            </p:cNvSpPr>
            <p:nvPr/>
          </p:nvSpPr>
          <p:spPr bwMode="auto">
            <a:xfrm>
              <a:off x="4369" y="622"/>
              <a:ext cx="331" cy="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solidFill>
                    <a:schemeClr val="tx1"/>
                  </a:solidFill>
                  <a:latin typeface="Symbol" charset="0"/>
                  <a:cs typeface="Arial" charset="0"/>
                </a:rPr>
                <a:t>σ</a:t>
              </a:r>
            </a:p>
          </p:txBody>
        </p:sp>
        <p:sp>
          <p:nvSpPr>
            <p:cNvPr id="69" name="Text Box 9">
              <a:extLst>
                <a:ext uri="{FF2B5EF4-FFF2-40B4-BE49-F238E27FC236}">
                  <a16:creationId xmlns:a16="http://schemas.microsoft.com/office/drawing/2014/main" id="{67603241-2140-4B44-9307-EBF95A970617}"/>
                </a:ext>
              </a:extLst>
            </p:cNvPr>
            <p:cNvSpPr txBox="1">
              <a:spLocks noChangeArrowheads="1"/>
            </p:cNvSpPr>
            <p:nvPr/>
          </p:nvSpPr>
          <p:spPr bwMode="auto">
            <a:xfrm>
              <a:off x="5184" y="1247"/>
              <a:ext cx="288" cy="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solidFill>
                    <a:schemeClr val="tx1"/>
                  </a:solidFill>
                  <a:latin typeface="Symbol" charset="0"/>
                  <a:cs typeface="Arial" charset="0"/>
                </a:rPr>
                <a:t>ε</a:t>
              </a:r>
            </a:p>
          </p:txBody>
        </p:sp>
      </p:grpSp>
      <p:sp>
        <p:nvSpPr>
          <p:cNvPr id="70" name="Text Box 11">
            <a:extLst>
              <a:ext uri="{FF2B5EF4-FFF2-40B4-BE49-F238E27FC236}">
                <a16:creationId xmlns:a16="http://schemas.microsoft.com/office/drawing/2014/main" id="{CA49E224-5590-AB4E-A1F3-3630093A5D4C}"/>
              </a:ext>
            </a:extLst>
          </p:cNvPr>
          <p:cNvSpPr txBox="1">
            <a:spLocks noChangeArrowheads="1"/>
          </p:cNvSpPr>
          <p:nvPr/>
        </p:nvSpPr>
        <p:spPr bwMode="auto">
          <a:xfrm>
            <a:off x="1704837" y="1004247"/>
            <a:ext cx="1673225" cy="590550"/>
          </a:xfrm>
          <a:prstGeom prst="rect">
            <a:avLst/>
          </a:prstGeom>
          <a:solidFill>
            <a:srgbClr val="FFFF00"/>
          </a:solidFill>
          <a:ln w="9525">
            <a:solidFill>
              <a:schemeClr val="tx1"/>
            </a:solidFill>
            <a:miter lim="800000"/>
            <a:headEnd/>
            <a:tailEnd/>
          </a:ln>
        </p:spPr>
        <p:txBody>
          <a:bodyPr>
            <a:spAutoFit/>
          </a:bodyPr>
          <a:lstStyle/>
          <a:p>
            <a:pPr algn="ctr">
              <a:spcBef>
                <a:spcPct val="50000"/>
              </a:spcBef>
            </a:pPr>
            <a:r>
              <a:rPr lang="en-US" sz="1600" b="1" dirty="0">
                <a:solidFill>
                  <a:schemeClr val="tx1"/>
                </a:solidFill>
                <a:latin typeface="Times New Roman" charset="0"/>
                <a:cs typeface="Arial" charset="0"/>
              </a:rPr>
              <a:t>Input microstructure</a:t>
            </a:r>
          </a:p>
        </p:txBody>
      </p:sp>
      <p:grpSp>
        <p:nvGrpSpPr>
          <p:cNvPr id="71" name="Group 12">
            <a:extLst>
              <a:ext uri="{FF2B5EF4-FFF2-40B4-BE49-F238E27FC236}">
                <a16:creationId xmlns:a16="http://schemas.microsoft.com/office/drawing/2014/main" id="{AFE21F84-C05B-F447-BE5E-79E7781E0937}"/>
              </a:ext>
            </a:extLst>
          </p:cNvPr>
          <p:cNvGrpSpPr>
            <a:grpSpLocks/>
          </p:cNvGrpSpPr>
          <p:nvPr/>
        </p:nvGrpSpPr>
        <p:grpSpPr bwMode="auto">
          <a:xfrm>
            <a:off x="3463787" y="1578922"/>
            <a:ext cx="941388" cy="1489075"/>
            <a:chOff x="4758" y="1078"/>
            <a:chExt cx="593" cy="938"/>
          </a:xfrm>
        </p:grpSpPr>
        <p:sp>
          <p:nvSpPr>
            <p:cNvPr id="72" name="AutoShape 13">
              <a:extLst>
                <a:ext uri="{FF2B5EF4-FFF2-40B4-BE49-F238E27FC236}">
                  <a16:creationId xmlns:a16="http://schemas.microsoft.com/office/drawing/2014/main" id="{0B104482-3EA0-2844-8060-3AB21CCAE48F}"/>
                </a:ext>
              </a:extLst>
            </p:cNvPr>
            <p:cNvSpPr>
              <a:spLocks noChangeArrowheads="1"/>
            </p:cNvSpPr>
            <p:nvPr/>
          </p:nvSpPr>
          <p:spPr bwMode="auto">
            <a:xfrm>
              <a:off x="4995" y="1789"/>
              <a:ext cx="119" cy="227"/>
            </a:xfrm>
            <a:prstGeom prst="downArrow">
              <a:avLst>
                <a:gd name="adj1" fmla="val 50000"/>
                <a:gd name="adj2" fmla="val 47689"/>
              </a:avLst>
            </a:prstGeom>
            <a:solidFill>
              <a:schemeClr val="tx1"/>
            </a:solidFill>
            <a:ln w="9525">
              <a:solidFill>
                <a:schemeClr val="tx1"/>
              </a:solidFill>
              <a:miter lim="800000"/>
              <a:headEnd/>
              <a:tailEnd/>
            </a:ln>
          </p:spPr>
          <p:txBody>
            <a:bodyPr wrap="none" anchor="ctr"/>
            <a:lstStyle/>
            <a:p>
              <a:endParaRPr lang="en-US"/>
            </a:p>
          </p:txBody>
        </p:sp>
        <p:pic>
          <p:nvPicPr>
            <p:cNvPr id="73" name="Picture 14">
              <a:extLst>
                <a:ext uri="{FF2B5EF4-FFF2-40B4-BE49-F238E27FC236}">
                  <a16:creationId xmlns:a16="http://schemas.microsoft.com/office/drawing/2014/main" id="{48C90CBF-B4F5-5044-9839-CF9E1B34E04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58" y="1221"/>
              <a:ext cx="593" cy="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 name="AutoShape 15">
              <a:extLst>
                <a:ext uri="{FF2B5EF4-FFF2-40B4-BE49-F238E27FC236}">
                  <a16:creationId xmlns:a16="http://schemas.microsoft.com/office/drawing/2014/main" id="{169DD1A4-3929-1440-984F-BB7EDD32D7DC}"/>
                </a:ext>
              </a:extLst>
            </p:cNvPr>
            <p:cNvSpPr>
              <a:spLocks noChangeArrowheads="1"/>
            </p:cNvSpPr>
            <p:nvPr/>
          </p:nvSpPr>
          <p:spPr bwMode="auto">
            <a:xfrm>
              <a:off x="4989" y="1078"/>
              <a:ext cx="107" cy="252"/>
            </a:xfrm>
            <a:prstGeom prst="upArrow">
              <a:avLst>
                <a:gd name="adj1" fmla="val 50000"/>
                <a:gd name="adj2" fmla="val 58879"/>
              </a:avLst>
            </a:prstGeom>
            <a:solidFill>
              <a:srgbClr val="000000"/>
            </a:solidFill>
            <a:ln w="9525">
              <a:solidFill>
                <a:schemeClr val="tx1"/>
              </a:solidFill>
              <a:miter lim="800000"/>
              <a:headEnd/>
              <a:tailEnd/>
            </a:ln>
          </p:spPr>
          <p:txBody>
            <a:bodyPr wrap="none" anchor="ctr"/>
            <a:lstStyle/>
            <a:p>
              <a:endParaRPr lang="en-US"/>
            </a:p>
          </p:txBody>
        </p:sp>
      </p:grpSp>
      <p:sp>
        <p:nvSpPr>
          <p:cNvPr id="75" name="Text Box 16">
            <a:extLst>
              <a:ext uri="{FF2B5EF4-FFF2-40B4-BE49-F238E27FC236}">
                <a16:creationId xmlns:a16="http://schemas.microsoft.com/office/drawing/2014/main" id="{A8C3E92A-1C1F-9144-9F18-E763F25EA84F}"/>
              </a:ext>
            </a:extLst>
          </p:cNvPr>
          <p:cNvSpPr txBox="1">
            <a:spLocks noChangeArrowheads="1"/>
          </p:cNvSpPr>
          <p:nvPr/>
        </p:nvSpPr>
        <p:spPr bwMode="auto">
          <a:xfrm>
            <a:off x="2355712" y="2680647"/>
            <a:ext cx="947738" cy="466725"/>
          </a:xfrm>
          <a:prstGeom prst="rect">
            <a:avLst/>
          </a:prstGeom>
          <a:solidFill>
            <a:srgbClr val="FFFF00"/>
          </a:solidFill>
          <a:ln w="9525">
            <a:solidFill>
              <a:schemeClr val="tx1"/>
            </a:solidFill>
            <a:miter lim="800000"/>
            <a:headEnd/>
            <a:tailEnd/>
          </a:ln>
        </p:spPr>
        <p:txBody>
          <a:bodyPr lIns="0" tIns="0" rIns="0" bIns="0">
            <a:spAutoFit/>
          </a:bodyPr>
          <a:lstStyle/>
          <a:p>
            <a:pPr algn="ctr">
              <a:spcBef>
                <a:spcPct val="50000"/>
              </a:spcBef>
            </a:pPr>
            <a:r>
              <a:rPr lang="en-US" sz="1600" b="1" dirty="0">
                <a:solidFill>
                  <a:schemeClr val="tx1"/>
                </a:solidFill>
                <a:latin typeface="Times New Roman" charset="0"/>
                <a:cs typeface="Arial" charset="0"/>
              </a:rPr>
              <a:t> </a:t>
            </a:r>
            <a:r>
              <a:rPr lang="en-US" sz="1400" b="1" dirty="0">
                <a:solidFill>
                  <a:schemeClr val="tx1"/>
                </a:solidFill>
                <a:latin typeface="Times New Roman" charset="0"/>
                <a:cs typeface="Arial" charset="0"/>
              </a:rPr>
              <a:t>Model Response</a:t>
            </a:r>
          </a:p>
        </p:txBody>
      </p:sp>
      <p:sp>
        <p:nvSpPr>
          <p:cNvPr id="76" name="Line 17">
            <a:extLst>
              <a:ext uri="{FF2B5EF4-FFF2-40B4-BE49-F238E27FC236}">
                <a16:creationId xmlns:a16="http://schemas.microsoft.com/office/drawing/2014/main" id="{6D65FBBB-EB61-514A-A191-836A4CE3BCD9}"/>
              </a:ext>
            </a:extLst>
          </p:cNvPr>
          <p:cNvSpPr>
            <a:spLocks noChangeShapeType="1"/>
          </p:cNvSpPr>
          <p:nvPr/>
        </p:nvSpPr>
        <p:spPr bwMode="auto">
          <a:xfrm>
            <a:off x="3394885" y="1613847"/>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Text Box 35">
            <a:extLst>
              <a:ext uri="{FF2B5EF4-FFF2-40B4-BE49-F238E27FC236}">
                <a16:creationId xmlns:a16="http://schemas.microsoft.com/office/drawing/2014/main" id="{1E518D56-A00F-EA4B-861C-7670025CBB2B}"/>
              </a:ext>
            </a:extLst>
          </p:cNvPr>
          <p:cNvSpPr txBox="1">
            <a:spLocks noChangeArrowheads="1"/>
          </p:cNvSpPr>
          <p:nvPr/>
        </p:nvSpPr>
        <p:spPr bwMode="auto">
          <a:xfrm>
            <a:off x="1753124" y="5804847"/>
            <a:ext cx="1649413" cy="584776"/>
          </a:xfrm>
          <a:prstGeom prst="rect">
            <a:avLst/>
          </a:prstGeom>
          <a:solidFill>
            <a:schemeClr val="accent1"/>
          </a:solidFill>
          <a:ln w="9525">
            <a:solidFill>
              <a:schemeClr val="tx1"/>
            </a:solidFill>
            <a:miter lim="800000"/>
            <a:headEnd/>
            <a:tailEnd/>
          </a:ln>
        </p:spPr>
        <p:txBody>
          <a:bodyPr>
            <a:spAutoFit/>
          </a:bodyPr>
          <a:lstStyle/>
          <a:p>
            <a:pPr algn="ctr">
              <a:spcBef>
                <a:spcPct val="50000"/>
              </a:spcBef>
            </a:pPr>
            <a:r>
              <a:rPr lang="en-US" sz="1600" b="1" dirty="0">
                <a:solidFill>
                  <a:schemeClr val="tx1"/>
                </a:solidFill>
                <a:latin typeface="Times New Roman" charset="0"/>
                <a:cs typeface="Times New Roman" charset="0"/>
              </a:rPr>
              <a:t>Residual stress measurements</a:t>
            </a:r>
            <a:endParaRPr lang="en-US" sz="2400" b="1" dirty="0">
              <a:solidFill>
                <a:schemeClr val="tx1"/>
              </a:solidFill>
              <a:latin typeface="Times New Roman" charset="0"/>
              <a:cs typeface="Times New Roman" charset="0"/>
            </a:endParaRPr>
          </a:p>
        </p:txBody>
      </p:sp>
      <p:cxnSp>
        <p:nvCxnSpPr>
          <p:cNvPr id="78" name="AutoShape 47">
            <a:extLst>
              <a:ext uri="{FF2B5EF4-FFF2-40B4-BE49-F238E27FC236}">
                <a16:creationId xmlns:a16="http://schemas.microsoft.com/office/drawing/2014/main" id="{4302D24F-E2F6-1443-8E5E-55EFDBA85378}"/>
              </a:ext>
            </a:extLst>
          </p:cNvPr>
          <p:cNvCxnSpPr>
            <a:cxnSpLocks noChangeShapeType="1"/>
          </p:cNvCxnSpPr>
          <p:nvPr/>
        </p:nvCxnSpPr>
        <p:spPr bwMode="auto">
          <a:xfrm>
            <a:off x="5432242" y="3536310"/>
            <a:ext cx="0" cy="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79" name="Line 48">
            <a:extLst>
              <a:ext uri="{FF2B5EF4-FFF2-40B4-BE49-F238E27FC236}">
                <a16:creationId xmlns:a16="http://schemas.microsoft.com/office/drawing/2014/main" id="{7E449E8E-6BC9-984C-8B02-4199032C75BC}"/>
              </a:ext>
            </a:extLst>
          </p:cNvPr>
          <p:cNvSpPr>
            <a:spLocks noChangeShapeType="1"/>
          </p:cNvSpPr>
          <p:nvPr/>
        </p:nvSpPr>
        <p:spPr bwMode="auto">
          <a:xfrm flipV="1">
            <a:off x="4371838" y="3366446"/>
            <a:ext cx="974679" cy="695759"/>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1" name="Text Box 57">
            <a:extLst>
              <a:ext uri="{FF2B5EF4-FFF2-40B4-BE49-F238E27FC236}">
                <a16:creationId xmlns:a16="http://schemas.microsoft.com/office/drawing/2014/main" id="{1189FED5-2F88-DF41-91EC-30362237F6A3}"/>
              </a:ext>
            </a:extLst>
          </p:cNvPr>
          <p:cNvSpPr txBox="1">
            <a:spLocks noChangeArrowheads="1"/>
          </p:cNvSpPr>
          <p:nvPr/>
        </p:nvSpPr>
        <p:spPr bwMode="auto">
          <a:xfrm>
            <a:off x="5194117" y="1080447"/>
            <a:ext cx="2514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000" b="1" dirty="0">
                <a:solidFill>
                  <a:schemeClr val="tx1"/>
                </a:solidFill>
                <a:latin typeface="Times New Roman" charset="0"/>
                <a:cs typeface="Arial" charset="0"/>
              </a:rPr>
              <a:t>Product Certification</a:t>
            </a:r>
          </a:p>
        </p:txBody>
      </p:sp>
      <p:sp>
        <p:nvSpPr>
          <p:cNvPr id="82" name="Text Box 61">
            <a:extLst>
              <a:ext uri="{FF2B5EF4-FFF2-40B4-BE49-F238E27FC236}">
                <a16:creationId xmlns:a16="http://schemas.microsoft.com/office/drawing/2014/main" id="{6F19B019-7BCE-FA4B-8EC5-6F7ECA4E43D8}"/>
              </a:ext>
            </a:extLst>
          </p:cNvPr>
          <p:cNvSpPr txBox="1">
            <a:spLocks noChangeArrowheads="1"/>
          </p:cNvSpPr>
          <p:nvPr/>
        </p:nvSpPr>
        <p:spPr bwMode="auto">
          <a:xfrm>
            <a:off x="9172724" y="3865091"/>
            <a:ext cx="2209800" cy="738664"/>
          </a:xfrm>
          <a:prstGeom prst="rect">
            <a:avLst/>
          </a:prstGeom>
          <a:solidFill>
            <a:srgbClr val="00B0F0"/>
          </a:solidFill>
          <a:ln w="9525">
            <a:solidFill>
              <a:schemeClr val="tx1"/>
            </a:solidFill>
            <a:miter lim="800000"/>
            <a:headEnd/>
            <a:tailEnd/>
          </a:ln>
        </p:spPr>
        <p:txBody>
          <a:bodyPr wrap="square">
            <a:spAutoFit/>
          </a:bodyPr>
          <a:lstStyle/>
          <a:p>
            <a:pPr algn="ctr"/>
            <a:r>
              <a:rPr lang="en-US" sz="1400" b="1" dirty="0">
                <a:solidFill>
                  <a:schemeClr val="tx1"/>
                </a:solidFill>
                <a:latin typeface="Times New Roman" charset="0"/>
                <a:cs typeface="Arial" charset="0"/>
              </a:rPr>
              <a:t>Neutron Computed Tomography and Bragg Edge Imaging</a:t>
            </a:r>
          </a:p>
        </p:txBody>
      </p:sp>
      <p:pic>
        <p:nvPicPr>
          <p:cNvPr id="83" name="Picture 82">
            <a:extLst>
              <a:ext uri="{FF2B5EF4-FFF2-40B4-BE49-F238E27FC236}">
                <a16:creationId xmlns:a16="http://schemas.microsoft.com/office/drawing/2014/main" id="{59928CCB-FCF6-2C4D-9680-8F2267913E67}"/>
              </a:ext>
            </a:extLst>
          </p:cNvPr>
          <p:cNvPicPr>
            <a:picLocks noChangeAspect="1"/>
          </p:cNvPicPr>
          <p:nvPr/>
        </p:nvPicPr>
        <p:blipFill>
          <a:blip r:embed="rId5"/>
          <a:stretch>
            <a:fillRect/>
          </a:stretch>
        </p:blipFill>
        <p:spPr>
          <a:xfrm>
            <a:off x="1927749" y="3442647"/>
            <a:ext cx="1371600" cy="2318780"/>
          </a:xfrm>
          <a:prstGeom prst="rect">
            <a:avLst/>
          </a:prstGeom>
        </p:spPr>
      </p:pic>
      <p:pic>
        <p:nvPicPr>
          <p:cNvPr id="84" name="Picture 83">
            <a:extLst>
              <a:ext uri="{FF2B5EF4-FFF2-40B4-BE49-F238E27FC236}">
                <a16:creationId xmlns:a16="http://schemas.microsoft.com/office/drawing/2014/main" id="{363586A5-0254-FE4C-B0CE-02FC5CB54473}"/>
              </a:ext>
            </a:extLst>
          </p:cNvPr>
          <p:cNvPicPr>
            <a:picLocks noChangeAspect="1"/>
          </p:cNvPicPr>
          <p:nvPr/>
        </p:nvPicPr>
        <p:blipFill rotWithShape="1">
          <a:blip r:embed="rId6"/>
          <a:srcRect l="20400" r="34863"/>
          <a:stretch/>
        </p:blipFill>
        <p:spPr>
          <a:xfrm rot="10800000">
            <a:off x="9629924" y="817091"/>
            <a:ext cx="1250356" cy="2971800"/>
          </a:xfrm>
          <a:prstGeom prst="rect">
            <a:avLst/>
          </a:prstGeom>
        </p:spPr>
      </p:pic>
      <p:pic>
        <p:nvPicPr>
          <p:cNvPr id="85" name="Picture 84">
            <a:extLst>
              <a:ext uri="{FF2B5EF4-FFF2-40B4-BE49-F238E27FC236}">
                <a16:creationId xmlns:a16="http://schemas.microsoft.com/office/drawing/2014/main" id="{E3F76401-F90F-E64E-BEA7-9D7BA75A41D6}"/>
              </a:ext>
            </a:extLst>
          </p:cNvPr>
          <p:cNvPicPr>
            <a:picLocks noChangeAspect="1"/>
          </p:cNvPicPr>
          <p:nvPr/>
        </p:nvPicPr>
        <p:blipFill>
          <a:blip r:embed="rId7"/>
          <a:stretch>
            <a:fillRect/>
          </a:stretch>
        </p:blipFill>
        <p:spPr>
          <a:xfrm>
            <a:off x="3822517" y="4433247"/>
            <a:ext cx="2895600" cy="2213579"/>
          </a:xfrm>
          <a:prstGeom prst="rect">
            <a:avLst/>
          </a:prstGeom>
        </p:spPr>
      </p:pic>
      <p:sp>
        <p:nvSpPr>
          <p:cNvPr id="86" name="Line 48">
            <a:extLst>
              <a:ext uri="{FF2B5EF4-FFF2-40B4-BE49-F238E27FC236}">
                <a16:creationId xmlns:a16="http://schemas.microsoft.com/office/drawing/2014/main" id="{6A6B7A1D-2532-7D40-AE19-6BEE20C19727}"/>
              </a:ext>
            </a:extLst>
          </p:cNvPr>
          <p:cNvSpPr>
            <a:spLocks noChangeShapeType="1"/>
          </p:cNvSpPr>
          <p:nvPr/>
        </p:nvSpPr>
        <p:spPr bwMode="auto">
          <a:xfrm flipH="1">
            <a:off x="7883682" y="2500587"/>
            <a:ext cx="1289042" cy="121997"/>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7" name="Line 48">
            <a:extLst>
              <a:ext uri="{FF2B5EF4-FFF2-40B4-BE49-F238E27FC236}">
                <a16:creationId xmlns:a16="http://schemas.microsoft.com/office/drawing/2014/main" id="{482DA86B-BF7D-2C4B-AD7F-DC69D1A87E65}"/>
              </a:ext>
            </a:extLst>
          </p:cNvPr>
          <p:cNvSpPr>
            <a:spLocks noChangeShapeType="1"/>
          </p:cNvSpPr>
          <p:nvPr/>
        </p:nvSpPr>
        <p:spPr bwMode="auto">
          <a:xfrm flipH="1" flipV="1">
            <a:off x="7480117" y="3976047"/>
            <a:ext cx="353698" cy="563176"/>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aphicFrame>
        <p:nvGraphicFramePr>
          <p:cNvPr id="88" name="Object 87">
            <a:extLst>
              <a:ext uri="{FF2B5EF4-FFF2-40B4-BE49-F238E27FC236}">
                <a16:creationId xmlns:a16="http://schemas.microsoft.com/office/drawing/2014/main" id="{21C90BF4-435B-894E-8D79-C977ACA2FAC5}"/>
              </a:ext>
            </a:extLst>
          </p:cNvPr>
          <p:cNvGraphicFramePr>
            <a:graphicFrameLocks noChangeAspect="1"/>
          </p:cNvGraphicFramePr>
          <p:nvPr>
            <p:extLst>
              <p:ext uri="{D42A27DB-BD31-4B8C-83A1-F6EECF244321}">
                <p14:modId xmlns:p14="http://schemas.microsoft.com/office/powerpoint/2010/main" val="3075442797"/>
              </p:ext>
            </p:extLst>
          </p:nvPr>
        </p:nvGraphicFramePr>
        <p:xfrm>
          <a:off x="6763482" y="4585550"/>
          <a:ext cx="3128576" cy="2112619"/>
        </p:xfrm>
        <a:graphic>
          <a:graphicData uri="http://schemas.openxmlformats.org/presentationml/2006/ole">
            <mc:AlternateContent xmlns:mc="http://schemas.openxmlformats.org/markup-compatibility/2006">
              <mc:Choice xmlns:v="urn:schemas-microsoft-com:vml" Requires="v">
                <p:oleObj spid="_x0000_s1033" name="Graph" r:id="rId8" imgW="3920760" imgH="3000960" progId="Origin50.Graph">
                  <p:embed/>
                </p:oleObj>
              </mc:Choice>
              <mc:Fallback>
                <p:oleObj name="Graph" r:id="rId8" imgW="3920760" imgH="3000960" progId="Origin50.Graph">
                  <p:embed/>
                  <p:pic>
                    <p:nvPicPr>
                      <p:cNvPr id="88" name="Object 87"/>
                      <p:cNvPicPr/>
                      <p:nvPr/>
                    </p:nvPicPr>
                    <p:blipFill>
                      <a:blip r:embed="rId9"/>
                      <a:stretch>
                        <a:fillRect/>
                      </a:stretch>
                    </p:blipFill>
                    <p:spPr>
                      <a:xfrm>
                        <a:off x="6763482" y="4585550"/>
                        <a:ext cx="3128576" cy="2112619"/>
                      </a:xfrm>
                      <a:prstGeom prst="rect">
                        <a:avLst/>
                      </a:prstGeom>
                    </p:spPr>
                  </p:pic>
                </p:oleObj>
              </mc:Fallback>
            </mc:AlternateContent>
          </a:graphicData>
        </a:graphic>
      </p:graphicFrame>
    </p:spTree>
    <p:extLst>
      <p:ext uri="{BB962C8B-B14F-4D97-AF65-F5344CB8AC3E}">
        <p14:creationId xmlns:p14="http://schemas.microsoft.com/office/powerpoint/2010/main" val="2910619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2FF5-EBAB-B64C-B6CF-F0B3D280318B}"/>
              </a:ext>
            </a:extLst>
          </p:cNvPr>
          <p:cNvSpPr>
            <a:spLocks noGrp="1"/>
          </p:cNvSpPr>
          <p:nvPr>
            <p:ph type="title"/>
          </p:nvPr>
        </p:nvSpPr>
        <p:spPr>
          <a:xfrm>
            <a:off x="429767" y="274320"/>
            <a:ext cx="11430000" cy="978729"/>
          </a:xfrm>
        </p:spPr>
        <p:txBody>
          <a:bodyPr/>
          <a:lstStyle/>
          <a:p>
            <a:r>
              <a:rPr lang="en-US" dirty="0"/>
              <a:t>Neutron diffraction, imaging, and SANS all contribute to answering materials science and engineering questions</a:t>
            </a:r>
          </a:p>
        </p:txBody>
      </p:sp>
      <p:sp>
        <p:nvSpPr>
          <p:cNvPr id="16" name="Rectangle 15">
            <a:extLst>
              <a:ext uri="{FF2B5EF4-FFF2-40B4-BE49-F238E27FC236}">
                <a16:creationId xmlns:a16="http://schemas.microsoft.com/office/drawing/2014/main" id="{BB8496C9-D7BC-3D48-B694-5E2756EC515D}"/>
              </a:ext>
            </a:extLst>
          </p:cNvPr>
          <p:cNvSpPr/>
          <p:nvPr/>
        </p:nvSpPr>
        <p:spPr>
          <a:xfrm>
            <a:off x="1819702" y="1591032"/>
            <a:ext cx="2590800" cy="2154436"/>
          </a:xfrm>
          <a:prstGeom prst="rect">
            <a:avLst/>
          </a:prstGeom>
        </p:spPr>
        <p:txBody>
          <a:bodyPr wrap="square">
            <a:spAutoFit/>
          </a:bodyPr>
          <a:lstStyle/>
          <a:p>
            <a:r>
              <a:rPr lang="en-US" sz="1400" b="1" dirty="0">
                <a:solidFill>
                  <a:srgbClr val="00B050"/>
                </a:solidFill>
                <a:latin typeface="Arial Narrow" pitchFamily="34" charset="0"/>
              </a:rPr>
              <a:t>VULCAN (SNS):</a:t>
            </a:r>
          </a:p>
          <a:p>
            <a:r>
              <a:rPr lang="en-US" sz="1200" b="1" dirty="0">
                <a:solidFill>
                  <a:srgbClr val="00B050"/>
                </a:solidFill>
                <a:latin typeface="Arial Narrow" pitchFamily="34" charset="0"/>
              </a:rPr>
              <a:t>Collimated neutron beams with detector banks at ±90° to the incident beam enable mapping studies of residual stresses and composition, and detailed study of the response of engineering materials to </a:t>
            </a:r>
            <a:r>
              <a:rPr lang="en-US" sz="1200" b="1" dirty="0" err="1">
                <a:solidFill>
                  <a:srgbClr val="00B050"/>
                </a:solidFill>
                <a:latin typeface="Arial Narrow" pitchFamily="34" charset="0"/>
              </a:rPr>
              <a:t>multiaxial</a:t>
            </a:r>
            <a:r>
              <a:rPr lang="en-US" sz="1200" b="1" dirty="0">
                <a:solidFill>
                  <a:srgbClr val="00B050"/>
                </a:solidFill>
                <a:latin typeface="Arial Narrow" pitchFamily="34" charset="0"/>
              </a:rPr>
              <a:t> mechanical loading, temperature, and applied fields. Data can be collected continuously and “time-sliced” as needed for analysis. </a:t>
            </a:r>
          </a:p>
          <a:p>
            <a:pPr marL="0" lvl="1" algn="just">
              <a:spcAft>
                <a:spcPts val="600"/>
              </a:spcAft>
            </a:pPr>
            <a:endParaRPr lang="en-US" sz="1200" b="1" dirty="0">
              <a:solidFill>
                <a:srgbClr val="00B050"/>
              </a:solidFill>
              <a:latin typeface="Arial Narrow" pitchFamily="34" charset="0"/>
            </a:endParaRPr>
          </a:p>
        </p:txBody>
      </p:sp>
      <p:sp>
        <p:nvSpPr>
          <p:cNvPr id="17" name="Rectangle 16">
            <a:extLst>
              <a:ext uri="{FF2B5EF4-FFF2-40B4-BE49-F238E27FC236}">
                <a16:creationId xmlns:a16="http://schemas.microsoft.com/office/drawing/2014/main" id="{375D23A6-3596-7449-AC68-B848A46D73FF}"/>
              </a:ext>
            </a:extLst>
          </p:cNvPr>
          <p:cNvSpPr/>
          <p:nvPr/>
        </p:nvSpPr>
        <p:spPr>
          <a:xfrm>
            <a:off x="6163102" y="4334232"/>
            <a:ext cx="2676397" cy="2523768"/>
          </a:xfrm>
          <a:prstGeom prst="rect">
            <a:avLst/>
          </a:prstGeom>
        </p:spPr>
        <p:txBody>
          <a:bodyPr wrap="square">
            <a:spAutoFit/>
          </a:bodyPr>
          <a:lstStyle/>
          <a:p>
            <a:r>
              <a:rPr lang="en-US" sz="1400" b="1" dirty="0">
                <a:solidFill>
                  <a:srgbClr val="7030A0"/>
                </a:solidFill>
                <a:latin typeface="Arial Narrow" panose="020B0606020202030204" pitchFamily="34" charset="0"/>
              </a:rPr>
              <a:t>GP-SANS (HFIR):</a:t>
            </a:r>
          </a:p>
          <a:p>
            <a:r>
              <a:rPr lang="en-US" sz="1200" b="1" dirty="0">
                <a:solidFill>
                  <a:srgbClr val="7030A0"/>
                </a:solidFill>
                <a:latin typeface="Arial Narrow" panose="020B0606020202030204" pitchFamily="34" charset="0"/>
              </a:rPr>
              <a:t>The high flux of cold neutrons available at GP-SANS enables size and shape  characterization from 0.5 – 200 nm. In addition to soft matter, the instrument is used to quantify size and shape of precipitates, porosity, etc., in hard matter systems, such as minerals, aerospace alloys, and reactor pressure vessel steels. Magnets, load frames, pressure cells, </a:t>
            </a:r>
            <a:r>
              <a:rPr lang="en-US" sz="1200" b="1" dirty="0" err="1">
                <a:solidFill>
                  <a:srgbClr val="7030A0"/>
                </a:solidFill>
                <a:latin typeface="Arial Narrow" panose="020B0606020202030204" pitchFamily="34" charset="0"/>
              </a:rPr>
              <a:t>crystats</a:t>
            </a:r>
            <a:r>
              <a:rPr lang="en-US" sz="1200" b="1" dirty="0">
                <a:solidFill>
                  <a:srgbClr val="7030A0"/>
                </a:solidFill>
                <a:latin typeface="Arial Narrow" panose="020B0606020202030204" pitchFamily="34" charset="0"/>
              </a:rPr>
              <a:t> and furnaces are available.</a:t>
            </a:r>
          </a:p>
          <a:p>
            <a:endParaRPr lang="en-US" sz="1200" b="1" dirty="0">
              <a:solidFill>
                <a:srgbClr val="7030A0"/>
              </a:solidFill>
              <a:latin typeface="Arial Narrow" panose="020B0606020202030204" pitchFamily="34" charset="0"/>
            </a:endParaRPr>
          </a:p>
          <a:p>
            <a:r>
              <a:rPr lang="en-US" sz="1200" b="1" dirty="0">
                <a:solidFill>
                  <a:srgbClr val="7030A0"/>
                </a:solidFill>
                <a:latin typeface="Arial Narrow" panose="020B0606020202030204" pitchFamily="34" charset="0"/>
              </a:rPr>
              <a:t>  </a:t>
            </a:r>
          </a:p>
        </p:txBody>
      </p:sp>
      <p:sp>
        <p:nvSpPr>
          <p:cNvPr id="18" name="Rectangle 17">
            <a:extLst>
              <a:ext uri="{FF2B5EF4-FFF2-40B4-BE49-F238E27FC236}">
                <a16:creationId xmlns:a16="http://schemas.microsoft.com/office/drawing/2014/main" id="{45F010E0-3711-F04F-A274-73455AD2CE6B}"/>
              </a:ext>
            </a:extLst>
          </p:cNvPr>
          <p:cNvSpPr/>
          <p:nvPr/>
        </p:nvSpPr>
        <p:spPr>
          <a:xfrm>
            <a:off x="6163102" y="1514832"/>
            <a:ext cx="2667000" cy="2523768"/>
          </a:xfrm>
          <a:prstGeom prst="rect">
            <a:avLst/>
          </a:prstGeom>
        </p:spPr>
        <p:txBody>
          <a:bodyPr wrap="square">
            <a:spAutoFit/>
          </a:bodyPr>
          <a:lstStyle/>
          <a:p>
            <a:r>
              <a:rPr lang="en-US" sz="1400" b="1" dirty="0">
                <a:solidFill>
                  <a:srgbClr val="C00000"/>
                </a:solidFill>
                <a:latin typeface="Arial Narrow" panose="020B0606020202030204" pitchFamily="34" charset="0"/>
              </a:rPr>
              <a:t>Neutron Imaging (HFIR):</a:t>
            </a:r>
          </a:p>
          <a:p>
            <a:r>
              <a:rPr lang="en-US" sz="1200" b="1" dirty="0">
                <a:solidFill>
                  <a:srgbClr val="C00000"/>
                </a:solidFill>
                <a:latin typeface="Arial Narrow" panose="020B0606020202030204" pitchFamily="34" charset="0"/>
              </a:rPr>
              <a:t>This former prototype instrument utilizes a “white beam” of cold neutrons and 2D area detectors and has quickly generated a growing community of imaging and tomography users, studying topics ranging from </a:t>
            </a:r>
            <a:r>
              <a:rPr lang="en-US" sz="1200" b="1" dirty="0" err="1">
                <a:solidFill>
                  <a:srgbClr val="C00000"/>
                </a:solidFill>
                <a:latin typeface="Arial Narrow" panose="020B0606020202030204" pitchFamily="34" charset="0"/>
              </a:rPr>
              <a:t>fracking</a:t>
            </a:r>
            <a:r>
              <a:rPr lang="en-US" sz="1200" b="1" dirty="0">
                <a:solidFill>
                  <a:srgbClr val="C00000"/>
                </a:solidFill>
                <a:latin typeface="Arial Narrow" panose="020B0606020202030204" pitchFamily="34" charset="0"/>
              </a:rPr>
              <a:t> of geological materials, hydrogen or lithium distributions in energy storage materials, real-time imaging of fuel injectors, nondestructive tomographic imaging of additive manufactured components, etc. </a:t>
            </a:r>
          </a:p>
          <a:p>
            <a:endParaRPr lang="en-US" sz="1200" b="1" dirty="0">
              <a:solidFill>
                <a:srgbClr val="C00000"/>
              </a:solidFill>
              <a:latin typeface="Arial Narrow" panose="020B0606020202030204" pitchFamily="34" charset="0"/>
            </a:endParaRPr>
          </a:p>
        </p:txBody>
      </p:sp>
      <p:sp>
        <p:nvSpPr>
          <p:cNvPr id="19" name="Rectangle 18">
            <a:extLst>
              <a:ext uri="{FF2B5EF4-FFF2-40B4-BE49-F238E27FC236}">
                <a16:creationId xmlns:a16="http://schemas.microsoft.com/office/drawing/2014/main" id="{1C51A44C-F60F-3D44-B789-0CD2E65E0CCB}"/>
              </a:ext>
            </a:extLst>
          </p:cNvPr>
          <p:cNvSpPr/>
          <p:nvPr/>
        </p:nvSpPr>
        <p:spPr>
          <a:xfrm>
            <a:off x="1895902" y="4258032"/>
            <a:ext cx="2514600" cy="2154436"/>
          </a:xfrm>
          <a:prstGeom prst="rect">
            <a:avLst/>
          </a:prstGeom>
        </p:spPr>
        <p:txBody>
          <a:bodyPr wrap="square">
            <a:spAutoFit/>
          </a:bodyPr>
          <a:lstStyle/>
          <a:p>
            <a:r>
              <a:rPr lang="en-US" sz="1400" b="1" dirty="0">
                <a:solidFill>
                  <a:srgbClr val="0033CC"/>
                </a:solidFill>
                <a:latin typeface="Arial Narrow" panose="020B0606020202030204" pitchFamily="34" charset="0"/>
              </a:rPr>
              <a:t>Residual Stress (HFIR):</a:t>
            </a:r>
          </a:p>
          <a:p>
            <a:r>
              <a:rPr lang="en-US" sz="1200" b="1" dirty="0">
                <a:solidFill>
                  <a:srgbClr val="0033CC"/>
                </a:solidFill>
                <a:latin typeface="Arial Narrow" panose="020B0606020202030204" pitchFamily="34" charset="0"/>
              </a:rPr>
              <a:t>Neutron wavelengths can be selected from seven possible values. Scattering volumes may be selected using fine slits to &lt;1mm dimensions, enabling detailed maps of applied or residual strains in polycrystalline materials. This instrument is primarily used for studies of mechanics of materials and features integrated load frames and high precision axis controls. </a:t>
            </a:r>
            <a:endParaRPr lang="en-US" sz="1200" dirty="0">
              <a:solidFill>
                <a:srgbClr val="0033CC"/>
              </a:solidFill>
              <a:latin typeface="Arial Narrow" panose="020B0606020202030204" pitchFamily="34" charset="0"/>
            </a:endParaRPr>
          </a:p>
        </p:txBody>
      </p:sp>
      <p:sp>
        <p:nvSpPr>
          <p:cNvPr id="20" name="Rounded Rectangle 19">
            <a:extLst>
              <a:ext uri="{FF2B5EF4-FFF2-40B4-BE49-F238E27FC236}">
                <a16:creationId xmlns:a16="http://schemas.microsoft.com/office/drawing/2014/main" id="{D47E8A5E-7483-0040-96DD-3EFFFF2AFD74}"/>
              </a:ext>
            </a:extLst>
          </p:cNvPr>
          <p:cNvSpPr/>
          <p:nvPr/>
        </p:nvSpPr>
        <p:spPr>
          <a:xfrm>
            <a:off x="4410502" y="1667232"/>
            <a:ext cx="1341120" cy="902057"/>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alpha val="90000"/>
              <a:hueOff val="20003"/>
              <a:satOff val="-984"/>
              <a:lumOff val="4001"/>
              <a:alphaOff val="-13333"/>
            </a:schemeClr>
          </a:effectRef>
          <a:fontRef idx="minor">
            <a:schemeClr val="lt1">
              <a:hueOff val="0"/>
              <a:satOff val="0"/>
              <a:lumOff val="0"/>
              <a:alphaOff val="0"/>
            </a:schemeClr>
          </a:fontRef>
        </p:style>
      </p:sp>
      <p:sp>
        <p:nvSpPr>
          <p:cNvPr id="21" name="Rounded Rectangle 20">
            <a:extLst>
              <a:ext uri="{FF2B5EF4-FFF2-40B4-BE49-F238E27FC236}">
                <a16:creationId xmlns:a16="http://schemas.microsoft.com/office/drawing/2014/main" id="{7B830123-1FDB-7B4D-95DE-6F8B5010D8A4}"/>
              </a:ext>
            </a:extLst>
          </p:cNvPr>
          <p:cNvSpPr/>
          <p:nvPr/>
        </p:nvSpPr>
        <p:spPr>
          <a:xfrm>
            <a:off x="8982502" y="1514832"/>
            <a:ext cx="1341120" cy="902057"/>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alpha val="90000"/>
              <a:hueOff val="60010"/>
              <a:satOff val="-2952"/>
              <a:lumOff val="12004"/>
              <a:alphaOff val="-40000"/>
            </a:schemeClr>
          </a:effectRef>
          <a:fontRef idx="minor">
            <a:schemeClr val="lt1">
              <a:hueOff val="0"/>
              <a:satOff val="0"/>
              <a:lumOff val="0"/>
              <a:alphaOff val="0"/>
            </a:schemeClr>
          </a:fontRef>
        </p:style>
      </p:sp>
      <p:sp>
        <p:nvSpPr>
          <p:cNvPr id="22" name="Rounded Rectangle 21">
            <a:extLst>
              <a:ext uri="{FF2B5EF4-FFF2-40B4-BE49-F238E27FC236}">
                <a16:creationId xmlns:a16="http://schemas.microsoft.com/office/drawing/2014/main" id="{DCF1D8B2-40DE-9042-81E6-A840AA0F0ED6}"/>
              </a:ext>
            </a:extLst>
          </p:cNvPr>
          <p:cNvSpPr/>
          <p:nvPr/>
        </p:nvSpPr>
        <p:spPr>
          <a:xfrm>
            <a:off x="4410502" y="4334232"/>
            <a:ext cx="1341120" cy="902057"/>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alpha val="90000"/>
              <a:hueOff val="0"/>
              <a:satOff val="0"/>
              <a:lumOff val="0"/>
              <a:alphaOff val="0"/>
            </a:schemeClr>
          </a:effectRef>
          <a:fontRef idx="minor">
            <a:schemeClr val="lt1">
              <a:hueOff val="0"/>
              <a:satOff val="0"/>
              <a:lumOff val="0"/>
              <a:alphaOff val="0"/>
            </a:schemeClr>
          </a:fontRef>
        </p:style>
      </p:sp>
      <p:sp>
        <p:nvSpPr>
          <p:cNvPr id="23" name="Rounded Rectangle 22">
            <a:extLst>
              <a:ext uri="{FF2B5EF4-FFF2-40B4-BE49-F238E27FC236}">
                <a16:creationId xmlns:a16="http://schemas.microsoft.com/office/drawing/2014/main" id="{E5F52900-428A-B741-9C07-EE30C12F8E48}"/>
              </a:ext>
            </a:extLst>
          </p:cNvPr>
          <p:cNvSpPr/>
          <p:nvPr/>
        </p:nvSpPr>
        <p:spPr>
          <a:xfrm>
            <a:off x="8982502" y="4410432"/>
            <a:ext cx="1341120" cy="902057"/>
          </a:xfrm>
          <a:prstGeom prst="roundRect">
            <a:avLst>
              <a:gd name="adj" fmla="val 10000"/>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alpha val="90000"/>
              <a:hueOff val="40007"/>
              <a:satOff val="-1968"/>
              <a:lumOff val="8003"/>
              <a:alphaOff val="-26667"/>
            </a:schemeClr>
          </a:effectRef>
          <a:fontRef idx="minor">
            <a:schemeClr val="lt1">
              <a:hueOff val="0"/>
              <a:satOff val="0"/>
              <a:lumOff val="0"/>
              <a:alphaOff val="0"/>
            </a:schemeClr>
          </a:fontRef>
        </p:style>
      </p:sp>
      <p:pic>
        <p:nvPicPr>
          <p:cNvPr id="24" name="Picture 23" descr="Screen Shot 2014-09-14 at 7.47.16 PM.png">
            <a:extLst>
              <a:ext uri="{FF2B5EF4-FFF2-40B4-BE49-F238E27FC236}">
                <a16:creationId xmlns:a16="http://schemas.microsoft.com/office/drawing/2014/main" id="{8CA12F79-127B-364E-A32E-23E9B37F4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902" y="2505432"/>
            <a:ext cx="914400" cy="1125166"/>
          </a:xfrm>
          <a:prstGeom prst="rect">
            <a:avLst/>
          </a:prstGeom>
        </p:spPr>
      </p:pic>
      <p:pic>
        <p:nvPicPr>
          <p:cNvPr id="25" name="Picture 24" descr="Screen Shot 2014-09-14 at 8.37.16 PM.png">
            <a:extLst>
              <a:ext uri="{FF2B5EF4-FFF2-40B4-BE49-F238E27FC236}">
                <a16:creationId xmlns:a16="http://schemas.microsoft.com/office/drawing/2014/main" id="{B048C031-9B3D-CE4F-805B-9617C74D99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3293" y="2581632"/>
            <a:ext cx="1424209" cy="1447799"/>
          </a:xfrm>
          <a:prstGeom prst="rect">
            <a:avLst/>
          </a:prstGeom>
        </p:spPr>
      </p:pic>
      <p:pic>
        <p:nvPicPr>
          <p:cNvPr id="26" name="Picture 25" descr="Screen Shot 2014-09-14 at 8.48.32 PM.png">
            <a:extLst>
              <a:ext uri="{FF2B5EF4-FFF2-40B4-BE49-F238E27FC236}">
                <a16:creationId xmlns:a16="http://schemas.microsoft.com/office/drawing/2014/main" id="{AA4F8B58-0379-F44A-824F-B4EC23E5E5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302" y="5401032"/>
            <a:ext cx="1447800" cy="1309407"/>
          </a:xfrm>
          <a:prstGeom prst="rect">
            <a:avLst/>
          </a:prstGeom>
        </p:spPr>
      </p:pic>
      <p:pic>
        <p:nvPicPr>
          <p:cNvPr id="27" name="Picture 26" descr="Screen Shot 2014-09-14 at 9.15.57 PM.png">
            <a:extLst>
              <a:ext uri="{FF2B5EF4-FFF2-40B4-BE49-F238E27FC236}">
                <a16:creationId xmlns:a16="http://schemas.microsoft.com/office/drawing/2014/main" id="{76181B3D-64DA-A542-8D4B-5987E0060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4302" y="5477232"/>
            <a:ext cx="1524000" cy="1043204"/>
          </a:xfrm>
          <a:prstGeom prst="rect">
            <a:avLst/>
          </a:prstGeom>
        </p:spPr>
      </p:pic>
    </p:spTree>
    <p:extLst>
      <p:ext uri="{BB962C8B-B14F-4D97-AF65-F5344CB8AC3E}">
        <p14:creationId xmlns:p14="http://schemas.microsoft.com/office/powerpoint/2010/main" val="1511373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D566-82E7-4D99-A523-A86F2AD921C0}"/>
              </a:ext>
            </a:extLst>
          </p:cNvPr>
          <p:cNvSpPr>
            <a:spLocks noGrp="1"/>
          </p:cNvSpPr>
          <p:nvPr>
            <p:ph type="title"/>
          </p:nvPr>
        </p:nvSpPr>
        <p:spPr/>
        <p:txBody>
          <a:bodyPr/>
          <a:lstStyle/>
          <a:p>
            <a:r>
              <a:rPr lang="en-US" dirty="0"/>
              <a:t>My background…</a:t>
            </a:r>
          </a:p>
        </p:txBody>
      </p:sp>
      <p:sp>
        <p:nvSpPr>
          <p:cNvPr id="3" name="Content Placeholder 2">
            <a:extLst>
              <a:ext uri="{FF2B5EF4-FFF2-40B4-BE49-F238E27FC236}">
                <a16:creationId xmlns:a16="http://schemas.microsoft.com/office/drawing/2014/main" id="{74B457D1-D62A-4CA8-87A2-C298EBD8C571}"/>
              </a:ext>
            </a:extLst>
          </p:cNvPr>
          <p:cNvSpPr>
            <a:spLocks noGrp="1"/>
          </p:cNvSpPr>
          <p:nvPr>
            <p:ph idx="1"/>
          </p:nvPr>
        </p:nvSpPr>
        <p:spPr>
          <a:xfrm>
            <a:off x="429767" y="1066882"/>
            <a:ext cx="11430000" cy="4047778"/>
          </a:xfrm>
        </p:spPr>
        <p:txBody>
          <a:bodyPr/>
          <a:lstStyle/>
          <a:p>
            <a:r>
              <a:rPr lang="en-US" dirty="0"/>
              <a:t>I came to ORNL in 1995 as a postdoc, having completed my graduate education in Canada with degrees in physics (BSc), engineering physics (BEng), and engineering science (PhD)</a:t>
            </a:r>
          </a:p>
          <a:p>
            <a:r>
              <a:rPr lang="en-US" dirty="0"/>
              <a:t>My postdoc was mainly developing a dedicated residual stress mapping instrument, using time on a TAS (HB-2) at HFIR</a:t>
            </a:r>
          </a:p>
          <a:p>
            <a:r>
              <a:rPr lang="en-US" dirty="0"/>
              <a:t>The prototype instrument (NRSF) became a dedicated instrument NRSF2 (HB-2B) following the HFIR Be reflector replacement in 2001-2003</a:t>
            </a:r>
          </a:p>
          <a:p>
            <a:r>
              <a:rPr lang="en-US" dirty="0"/>
              <a:t>I have had various roles at ORNL since becoming staff in 1997, in MSTD, CNMS, and returning to neutron scattering in 2012</a:t>
            </a:r>
          </a:p>
          <a:p>
            <a:r>
              <a:rPr lang="en-US" dirty="0"/>
              <a:t>Now lead Materials Engineering Group in Neutron Scattering</a:t>
            </a:r>
          </a:p>
        </p:txBody>
      </p:sp>
    </p:spTree>
    <p:extLst>
      <p:ext uri="{BB962C8B-B14F-4D97-AF65-F5344CB8AC3E}">
        <p14:creationId xmlns:p14="http://schemas.microsoft.com/office/powerpoint/2010/main" val="1151874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A753-F805-7749-AD64-CA9023BDD08C}"/>
              </a:ext>
            </a:extLst>
          </p:cNvPr>
          <p:cNvSpPr>
            <a:spLocks noGrp="1"/>
          </p:cNvSpPr>
          <p:nvPr>
            <p:ph type="title"/>
          </p:nvPr>
        </p:nvSpPr>
        <p:spPr/>
        <p:txBody>
          <a:bodyPr/>
          <a:lstStyle/>
          <a:p>
            <a:r>
              <a:rPr lang="en-US" dirty="0"/>
              <a:t>Credits (credit where credit is due)</a:t>
            </a:r>
          </a:p>
        </p:txBody>
      </p:sp>
      <p:sp>
        <p:nvSpPr>
          <p:cNvPr id="3" name="Content Placeholder 2">
            <a:extLst>
              <a:ext uri="{FF2B5EF4-FFF2-40B4-BE49-F238E27FC236}">
                <a16:creationId xmlns:a16="http://schemas.microsoft.com/office/drawing/2014/main" id="{BDDE1A66-F742-8D40-B820-C0F4FDF054A2}"/>
              </a:ext>
            </a:extLst>
          </p:cNvPr>
          <p:cNvSpPr>
            <a:spLocks noGrp="1"/>
          </p:cNvSpPr>
          <p:nvPr>
            <p:ph idx="1"/>
          </p:nvPr>
        </p:nvSpPr>
        <p:spPr/>
        <p:txBody>
          <a:bodyPr/>
          <a:lstStyle/>
          <a:p>
            <a:r>
              <a:rPr lang="en-US" dirty="0"/>
              <a:t>As always, the work presented here represents the contributions of many staff and Users. I will try to credit them as I go along. </a:t>
            </a:r>
          </a:p>
          <a:p>
            <a:endParaRPr lang="en-US" dirty="0"/>
          </a:p>
          <a:p>
            <a:r>
              <a:rPr lang="en-US" dirty="0"/>
              <a:t>In particular, I should acknowledge </a:t>
            </a:r>
            <a:r>
              <a:rPr lang="en-US" dirty="0" err="1"/>
              <a:t>Ke</a:t>
            </a:r>
            <a:r>
              <a:rPr lang="en-US" dirty="0"/>
              <a:t> An, </a:t>
            </a:r>
            <a:r>
              <a:rPr lang="en-US" dirty="0" err="1"/>
              <a:t>Ducu</a:t>
            </a:r>
            <a:r>
              <a:rPr lang="en-US" dirty="0"/>
              <a:t> </a:t>
            </a:r>
            <a:r>
              <a:rPr lang="en-US" dirty="0" err="1"/>
              <a:t>Stoica</a:t>
            </a:r>
            <a:r>
              <a:rPr lang="en-US" dirty="0"/>
              <a:t>, Yan Chen, Dong Ma, </a:t>
            </a:r>
            <a:r>
              <a:rPr lang="en-US" dirty="0" err="1"/>
              <a:t>Dunji</a:t>
            </a:r>
            <a:r>
              <a:rPr lang="en-US" dirty="0"/>
              <a:t> Yu, Jeff Bunn, and Chris Fancher</a:t>
            </a:r>
          </a:p>
          <a:p>
            <a:r>
              <a:rPr lang="en-US" dirty="0"/>
              <a:t>Also Harley </a:t>
            </a:r>
            <a:r>
              <a:rPr lang="en-US" dirty="0" err="1"/>
              <a:t>Skorpenske</a:t>
            </a:r>
            <a:r>
              <a:rPr lang="en-US" dirty="0"/>
              <a:t>, Matt Frost, and Paris Cornwell</a:t>
            </a:r>
          </a:p>
          <a:p>
            <a:r>
              <a:rPr lang="en-US" dirty="0"/>
              <a:t>And many others…</a:t>
            </a:r>
          </a:p>
        </p:txBody>
      </p:sp>
    </p:spTree>
    <p:extLst>
      <p:ext uri="{BB962C8B-B14F-4D97-AF65-F5344CB8AC3E}">
        <p14:creationId xmlns:p14="http://schemas.microsoft.com/office/powerpoint/2010/main" val="1930833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F999-25C8-204B-AF03-26CBF99C8429}"/>
              </a:ext>
            </a:extLst>
          </p:cNvPr>
          <p:cNvSpPr>
            <a:spLocks noGrp="1"/>
          </p:cNvSpPr>
          <p:nvPr>
            <p:ph type="title"/>
          </p:nvPr>
        </p:nvSpPr>
        <p:spPr/>
        <p:txBody>
          <a:bodyPr/>
          <a:lstStyle/>
          <a:p>
            <a:r>
              <a:rPr lang="en-US" dirty="0"/>
              <a:t>Important problems in Materials Science/Engineering</a:t>
            </a:r>
          </a:p>
        </p:txBody>
      </p:sp>
      <p:sp>
        <p:nvSpPr>
          <p:cNvPr id="3" name="Content Placeholder 2">
            <a:extLst>
              <a:ext uri="{FF2B5EF4-FFF2-40B4-BE49-F238E27FC236}">
                <a16:creationId xmlns:a16="http://schemas.microsoft.com/office/drawing/2014/main" id="{24FC25F5-3CFB-E748-BDB1-DB50B7A49DB4}"/>
              </a:ext>
            </a:extLst>
          </p:cNvPr>
          <p:cNvSpPr>
            <a:spLocks noGrp="1"/>
          </p:cNvSpPr>
          <p:nvPr>
            <p:ph idx="1"/>
          </p:nvPr>
        </p:nvSpPr>
        <p:spPr>
          <a:xfrm>
            <a:off x="429767" y="1148768"/>
            <a:ext cx="11430000" cy="4047778"/>
          </a:xfrm>
        </p:spPr>
        <p:txBody>
          <a:bodyPr/>
          <a:lstStyle/>
          <a:p>
            <a:r>
              <a:rPr lang="en-US" dirty="0"/>
              <a:t>Our modern world is enabled by technologies which depend on a sophisticated understanding of advanced materials and processes to manufacture “stuff” to enable:</a:t>
            </a:r>
          </a:p>
          <a:p>
            <a:pPr lvl="1"/>
            <a:r>
              <a:rPr lang="en-US" dirty="0"/>
              <a:t>Transportation (automobiles, aircraft, ships, spacecraft, etc.)</a:t>
            </a:r>
          </a:p>
          <a:p>
            <a:pPr lvl="1"/>
            <a:r>
              <a:rPr lang="en-US" dirty="0"/>
              <a:t>Buildings</a:t>
            </a:r>
          </a:p>
          <a:p>
            <a:pPr lvl="1"/>
            <a:r>
              <a:rPr lang="en-US" dirty="0"/>
              <a:t>Infrastructure (power grid, pipelines, roads, tunnels, bridges, etc.)</a:t>
            </a:r>
          </a:p>
          <a:p>
            <a:pPr lvl="1"/>
            <a:r>
              <a:rPr lang="en-US" dirty="0"/>
              <a:t>Energy production (fossil, nuclear, hydro, wind, tide, solar, etc.)</a:t>
            </a:r>
          </a:p>
          <a:p>
            <a:pPr lvl="1"/>
            <a:r>
              <a:rPr lang="en-US" dirty="0"/>
              <a:t>Energy storage</a:t>
            </a:r>
          </a:p>
          <a:p>
            <a:pPr lvl="1"/>
            <a:r>
              <a:rPr lang="en-US" dirty="0"/>
              <a:t>etc.</a:t>
            </a:r>
          </a:p>
          <a:p>
            <a:r>
              <a:rPr lang="en-US" dirty="0"/>
              <a:t>At ORNL we apply neutron scattering techniques to help understand materials better and so make better “stuff”!</a:t>
            </a:r>
          </a:p>
          <a:p>
            <a:pPr lvl="1"/>
            <a:endParaRPr lang="en-US" dirty="0"/>
          </a:p>
        </p:txBody>
      </p:sp>
    </p:spTree>
    <p:extLst>
      <p:ext uri="{BB962C8B-B14F-4D97-AF65-F5344CB8AC3E}">
        <p14:creationId xmlns:p14="http://schemas.microsoft.com/office/powerpoint/2010/main" val="305313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D0F1-130B-C444-B442-536D2F25B16C}"/>
              </a:ext>
            </a:extLst>
          </p:cNvPr>
          <p:cNvSpPr>
            <a:spLocks noGrp="1"/>
          </p:cNvSpPr>
          <p:nvPr>
            <p:ph type="title"/>
          </p:nvPr>
        </p:nvSpPr>
        <p:spPr/>
        <p:txBody>
          <a:bodyPr/>
          <a:lstStyle/>
          <a:p>
            <a:r>
              <a:rPr lang="en-US" dirty="0"/>
              <a:t>What more specifically am I talking about?</a:t>
            </a:r>
          </a:p>
        </p:txBody>
      </p:sp>
      <p:sp>
        <p:nvSpPr>
          <p:cNvPr id="3" name="Content Placeholder 2">
            <a:extLst>
              <a:ext uri="{FF2B5EF4-FFF2-40B4-BE49-F238E27FC236}">
                <a16:creationId xmlns:a16="http://schemas.microsoft.com/office/drawing/2014/main" id="{F2636410-C557-284C-9682-7B5DA3B7D1E3}"/>
              </a:ext>
            </a:extLst>
          </p:cNvPr>
          <p:cNvSpPr>
            <a:spLocks noGrp="1"/>
          </p:cNvSpPr>
          <p:nvPr>
            <p:ph idx="1"/>
          </p:nvPr>
        </p:nvSpPr>
        <p:spPr/>
        <p:txBody>
          <a:bodyPr/>
          <a:lstStyle/>
          <a:p>
            <a:r>
              <a:rPr lang="en-US" dirty="0"/>
              <a:t>An understanding of the(Micro)Structure – Property relationship is essential. This allows you to modify the material to achieve the desired properties</a:t>
            </a:r>
          </a:p>
          <a:p>
            <a:pPr lvl="1"/>
            <a:r>
              <a:rPr lang="en-US" dirty="0"/>
              <a:t>A good example is the aluminum beverage can. This consumer product that we use and throw away/recycle is the end product of an incredibly complex process to create an aluminum alloy sheet that can be drawn into a thin-walled can without cracking </a:t>
            </a:r>
          </a:p>
          <a:p>
            <a:r>
              <a:rPr lang="en-US" dirty="0"/>
              <a:t>In this talk most of my examples will be metal alloys, but you should be able to see how these concepts and methods could  extend to ceramics, glasses, polymers, etc.</a:t>
            </a:r>
          </a:p>
        </p:txBody>
      </p:sp>
    </p:spTree>
    <p:extLst>
      <p:ext uri="{BB962C8B-B14F-4D97-AF65-F5344CB8AC3E}">
        <p14:creationId xmlns:p14="http://schemas.microsoft.com/office/powerpoint/2010/main" val="1887349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1B499-D405-CA42-BC9F-ABC22F731E87}"/>
              </a:ext>
            </a:extLst>
          </p:cNvPr>
          <p:cNvSpPr>
            <a:spLocks noGrp="1"/>
          </p:cNvSpPr>
          <p:nvPr>
            <p:ph type="title"/>
          </p:nvPr>
        </p:nvSpPr>
        <p:spPr/>
        <p:txBody>
          <a:bodyPr/>
          <a:lstStyle/>
          <a:p>
            <a:r>
              <a:rPr lang="en-US" dirty="0"/>
              <a:t>So what are some important structural parameters?</a:t>
            </a:r>
          </a:p>
        </p:txBody>
      </p:sp>
      <p:sp>
        <p:nvSpPr>
          <p:cNvPr id="3" name="Content Placeholder 2">
            <a:extLst>
              <a:ext uri="{FF2B5EF4-FFF2-40B4-BE49-F238E27FC236}">
                <a16:creationId xmlns:a16="http://schemas.microsoft.com/office/drawing/2014/main" id="{B9D44B24-6E1B-7E49-9E3E-1EAB811E03DE}"/>
              </a:ext>
            </a:extLst>
          </p:cNvPr>
          <p:cNvSpPr>
            <a:spLocks noGrp="1"/>
          </p:cNvSpPr>
          <p:nvPr>
            <p:ph idx="1"/>
          </p:nvPr>
        </p:nvSpPr>
        <p:spPr/>
        <p:txBody>
          <a:bodyPr/>
          <a:lstStyle/>
          <a:p>
            <a:r>
              <a:rPr lang="en-US" dirty="0"/>
              <a:t>Phase(s) - crystal structure(s)</a:t>
            </a:r>
          </a:p>
          <a:p>
            <a:pPr lvl="1"/>
            <a:r>
              <a:rPr lang="en-US" dirty="0"/>
              <a:t>In the case of multiphase materials, the phase fraction is important</a:t>
            </a:r>
          </a:p>
          <a:p>
            <a:pPr lvl="1"/>
            <a:r>
              <a:rPr lang="en-US" dirty="0"/>
              <a:t>Solid-solution / alloy chemistry (what atoms are where)</a:t>
            </a:r>
          </a:p>
          <a:p>
            <a:r>
              <a:rPr lang="en-US" dirty="0"/>
              <a:t>Grain size and shape</a:t>
            </a:r>
          </a:p>
          <a:p>
            <a:r>
              <a:rPr lang="en-US" dirty="0"/>
              <a:t>Preferred orientation / texture</a:t>
            </a:r>
          </a:p>
          <a:p>
            <a:r>
              <a:rPr lang="en-US" dirty="0"/>
              <a:t>Residual stress</a:t>
            </a:r>
          </a:p>
          <a:p>
            <a:r>
              <a:rPr lang="en-US" dirty="0"/>
              <a:t>etc.</a:t>
            </a:r>
          </a:p>
          <a:p>
            <a:endParaRPr lang="en-US" dirty="0"/>
          </a:p>
        </p:txBody>
      </p:sp>
    </p:spTree>
    <p:extLst>
      <p:ext uri="{BB962C8B-B14F-4D97-AF65-F5344CB8AC3E}">
        <p14:creationId xmlns:p14="http://schemas.microsoft.com/office/powerpoint/2010/main" val="2013909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05AFC-09FF-AC45-8E7D-E7265755FF8A}"/>
              </a:ext>
            </a:extLst>
          </p:cNvPr>
          <p:cNvSpPr>
            <a:spLocks noGrp="1"/>
          </p:cNvSpPr>
          <p:nvPr>
            <p:ph type="title"/>
          </p:nvPr>
        </p:nvSpPr>
        <p:spPr/>
        <p:txBody>
          <a:bodyPr/>
          <a:lstStyle/>
          <a:p>
            <a:r>
              <a:rPr lang="en-US" dirty="0"/>
              <a:t>And finally, why use neutrons?</a:t>
            </a:r>
          </a:p>
        </p:txBody>
      </p:sp>
      <p:sp>
        <p:nvSpPr>
          <p:cNvPr id="3" name="Content Placeholder 2">
            <a:extLst>
              <a:ext uri="{FF2B5EF4-FFF2-40B4-BE49-F238E27FC236}">
                <a16:creationId xmlns:a16="http://schemas.microsoft.com/office/drawing/2014/main" id="{432C1E46-723C-6D46-8120-BF1EE4CC7CF8}"/>
              </a:ext>
            </a:extLst>
          </p:cNvPr>
          <p:cNvSpPr>
            <a:spLocks noGrp="1"/>
          </p:cNvSpPr>
          <p:nvPr>
            <p:ph idx="1"/>
          </p:nvPr>
        </p:nvSpPr>
        <p:spPr/>
        <p:txBody>
          <a:bodyPr/>
          <a:lstStyle/>
          <a:p>
            <a:r>
              <a:rPr lang="en-US" dirty="0"/>
              <a:t>You all should be able to answer this, so I will ask you now!</a:t>
            </a:r>
          </a:p>
        </p:txBody>
      </p:sp>
    </p:spTree>
    <p:extLst>
      <p:ext uri="{BB962C8B-B14F-4D97-AF65-F5344CB8AC3E}">
        <p14:creationId xmlns:p14="http://schemas.microsoft.com/office/powerpoint/2010/main" val="3397757143"/>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2.xml><?xml version="1.0" encoding="utf-8"?>
<ds:datastoreItem xmlns:ds="http://schemas.openxmlformats.org/officeDocument/2006/customXml" ds:itemID="{AF6B0504-AE38-4B68-B5E7-89AA94502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BA20C22-D077-412B-81BA-8B2541026FA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1824</Words>
  <Application>Microsoft Macintosh PowerPoint</Application>
  <PresentationFormat>Widescreen</PresentationFormat>
  <Paragraphs>186</Paragraphs>
  <Slides>34</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vt:lpstr>
      <vt:lpstr>Arial Black</vt:lpstr>
      <vt:lpstr>Arial Narrow</vt:lpstr>
      <vt:lpstr>Cambria Math</vt:lpstr>
      <vt:lpstr>Century Gothic</vt:lpstr>
      <vt:lpstr>Symbol</vt:lpstr>
      <vt:lpstr>Times New Roman</vt:lpstr>
      <vt:lpstr>Wingdings</vt:lpstr>
      <vt:lpstr>ORNL</vt:lpstr>
      <vt:lpstr>Graph</vt:lpstr>
      <vt:lpstr>Applications of Neutron Scattering in Materials Science &amp; Engineering</vt:lpstr>
      <vt:lpstr>What is this talk about?</vt:lpstr>
      <vt:lpstr>These are the sort of experiments I will cover</vt:lpstr>
      <vt:lpstr>My background…</vt:lpstr>
      <vt:lpstr>Credits (credit where credit is due)</vt:lpstr>
      <vt:lpstr>Important problems in Materials Science/Engineering</vt:lpstr>
      <vt:lpstr>What more specifically am I talking about?</vt:lpstr>
      <vt:lpstr>So what are some important structural parameters?</vt:lpstr>
      <vt:lpstr>And finally, why use neutrons?</vt:lpstr>
      <vt:lpstr>Shift in Bragg peak position = strain</vt:lpstr>
      <vt:lpstr>Peak width/shape = size, microstrain, dislocations…</vt:lpstr>
      <vt:lpstr>Peak intensity = texture and/or phase changes</vt:lpstr>
      <vt:lpstr>Note that Stress and Strain are tensors!</vt:lpstr>
      <vt:lpstr>Residual stresss can be desirable, or not…</vt:lpstr>
      <vt:lpstr>How do we measure stress with neutrons?</vt:lpstr>
      <vt:lpstr>How do we “map” strains?</vt:lpstr>
      <vt:lpstr>ORNL residual stress mapping early history</vt:lpstr>
      <vt:lpstr>Evolution of NRSF to NRSF2</vt:lpstr>
      <vt:lpstr>NRSF2 covers a wide array of engineering problems</vt:lpstr>
      <vt:lpstr>Neutrons provide a nondestructive bulk probe of strain</vt:lpstr>
      <vt:lpstr>Strain mapping example – FSW ODS alloy</vt:lpstr>
      <vt:lpstr>Understanding and controlling welding stresses are of very high importance</vt:lpstr>
      <vt:lpstr>NRSF2 mapped the strain distribution</vt:lpstr>
      <vt:lpstr>Changing weld wire composition made big impact</vt:lpstr>
      <vt:lpstr>ORNL engineering beamline at SNS</vt:lpstr>
      <vt:lpstr>VULCAN beam layout</vt:lpstr>
      <vt:lpstr>VULCAN instrument cave</vt:lpstr>
      <vt:lpstr>VULCAN does more than ”just stress”</vt:lpstr>
      <vt:lpstr>Large sample space enables flexible/unique sample environments</vt:lpstr>
      <vt:lpstr>VULCAN offers multiaxial loading at high temperature!</vt:lpstr>
      <vt:lpstr>VULCAN opens new areas of neutron-based materials science and engineering research</vt:lpstr>
      <vt:lpstr>Neutron data helps us understand the mechanics of engineering structures</vt:lpstr>
      <vt:lpstr>Combining data from multiple techniques</vt:lpstr>
      <vt:lpstr>Neutron diffraction, imaging, and SANS all contribute to answering materials science and engineering questions</vt:lpstr>
    </vt:vector>
  </TitlesOfParts>
  <Manager/>
  <Company/>
  <LinksUpToDate>false</LinksUpToDate>
  <SharedDoc>false</SharedDoc>
  <HyperlinkBase/>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2018-08-03T19:16:28Z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