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2BA537"/>
    <a:srgbClr val="0000FF"/>
    <a:srgbClr val="D02E2E"/>
    <a:srgbClr val="FF33CC"/>
    <a:srgbClr val="189855"/>
    <a:srgbClr val="00CC66"/>
    <a:srgbClr val="339966"/>
    <a:srgbClr val="339933"/>
    <a:srgbClr val="0CA8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5" autoAdjust="0"/>
    <p:restoredTop sz="94660"/>
  </p:normalViewPr>
  <p:slideViewPr>
    <p:cSldViewPr>
      <p:cViewPr varScale="1">
        <p:scale>
          <a:sx n="120" d="100"/>
          <a:sy n="120" d="100"/>
        </p:scale>
        <p:origin x="138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A38FE9-7912-428B-A4D0-7726E806697A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30CC3C-4348-4845-A307-A9357FCDF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894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0CC3C-4348-4845-A307-A9357FCDF3C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115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jpeg"/><Relationship Id="rId12" Type="http://schemas.openxmlformats.org/officeDocument/2006/relationships/image" Target="../media/image1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jpeg"/><Relationship Id="rId11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10" Type="http://schemas.openxmlformats.org/officeDocument/2006/relationships/image" Target="../media/image8.jp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-32785" y="3867090"/>
            <a:ext cx="14943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189855"/>
                </a:solidFill>
                <a:latin typeface="Arial Narrow"/>
                <a:cs typeface="Arial Narrow"/>
              </a:rPr>
              <a:t>Achievement</a:t>
            </a:r>
          </a:p>
        </p:txBody>
      </p:sp>
      <p:sp>
        <p:nvSpPr>
          <p:cNvPr id="11" name="AutoShape 2" descr="Image result for US. department of energ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Arial Narrow"/>
              <a:cs typeface="Arial Narrow"/>
            </a:endParaRPr>
          </a:p>
        </p:txBody>
      </p:sp>
      <p:sp>
        <p:nvSpPr>
          <p:cNvPr id="12" name="AutoShape 4" descr="Image result for US. department of energ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Arial Narrow"/>
              <a:cs typeface="Arial Narrow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12700"/>
            <a:ext cx="1292225" cy="323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9274" y="30822"/>
            <a:ext cx="1828800" cy="440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0" y="487681"/>
            <a:ext cx="9144000" cy="45719"/>
          </a:xfrm>
          <a:prstGeom prst="rect">
            <a:avLst/>
          </a:prstGeom>
          <a:solidFill>
            <a:schemeClr val="bg1"/>
          </a:solidFill>
          <a:ln w="19050">
            <a:solidFill>
              <a:srgbClr val="0CA8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89855"/>
              </a:solidFill>
              <a:latin typeface="Arial Narrow"/>
              <a:cs typeface="Arial Narrow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14375" y="-6410"/>
            <a:ext cx="7362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 Narrow"/>
                <a:cs typeface="Arial Narrow"/>
              </a:rPr>
              <a:t>Cryostat at HB3A Four-Circle Diffractometer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8164" y="4167644"/>
            <a:ext cx="446199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The cryostat has been tested at HB3A FCD and the data collected by the current 5x5cm Anger camera at 1.5 K were well fitted and consistent with the structure measured at 4 K with the regular CCR. The background is about 50% higher because the detector mask is off. The successful commissioning helps to estimate the background level for the large area detector upgrade and proved the capability of diffraction at ultra-low temperature, one of the benefits of the large area detector upgrade.</a:t>
            </a:r>
          </a:p>
          <a:p>
            <a:r>
              <a:rPr lang="en-US" sz="1400" dirty="0"/>
              <a:t>A successfully single crystal neutron diffraction was done at 1.5 K and magnetic order occurs at 3.4 K. Both magnetic and nuclear structures are well refined.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4574046" y="5791200"/>
            <a:ext cx="4415838" cy="60016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Katie Andrews, Cory Fletcher, Tyler White, Eric Stringfellow, Mike Hittman, Jon Smith, Gary Taufer</a:t>
            </a:r>
          </a:p>
          <a:p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4D25956-F0EA-48EE-A73D-48A5AE8F8E6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75" y="629730"/>
            <a:ext cx="4314587" cy="323594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9867D38-E596-4EB6-A7E5-F0DA898BCD6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0253" y="577363"/>
            <a:ext cx="3851744" cy="1604893"/>
          </a:xfrm>
          <a:prstGeom prst="rect">
            <a:avLst/>
          </a:prstGeom>
        </p:spPr>
      </p:pic>
      <p:sp>
        <p:nvSpPr>
          <p:cNvPr id="7" name="Arrow: Right 6">
            <a:extLst>
              <a:ext uri="{FF2B5EF4-FFF2-40B4-BE49-F238E27FC236}">
                <a16:creationId xmlns:a16="http://schemas.microsoft.com/office/drawing/2014/main" id="{2621979D-2471-4D6A-AD96-4471ECC2375B}"/>
              </a:ext>
            </a:extLst>
          </p:cNvPr>
          <p:cNvSpPr/>
          <p:nvPr/>
        </p:nvSpPr>
        <p:spPr>
          <a:xfrm rot="10800000">
            <a:off x="4534727" y="1454287"/>
            <a:ext cx="670960" cy="3049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BC89D0B-7F12-49C5-96A7-52E591E77FC3}"/>
              </a:ext>
            </a:extLst>
          </p:cNvPr>
          <p:cNvSpPr txBox="1"/>
          <p:nvPr/>
        </p:nvSpPr>
        <p:spPr>
          <a:xfrm>
            <a:off x="4574046" y="6443990"/>
            <a:ext cx="4415838" cy="2616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Huibo Cao, Yan Wu, and Bryan Chakoumakos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5F6C7C8-E14D-44E1-A31B-0496EDD7B0E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63322" y="2256271"/>
            <a:ext cx="4124838" cy="1591473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4C810A24-4F2A-4A34-8AF2-B117A5C4D1A1}"/>
              </a:ext>
            </a:extLst>
          </p:cNvPr>
          <p:cNvSpPr/>
          <p:nvPr/>
        </p:nvSpPr>
        <p:spPr>
          <a:xfrm>
            <a:off x="4648200" y="3810000"/>
            <a:ext cx="457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latin typeface="Courier New" panose="02070309020205020404" pitchFamily="49" charset="0"/>
              </a:rPr>
              <a:t>Structure refinement: red and black dots are observed and calculated squared structure factors respectively. The blue dots show difference. RF  -factor :   2.258;   Chi2(</a:t>
            </a:r>
            <a:r>
              <a:rPr lang="en-US" sz="800" dirty="0" err="1">
                <a:latin typeface="Courier New" panose="02070309020205020404" pitchFamily="49" charset="0"/>
              </a:rPr>
              <a:t>Intens</a:t>
            </a:r>
            <a:r>
              <a:rPr lang="en-US" sz="800" dirty="0">
                <a:latin typeface="Courier New" panose="02070309020205020404" pitchFamily="49" charset="0"/>
              </a:rPr>
              <a:t>):   1.330</a:t>
            </a:r>
            <a:endParaRPr lang="en-US" sz="8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F3BF46C-421A-4560-9304-6A5B0AC835D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21846" y="4343400"/>
            <a:ext cx="1219200" cy="1219200"/>
          </a:xfrm>
          <a:prstGeom prst="rect">
            <a:avLst/>
          </a:prstGeom>
        </p:spPr>
      </p:pic>
      <p:pic>
        <p:nvPicPr>
          <p:cNvPr id="14" name="Picture 13" descr="A close up of a logo&#10;&#10;Description generated with high confidence">
            <a:extLst>
              <a:ext uri="{FF2B5EF4-FFF2-40B4-BE49-F238E27FC236}">
                <a16:creationId xmlns:a16="http://schemas.microsoft.com/office/drawing/2014/main" id="{A02CFCCB-D918-413B-A658-E6210343ACBA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60" t="8622" r="40649" b="14278"/>
          <a:stretch/>
        </p:blipFill>
        <p:spPr>
          <a:xfrm>
            <a:off x="4583056" y="4294371"/>
            <a:ext cx="1351974" cy="1222088"/>
          </a:xfrm>
          <a:prstGeom prst="rect">
            <a:avLst/>
          </a:prstGeom>
        </p:spPr>
      </p:pic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5FDEF265-9FC4-462B-8583-A9AE3987A4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7500143"/>
              </p:ext>
            </p:extLst>
          </p:nvPr>
        </p:nvGraphicFramePr>
        <p:xfrm>
          <a:off x="7391400" y="4213284"/>
          <a:ext cx="1904296" cy="14255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Graph" r:id="rId11" imgW="3908520" imgH="2926080" progId="Origin50.Graph">
                  <p:embed/>
                </p:oleObj>
              </mc:Choice>
              <mc:Fallback>
                <p:oleObj name="Graph" r:id="rId11" imgW="3908520" imgH="2926080" progId="Origin50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391400" y="4213284"/>
                        <a:ext cx="1904296" cy="14255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22">
            <a:extLst>
              <a:ext uri="{FF2B5EF4-FFF2-40B4-BE49-F238E27FC236}">
                <a16:creationId xmlns:a16="http://schemas.microsoft.com/office/drawing/2014/main" id="{E53B7EC4-96D0-465E-A285-949AF15C33D7}"/>
              </a:ext>
            </a:extLst>
          </p:cNvPr>
          <p:cNvSpPr/>
          <p:nvPr/>
        </p:nvSpPr>
        <p:spPr>
          <a:xfrm>
            <a:off x="4648200" y="5535768"/>
            <a:ext cx="457200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latin typeface="Courier New" panose="02070309020205020404" pitchFamily="49" charset="0"/>
              </a:rPr>
              <a:t>Nuclear structure    Magnetic structure     Magnetic Ordering parameter</a:t>
            </a:r>
            <a:endParaRPr lang="en-US" sz="8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6166545-A6D8-41C4-A4E3-FA0C400BCFEC}"/>
              </a:ext>
            </a:extLst>
          </p:cNvPr>
          <p:cNvSpPr/>
          <p:nvPr/>
        </p:nvSpPr>
        <p:spPr>
          <a:xfrm>
            <a:off x="7699377" y="4736068"/>
            <a:ext cx="12875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urier New" panose="02070309020205020404" pitchFamily="49" charset="0"/>
              </a:rPr>
              <a:t>(½ ½ ½ )</a:t>
            </a:r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725A019-E81F-4EA5-AFF1-A5C63320BE7D}"/>
              </a:ext>
            </a:extLst>
          </p:cNvPr>
          <p:cNvSpPr/>
          <p:nvPr/>
        </p:nvSpPr>
        <p:spPr>
          <a:xfrm>
            <a:off x="1676400" y="3452853"/>
            <a:ext cx="15424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Cory</a:t>
            </a:r>
            <a:r>
              <a:rPr lang="en-US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Fletcher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ACA4391-8C02-4D81-9180-3017366BFF1D}"/>
              </a:ext>
            </a:extLst>
          </p:cNvPr>
          <p:cNvSpPr/>
          <p:nvPr/>
        </p:nvSpPr>
        <p:spPr>
          <a:xfrm>
            <a:off x="3171024" y="3464521"/>
            <a:ext cx="13388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Tyler White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28360BA-6573-4A59-8FB6-5C829FEDBD49}"/>
              </a:ext>
            </a:extLst>
          </p:cNvPr>
          <p:cNvSpPr/>
          <p:nvPr/>
        </p:nvSpPr>
        <p:spPr>
          <a:xfrm>
            <a:off x="90434" y="3452942"/>
            <a:ext cx="1659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Katie Andrews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253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202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Courier New</vt:lpstr>
      <vt:lpstr>Office Theme</vt:lpstr>
      <vt:lpstr>Graph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Xiaoyan Tan</dc:creator>
  <cp:lastModifiedBy>Cao, Huibo</cp:lastModifiedBy>
  <cp:revision>59</cp:revision>
  <dcterms:created xsi:type="dcterms:W3CDTF">2006-08-16T00:00:00Z</dcterms:created>
  <dcterms:modified xsi:type="dcterms:W3CDTF">2018-10-02T17:51:17Z</dcterms:modified>
</cp:coreProperties>
</file>