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1"/>
  </p:sldMasterIdLst>
  <p:notesMasterIdLst>
    <p:notesMasterId r:id="rId25"/>
  </p:notesMasterIdLst>
  <p:sldIdLst>
    <p:sldId id="256" r:id="rId2"/>
    <p:sldId id="257" r:id="rId3"/>
    <p:sldId id="267" r:id="rId4"/>
    <p:sldId id="269" r:id="rId5"/>
    <p:sldId id="270" r:id="rId6"/>
    <p:sldId id="262" r:id="rId7"/>
    <p:sldId id="266" r:id="rId8"/>
    <p:sldId id="281" r:id="rId9"/>
    <p:sldId id="265" r:id="rId10"/>
    <p:sldId id="258" r:id="rId11"/>
    <p:sldId id="283" r:id="rId12"/>
    <p:sldId id="271" r:id="rId13"/>
    <p:sldId id="272" r:id="rId14"/>
    <p:sldId id="273" r:id="rId15"/>
    <p:sldId id="291" r:id="rId16"/>
    <p:sldId id="292" r:id="rId17"/>
    <p:sldId id="275" r:id="rId18"/>
    <p:sldId id="284" r:id="rId19"/>
    <p:sldId id="276" r:id="rId20"/>
    <p:sldId id="298" r:id="rId21"/>
    <p:sldId id="294" r:id="rId22"/>
    <p:sldId id="280" r:id="rId23"/>
    <p:sldId id="297" r:id="rId2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6" autoAdjust="0"/>
    <p:restoredTop sz="95154" autoAdjust="0"/>
  </p:normalViewPr>
  <p:slideViewPr>
    <p:cSldViewPr snapToGrid="0" showGuides="1">
      <p:cViewPr>
        <p:scale>
          <a:sx n="100" d="100"/>
          <a:sy n="100" d="100"/>
        </p:scale>
        <p:origin x="-1386" y="-72"/>
      </p:cViewPr>
      <p:guideLst>
        <p:guide orient="horz" pos="203"/>
        <p:guide orient="horz" pos="1694"/>
        <p:guide pos="2880"/>
        <p:guide pos="5571"/>
        <p:guide pos="191"/>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DEEF3BE6-B724-4B67-8A66-8806FB3739D2}" type="datetimeFigureOut">
              <a:rPr lang="en-US" smtClean="0"/>
              <a:t>4/23/2015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CB5D55F0-4C68-44B8-9966-1B0072D63559}" type="slidenum">
              <a:rPr lang="en-US" smtClean="0"/>
              <a:t>‹#›</a:t>
            </a:fld>
            <a:endParaRPr lang="en-US" dirty="0"/>
          </a:p>
        </p:txBody>
      </p:sp>
    </p:spTree>
    <p:extLst>
      <p:ext uri="{BB962C8B-B14F-4D97-AF65-F5344CB8AC3E}">
        <p14:creationId xmlns:p14="http://schemas.microsoft.com/office/powerpoint/2010/main" val="1888074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5D55F0-4C68-44B8-9966-1B0072D63559}" type="slidenum">
              <a:rPr lang="en-US" smtClean="0"/>
              <a:t>2</a:t>
            </a:fld>
            <a:endParaRPr lang="en-US" dirty="0"/>
          </a:p>
        </p:txBody>
      </p:sp>
    </p:spTree>
    <p:extLst>
      <p:ext uri="{BB962C8B-B14F-4D97-AF65-F5344CB8AC3E}">
        <p14:creationId xmlns:p14="http://schemas.microsoft.com/office/powerpoint/2010/main" val="4290858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5D55F0-4C68-44B8-9966-1B0072D63559}" type="slidenum">
              <a:rPr lang="en-US" smtClean="0"/>
              <a:t>14</a:t>
            </a:fld>
            <a:endParaRPr lang="en-US" dirty="0"/>
          </a:p>
        </p:txBody>
      </p:sp>
    </p:spTree>
    <p:extLst>
      <p:ext uri="{BB962C8B-B14F-4D97-AF65-F5344CB8AC3E}">
        <p14:creationId xmlns:p14="http://schemas.microsoft.com/office/powerpoint/2010/main" val="543562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critical</a:t>
            </a:r>
            <a:r>
              <a:rPr lang="en-US" baseline="0" dirty="0" smtClean="0"/>
              <a:t> element of neutron science is sample environment that pushes materials into new physical regimes.  Here are some examples of recent developments in sample environment and some high-level examples of the science enabled by these efforts.</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Magnetic fields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Co3V2O8 magnetism</a:t>
            </a:r>
            <a:r>
              <a:rPr lang="en-US" baseline="0" dirty="0" smtClean="0"/>
              <a:t> on a frustrated lattice.  R</a:t>
            </a:r>
            <a:r>
              <a:rPr lang="en-US" dirty="0" smtClean="0"/>
              <a:t>ealization</a:t>
            </a:r>
            <a:r>
              <a:rPr lang="en-US" baseline="0" dirty="0" smtClean="0"/>
              <a:t> of </a:t>
            </a:r>
            <a:r>
              <a:rPr lang="en-US" dirty="0" smtClean="0"/>
              <a:t>2D transverse field </a:t>
            </a:r>
            <a:r>
              <a:rPr lang="en-US" dirty="0" err="1" smtClean="0"/>
              <a:t>ising</a:t>
            </a:r>
            <a:r>
              <a:rPr lang="en-US" dirty="0" smtClean="0"/>
              <a:t> model.</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Pressure</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Collaboration with</a:t>
            </a:r>
            <a:r>
              <a:rPr lang="en-US" b="0" baseline="0" dirty="0" smtClean="0"/>
              <a:t> Carnegie Institute and </a:t>
            </a:r>
            <a:r>
              <a:rPr lang="en-US" b="0" baseline="0" dirty="0" err="1" smtClean="0"/>
              <a:t>eFree</a:t>
            </a:r>
            <a:r>
              <a:rPr lang="en-US" b="0" baseline="0" dirty="0" smtClean="0"/>
              <a:t> EFRC on the development of diamond anvil cells for neutron diffraction.  These efforts have recently attained a pressure of ~100 </a:t>
            </a:r>
            <a:r>
              <a:rPr lang="en-US" b="0" baseline="0" dirty="0" err="1" smtClean="0"/>
              <a:t>Gpa</a:t>
            </a:r>
            <a:r>
              <a:rPr lang="en-US" b="0" baseline="0" dirty="0" smtClean="0"/>
              <a:t>, a record for neutron diffraction.</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In situ</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Higher fluxes allow for smaller focused beams and more complicated sample environments, including transient behavior.  In area of energy and engineering materials, this allows for studies of in situ chemical reactions that occur in batteries, or H storage materials, or the reaction of materials under high stress conditions.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Example shows the evolution of different Li phases during the cycling of a Li material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would be nice to have a definitive statement</a:t>
            </a:r>
            <a:r>
              <a:rPr lang="en-US" baseline="0" dirty="0" smtClean="0"/>
              <a:t> about </a:t>
            </a:r>
            <a:r>
              <a:rPr lang="en-US" baseline="0" dirty="0" err="1" smtClean="0"/>
              <a:t>Boehler</a:t>
            </a:r>
            <a:r>
              <a:rPr lang="en-US" baseline="0" dirty="0" smtClean="0"/>
              <a:t> and Guthrie before the BESAC meeting.</a:t>
            </a:r>
            <a:endParaRPr lang="en-US" dirty="0" smtClean="0"/>
          </a:p>
          <a:p>
            <a:endParaRPr lang="en-US" dirty="0" smtClean="0"/>
          </a:p>
          <a:p>
            <a:r>
              <a:rPr lang="en-US" dirty="0" smtClean="0"/>
              <a:t>This is just the new equipment,</a:t>
            </a:r>
            <a:r>
              <a:rPr lang="en-US" baseline="0" dirty="0" smtClean="0"/>
              <a:t> as with</a:t>
            </a:r>
            <a:endParaRPr lang="en-US" dirty="0" smtClean="0"/>
          </a:p>
          <a:p>
            <a:r>
              <a:rPr lang="en-US" dirty="0" smtClean="0"/>
              <a:t>Some</a:t>
            </a:r>
            <a:r>
              <a:rPr lang="en-US" baseline="0" dirty="0" smtClean="0"/>
              <a:t> is people, some is process</a:t>
            </a:r>
          </a:p>
          <a:p>
            <a:r>
              <a:rPr lang="en-US" baseline="0" dirty="0" smtClean="0"/>
              <a:t>Key developments through collaboration with Carnegie Institute</a:t>
            </a:r>
          </a:p>
          <a:p>
            <a:r>
              <a:rPr lang="en-US" baseline="0" dirty="0" smtClean="0"/>
              <a:t>Currently exploring the strategic hire of personnel to expand high pressure program to include other </a:t>
            </a:r>
            <a:r>
              <a:rPr lang="en-US" baseline="0" dirty="0" err="1" smtClean="0"/>
              <a:t>beamlines</a:t>
            </a:r>
            <a:r>
              <a:rPr lang="en-US" baseline="0" dirty="0" smtClean="0"/>
              <a:t> and techniques.</a:t>
            </a:r>
          </a:p>
          <a:p>
            <a:endParaRPr lang="en-US" baseline="0" dirty="0" smtClean="0"/>
          </a:p>
          <a:p>
            <a:r>
              <a:rPr lang="en-US" baseline="0" dirty="0" smtClean="0"/>
              <a:t>New hires and equipment purchases have resulted in more reliable </a:t>
            </a:r>
          </a:p>
          <a:p>
            <a:r>
              <a:rPr lang="en-US" baseline="0" dirty="0" smtClean="0"/>
              <a:t>External collaborations (</a:t>
            </a:r>
            <a:r>
              <a:rPr lang="en-US" baseline="0" dirty="0" err="1" smtClean="0"/>
              <a:t>carnegie</a:t>
            </a:r>
            <a:r>
              <a:rPr lang="en-US" baseline="0" dirty="0" smtClean="0"/>
              <a:t>, </a:t>
            </a:r>
            <a:r>
              <a:rPr lang="en-US" baseline="0" dirty="0" err="1" smtClean="0"/>
              <a:t>washington</a:t>
            </a:r>
            <a:r>
              <a:rPr lang="en-US" baseline="0" dirty="0" smtClean="0"/>
              <a:t>)</a:t>
            </a:r>
          </a:p>
          <a:p>
            <a:r>
              <a:rPr lang="en-US" baseline="0" dirty="0" smtClean="0"/>
              <a:t>Building up infrastructure (ILL guy, Hans)</a:t>
            </a:r>
          </a:p>
          <a:p>
            <a:endParaRPr lang="en-US" baseline="0" dirty="0" smtClean="0"/>
          </a:p>
          <a:p>
            <a:r>
              <a:rPr lang="en-US" dirty="0" smtClean="0"/>
              <a:t>$’s invested over past two FY to establish robust suite of foundational SE equipment (furnaces, </a:t>
            </a:r>
            <a:r>
              <a:rPr lang="en-US" dirty="0" err="1" smtClean="0"/>
              <a:t>cryo</a:t>
            </a:r>
            <a:r>
              <a:rPr lang="en-US" dirty="0" smtClean="0"/>
              <a:t>, magnets)</a:t>
            </a:r>
          </a:p>
          <a:p>
            <a:pPr lvl="1"/>
            <a:r>
              <a:rPr lang="en-US" dirty="0" smtClean="0"/>
              <a:t>New magnet at HFIR supports spectroscopy program (11T?) need picture (Gary?)</a:t>
            </a:r>
          </a:p>
          <a:p>
            <a:pPr lvl="1"/>
            <a:r>
              <a:rPr lang="en-US" dirty="0" smtClean="0"/>
              <a:t>New SNS 8T magnet expected when (Bobby and David Anderson)?</a:t>
            </a:r>
          </a:p>
          <a:p>
            <a:pPr lvl="1"/>
            <a:r>
              <a:rPr lang="en-US" dirty="0" smtClean="0"/>
              <a:t>Number of </a:t>
            </a:r>
            <a:r>
              <a:rPr lang="en-US" dirty="0" err="1" smtClean="0"/>
              <a:t>dil</a:t>
            </a:r>
            <a:r>
              <a:rPr lang="en-US" dirty="0" smtClean="0"/>
              <a:t> inserts obtained at SNS – other statistics that demonstrate impact for </a:t>
            </a:r>
            <a:r>
              <a:rPr lang="en-US" dirty="0" err="1" smtClean="0"/>
              <a:t>cryo</a:t>
            </a:r>
            <a:r>
              <a:rPr lang="en-US" dirty="0" smtClean="0"/>
              <a:t>(Bobby?)</a:t>
            </a:r>
          </a:p>
          <a:p>
            <a:pPr lvl="1"/>
            <a:r>
              <a:rPr lang="en-US" dirty="0" smtClean="0"/>
              <a:t>Number of furnaces available at SNS and HFIR (Gary and Bobby?)</a:t>
            </a:r>
          </a:p>
          <a:p>
            <a:r>
              <a:rPr lang="en-US" dirty="0" smtClean="0"/>
              <a:t>X sample changers developed to support diffraction and SANS programs and optimize data collection (David Anderson?, Gary at HFIR?)</a:t>
            </a:r>
          </a:p>
          <a:p>
            <a:r>
              <a:rPr lang="en-US" dirty="0" smtClean="0"/>
              <a:t>Diamond anvil pressure cell on SNAP sets world record for neutron diffraction at 94 </a:t>
            </a:r>
            <a:r>
              <a:rPr lang="en-US" dirty="0" err="1" smtClean="0"/>
              <a:t>Gpa</a:t>
            </a:r>
            <a:r>
              <a:rPr lang="en-US" dirty="0" smtClean="0"/>
              <a:t> (Chris </a:t>
            </a:r>
            <a:r>
              <a:rPr lang="en-US" dirty="0" err="1" smtClean="0"/>
              <a:t>Tulk</a:t>
            </a:r>
            <a:r>
              <a:rPr lang="en-US" dirty="0" smtClean="0"/>
              <a:t>?)</a:t>
            </a:r>
          </a:p>
          <a:p>
            <a:r>
              <a:rPr lang="en-US" dirty="0" smtClean="0"/>
              <a:t>Neutron Electrostatic Levitator for container-less samples to 3000 K developed by university partners under NSF funding was tested on VULCAN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2AF4C1-92E5-4B97-8070-F7D126BAACA6}"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881749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970938" y="8828352"/>
            <a:ext cx="3037840" cy="466435"/>
          </a:xfrm>
          <a:prstGeom prst="rect">
            <a:avLst/>
          </a:prstGeom>
          <a:noFill/>
          <a:ln w="9525">
            <a:noFill/>
            <a:miter lim="800000"/>
            <a:headEnd/>
            <a:tailEnd/>
          </a:ln>
        </p:spPr>
        <p:txBody>
          <a:bodyPr lIns="93071" tIns="46536" rIns="93071" bIns="46536" anchor="b"/>
          <a:lstStyle/>
          <a:p>
            <a:pPr algn="r" defTabSz="918809"/>
            <a:fld id="{758DF1A2-8AE4-40F7-9179-4FECB3A5A015}" type="slidenum">
              <a:rPr lang="en-US" sz="1000" b="1">
                <a:solidFill>
                  <a:srgbClr val="000000"/>
                </a:solidFill>
              </a:rPr>
              <a:pPr algn="r" defTabSz="918809"/>
              <a:t>22</a:t>
            </a:fld>
            <a:endParaRPr lang="en-US" sz="1000" b="1" dirty="0">
              <a:solidFill>
                <a:srgbClr val="000000"/>
              </a:solidFill>
            </a:endParaRPr>
          </a:p>
        </p:txBody>
      </p:sp>
      <p:sp>
        <p:nvSpPr>
          <p:cNvPr id="96258" name="Rectangle 6"/>
          <p:cNvSpPr>
            <a:spLocks noGrp="1" noRot="1" noChangeAspect="1" noTextEdit="1"/>
          </p:cNvSpPr>
          <p:nvPr>
            <p:ph type="sldImg"/>
          </p:nvPr>
        </p:nvSpPr>
        <p:spPr bwMode="auto">
          <a:xfrm>
            <a:off x="1182688" y="695325"/>
            <a:ext cx="4648200" cy="3486150"/>
          </a:xfrm>
          <a:noFill/>
          <a:ln>
            <a:solidFill>
              <a:srgbClr val="000000"/>
            </a:solidFill>
            <a:miter lim="800000"/>
            <a:headEnd/>
            <a:tailEnd/>
          </a:ln>
        </p:spPr>
      </p:sp>
      <p:sp>
        <p:nvSpPr>
          <p:cNvPr id="96259" name="Rectangle 7"/>
          <p:cNvSpPr>
            <a:spLocks noGrp="1"/>
          </p:cNvSpPr>
          <p:nvPr>
            <p:ph type="body" idx="1"/>
          </p:nvPr>
        </p:nvSpPr>
        <p:spPr bwMode="auto">
          <a:xfrm>
            <a:off x="701040" y="4415790"/>
            <a:ext cx="5608320" cy="4184995"/>
          </a:xfrm>
          <a:noFill/>
        </p:spPr>
        <p:txBody>
          <a:bodyPr wrap="square" lIns="91401" tIns="45699" rIns="91401" bIns="45699" numCol="1" anchor="t" anchorCtr="0" compatLnSpc="1">
            <a:prstTxWarp prst="textNoShape">
              <a:avLst/>
            </a:prstTxWarp>
          </a:bodyPr>
          <a:lstStyle/>
          <a:p>
            <a:pPr>
              <a:spcBef>
                <a:spcPct val="0"/>
              </a:spcBef>
            </a:pP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userDrawn="1"/>
        </p:nvSpPr>
        <p:spPr bwMode="auto">
          <a:xfrm>
            <a:off x="5791200" y="0"/>
            <a:ext cx="3365146"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cs typeface="Arial"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3580"/>
          <a:stretch/>
        </p:blipFill>
        <p:spPr>
          <a:xfrm>
            <a:off x="5786057" y="-2184"/>
            <a:ext cx="3377288" cy="6696087"/>
          </a:xfrm>
          <a:prstGeom prst="rect">
            <a:avLst/>
          </a:prstGeom>
        </p:spPr>
      </p:pic>
      <p:sp>
        <p:nvSpPr>
          <p:cNvPr id="2" name="Title 1"/>
          <p:cNvSpPr>
            <a:spLocks noGrp="1"/>
          </p:cNvSpPr>
          <p:nvPr>
            <p:ph type="ctrTitle"/>
          </p:nvPr>
        </p:nvSpPr>
        <p:spPr>
          <a:xfrm>
            <a:off x="192024" y="254995"/>
            <a:ext cx="4160172" cy="926482"/>
          </a:xfrm>
        </p:spPr>
        <p:txBody>
          <a:bodyPr/>
          <a:lstStyle>
            <a:lvl1pPr algn="l">
              <a:defRPr>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3224"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3033" y="660860"/>
            <a:ext cx="4626280" cy="4663439"/>
          </a:xfrm>
          <a:prstGeom prst="rect">
            <a:avLst/>
          </a:prstGeom>
        </p:spPr>
      </p:pic>
      <p:sp>
        <p:nvSpPr>
          <p:cNvPr id="10" name="TextBox 9"/>
          <p:cNvSpPr txBox="1"/>
          <p:nvPr userDrawn="1"/>
        </p:nvSpPr>
        <p:spPr>
          <a:xfrm>
            <a:off x="202278" y="6293793"/>
            <a:ext cx="2114681" cy="400110"/>
          </a:xfrm>
          <a:prstGeom prst="rect">
            <a:avLst/>
          </a:prstGeom>
          <a:noFill/>
        </p:spPr>
        <p:txBody>
          <a:bodyPr wrap="none" rtlCol="0">
            <a:spAutoFit/>
          </a:bodyPr>
          <a:lstStyle/>
          <a:p>
            <a:r>
              <a:rPr lang="en-US" sz="1000" b="0" dirty="0" smtClean="0">
                <a:solidFill>
                  <a:schemeClr val="tx2"/>
                </a:solidFill>
              </a:rPr>
              <a:t>ORNL is managed by UT-Battelle </a:t>
            </a:r>
            <a:br>
              <a:rPr lang="en-US" sz="1000" b="0" dirty="0" smtClean="0">
                <a:solidFill>
                  <a:schemeClr val="tx2"/>
                </a:solidFill>
              </a:rPr>
            </a:br>
            <a:r>
              <a:rPr lang="en-US" sz="1000" b="0" dirty="0" smtClean="0">
                <a:solidFill>
                  <a:schemeClr val="tx2"/>
                </a:solidFill>
              </a:rPr>
              <a:t>for the US Department of Energy</a:t>
            </a:r>
            <a:endParaRPr lang="en-US" sz="1000" b="0" dirty="0">
              <a:solidFill>
                <a:schemeClr val="tx2"/>
              </a:solidFill>
            </a:endParaRPr>
          </a:p>
        </p:txBody>
      </p:sp>
      <p:pic>
        <p:nvPicPr>
          <p:cNvPr id="11" name="Picture 10"/>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spTree>
    <p:extLst>
      <p:ext uri="{BB962C8B-B14F-4D97-AF65-F5344CB8AC3E}">
        <p14:creationId xmlns:p14="http://schemas.microsoft.com/office/powerpoint/2010/main" val="39133722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024" y="256032"/>
            <a:ext cx="8636290" cy="48474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01168" y="1443385"/>
            <a:ext cx="8642640" cy="419541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92206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8387" y="256032"/>
            <a:ext cx="8628678" cy="4847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5948" y="1444752"/>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5948" y="2270334"/>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4752"/>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70334"/>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48649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3" name="Rectangle 2"/>
          <p:cNvSpPr/>
          <p:nvPr userDrawn="1"/>
        </p:nvSpPr>
        <p:spPr bwMode="auto">
          <a:xfrm>
            <a:off x="5791200" y="0"/>
            <a:ext cx="3365146" cy="6858000"/>
          </a:xfrm>
          <a:prstGeom prst="rect">
            <a:avLst/>
          </a:prstGeom>
          <a:solidFill>
            <a:schemeClr val="bg2"/>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cs typeface="Arial"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8550" y="6338371"/>
            <a:ext cx="1329900" cy="316766"/>
          </a:xfrm>
          <a:prstGeom prst="rect">
            <a:avLst/>
          </a:prstGeom>
        </p:spPr>
      </p:pic>
      <p:sp>
        <p:nvSpPr>
          <p:cNvPr id="2" name="Title 1"/>
          <p:cNvSpPr>
            <a:spLocks noGrp="1"/>
          </p:cNvSpPr>
          <p:nvPr>
            <p:ph type="title"/>
          </p:nvPr>
        </p:nvSpPr>
        <p:spPr>
          <a:xfrm>
            <a:off x="193385" y="253529"/>
            <a:ext cx="3911890" cy="1117600"/>
          </a:xfrm>
        </p:spPr>
        <p:txBody>
          <a:bodyPr/>
          <a:lstStyle/>
          <a:p>
            <a:r>
              <a:rPr lang="en-US" smtClean="0"/>
              <a:t>Click to edit Master title style</a:t>
            </a: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23580"/>
          <a:stretch/>
        </p:blipFill>
        <p:spPr>
          <a:xfrm>
            <a:off x="5786057" y="-2184"/>
            <a:ext cx="3377288" cy="6696087"/>
          </a:xfrm>
          <a:prstGeom prst="rect">
            <a:avLst/>
          </a:prstGeom>
        </p:spPr>
      </p:pic>
      <p:cxnSp>
        <p:nvCxnSpPr>
          <p:cNvPr id="7" name="Straight Arrow Connector 6"/>
          <p:cNvCxnSpPr/>
          <p:nvPr userDrawn="1"/>
        </p:nvCxnSpPr>
        <p:spPr>
          <a:xfrm>
            <a:off x="5791200" y="0"/>
            <a:ext cx="0" cy="685800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10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3385" y="253529"/>
            <a:ext cx="8628678" cy="484748"/>
          </a:xfrm>
        </p:spPr>
        <p:txBody>
          <a:bodyPr/>
          <a:lstStyle/>
          <a:p>
            <a:r>
              <a:rPr lang="en-US" smtClean="0"/>
              <a:t>Click to edit Master title style</a:t>
            </a:r>
            <a:endParaRPr lang="en-US"/>
          </a:p>
        </p:txBody>
      </p:sp>
    </p:spTree>
    <p:extLst>
      <p:ext uri="{BB962C8B-B14F-4D97-AF65-F5344CB8AC3E}">
        <p14:creationId xmlns:p14="http://schemas.microsoft.com/office/powerpoint/2010/main" val="21988677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3367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 1"/>
          <p:cNvSpPr>
            <a:spLocks noGrp="1"/>
          </p:cNvSpPr>
          <p:nvPr>
            <p:ph type="title"/>
          </p:nvPr>
        </p:nvSpPr>
        <p:spPr>
          <a:xfrm>
            <a:off x="456595" y="275333"/>
            <a:ext cx="8230810" cy="484748"/>
          </a:xfrm>
          <a:prstGeom prst="rect">
            <a:avLst/>
          </a:prstGeom>
        </p:spPr>
        <p:txBody>
          <a:bodyPr/>
          <a:lstStyle/>
          <a:p>
            <a:r>
              <a:rPr lang="en-US"/>
              <a:t>Click to edit Master title style</a:t>
            </a:r>
          </a:p>
        </p:txBody>
      </p:sp>
      <p:sp>
        <p:nvSpPr>
          <p:cNvPr id="3" name=" 2"/>
          <p:cNvSpPr>
            <a:spLocks noGrp="1"/>
          </p:cNvSpPr>
          <p:nvPr>
            <p:ph sz="half" idx="1"/>
          </p:nvPr>
        </p:nvSpPr>
        <p:spPr>
          <a:xfrm>
            <a:off x="456596" y="1599903"/>
            <a:ext cx="4042833" cy="4525863"/>
          </a:xfrm>
          <a:prstGeom prst="rect">
            <a:avLst/>
          </a:prstGeo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 3"/>
          <p:cNvSpPr>
            <a:spLocks noGrp="1"/>
          </p:cNvSpPr>
          <p:nvPr>
            <p:ph sz="half" idx="2"/>
          </p:nvPr>
        </p:nvSpPr>
        <p:spPr>
          <a:xfrm>
            <a:off x="4644572" y="1599903"/>
            <a:ext cx="4042833" cy="4525863"/>
          </a:xfrm>
          <a:prstGeom prst="rect">
            <a:avLst/>
          </a:prstGeo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08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9" cstate="screen">
            <a:extLst>
              <a:ext uri="{28A0092B-C50C-407E-A947-70E740481C1C}">
                <a14:useLocalDpi xmlns:a14="http://schemas.microsoft.com/office/drawing/2010/main"/>
              </a:ext>
            </a:extLst>
          </a:blip>
          <a:srcRect b="-1"/>
          <a:stretch/>
        </p:blipFill>
        <p:spPr>
          <a:xfrm>
            <a:off x="5083728" y="1812022"/>
            <a:ext cx="4060272" cy="5045846"/>
          </a:xfrm>
          <a:prstGeom prst="rect">
            <a:avLst/>
          </a:prstGeom>
        </p:spPr>
      </p:pic>
      <p:pic>
        <p:nvPicPr>
          <p:cNvPr id="10" name="Pictur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sp>
        <p:nvSpPr>
          <p:cNvPr id="1026" name="Title Placeholder 1"/>
          <p:cNvSpPr>
            <a:spLocks noGrp="1"/>
          </p:cNvSpPr>
          <p:nvPr>
            <p:ph type="title"/>
          </p:nvPr>
        </p:nvSpPr>
        <p:spPr bwMode="auto">
          <a:xfrm>
            <a:off x="183860" y="244475"/>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188688" y="1445477"/>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16123" y="6477000"/>
            <a:ext cx="2895600" cy="182562"/>
          </a:xfrm>
          <a:prstGeom prst="rect">
            <a:avLst/>
          </a:prstGeom>
          <a:ln/>
        </p:spPr>
        <p:txBody>
          <a:bodyPr anchor="ctr"/>
          <a:lstStyle/>
          <a:p>
            <a:pPr algn="l"/>
            <a:r>
              <a:rPr lang="en-US" sz="1000" dirty="0" smtClean="0">
                <a:solidFill>
                  <a:srgbClr val="BFBFBF"/>
                </a:solidFill>
                <a:latin typeface="Arial" pitchFamily="34" charset="0"/>
                <a:cs typeface="Arial" pitchFamily="34" charset="0"/>
              </a:rPr>
              <a:t>Presentation_name</a:t>
            </a:r>
            <a:endParaRPr lang="en-US" sz="1000" dirty="0">
              <a:solidFill>
                <a:srgbClr val="BFBFBF"/>
              </a:solidFill>
              <a:latin typeface="Arial" pitchFamily="34" charset="0"/>
              <a:cs typeface="Arial" pitchFamily="34" charset="0"/>
            </a:endParaRPr>
          </a:p>
        </p:txBody>
      </p:sp>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9" r:id="rId3"/>
    <p:sldLayoutId id="2147483940" r:id="rId4"/>
    <p:sldLayoutId id="2147483941" r:id="rId5"/>
    <p:sldLayoutId id="2147483942" r:id="rId6"/>
    <p:sldLayoutId id="2147483943" r:id="rId7"/>
  </p:sldLayoutIdLst>
  <p:timing>
    <p:tnLst>
      <p:par>
        <p:cTn id="1" dur="indefinite" restart="never" nodeType="tmRoot"/>
      </p:par>
    </p:tnLst>
  </p:timing>
  <p:hf hdr="0" ftr="0" dt="0"/>
  <p:txStyles>
    <p:title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www.sciencemag.org/content/vol274/issue5295/images/large/se4864448002.jpeg"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xml"/><Relationship Id="rId7" Type="http://schemas.openxmlformats.org/officeDocument/2006/relationships/image" Target="../media/image4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3.xml"/><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024" y="254995"/>
            <a:ext cx="4160172" cy="1193660"/>
          </a:xfrm>
        </p:spPr>
        <p:txBody>
          <a:bodyPr/>
          <a:lstStyle/>
          <a:p>
            <a:r>
              <a:rPr lang="en-US" dirty="0" smtClean="0"/>
              <a:t>The High Flux Isotope Reactor</a:t>
            </a:r>
            <a:br>
              <a:rPr lang="en-US" dirty="0" smtClean="0"/>
            </a:br>
            <a:r>
              <a:rPr lang="en-US" sz="2400" b="1" dirty="0" smtClean="0">
                <a:latin typeface="+mn-lt"/>
              </a:rPr>
              <a:t>A Brief History</a:t>
            </a:r>
            <a:endParaRPr lang="en-US" sz="2400" b="1" dirty="0">
              <a:latin typeface="+mn-lt"/>
            </a:endParaRPr>
          </a:p>
        </p:txBody>
      </p:sp>
      <p:sp>
        <p:nvSpPr>
          <p:cNvPr id="3" name="Subtitle 2"/>
          <p:cNvSpPr>
            <a:spLocks noGrp="1"/>
          </p:cNvSpPr>
          <p:nvPr>
            <p:ph type="subTitle" idx="1"/>
          </p:nvPr>
        </p:nvSpPr>
        <p:spPr>
          <a:xfrm>
            <a:off x="193224" y="2334427"/>
            <a:ext cx="3964248" cy="757130"/>
          </a:xfrm>
        </p:spPr>
        <p:txBody>
          <a:bodyPr/>
          <a:lstStyle/>
          <a:p>
            <a:r>
              <a:rPr lang="en-US" sz="2000" b="1" dirty="0" smtClean="0"/>
              <a:t>James B. Roberto</a:t>
            </a:r>
            <a:r>
              <a:rPr lang="en-US" sz="2000" dirty="0" smtClean="0"/>
              <a:t/>
            </a:r>
            <a:br>
              <a:rPr lang="en-US" sz="2000" dirty="0" smtClean="0"/>
            </a:br>
            <a:r>
              <a:rPr lang="en-US" sz="2000" dirty="0" smtClean="0"/>
              <a:t>Associate Laboratory Director, </a:t>
            </a:r>
            <a:br>
              <a:rPr lang="en-US" sz="2000" dirty="0" smtClean="0"/>
            </a:br>
            <a:r>
              <a:rPr lang="en-US" sz="2000" dirty="0" smtClean="0"/>
              <a:t>Science and Technology Partnerships</a:t>
            </a:r>
          </a:p>
          <a:p>
            <a:r>
              <a:rPr lang="en-US" sz="1800" dirty="0" smtClean="0"/>
              <a:t>Oak Ridge, Tennessee</a:t>
            </a:r>
            <a:br>
              <a:rPr lang="en-US" sz="1800" dirty="0" smtClean="0"/>
            </a:br>
            <a:r>
              <a:rPr lang="en-US" sz="1800" dirty="0" smtClean="0"/>
              <a:t>April 13, 2015</a:t>
            </a:r>
            <a:endParaRPr lang="en-US" sz="1800" dirty="0"/>
          </a:p>
        </p:txBody>
      </p:sp>
    </p:spTree>
    <p:extLst>
      <p:ext uri="{BB962C8B-B14F-4D97-AF65-F5344CB8AC3E}">
        <p14:creationId xmlns:p14="http://schemas.microsoft.com/office/powerpoint/2010/main" val="2257377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4" y="256032"/>
            <a:ext cx="8636290" cy="880369"/>
          </a:xfrm>
        </p:spPr>
        <p:txBody>
          <a:bodyPr/>
          <a:lstStyle/>
          <a:p>
            <a:r>
              <a:rPr lang="en-US" dirty="0" smtClean="0"/>
              <a:t>Seaborg sent</a:t>
            </a:r>
            <a:br>
              <a:rPr lang="en-US" dirty="0" smtClean="0"/>
            </a:br>
            <a:r>
              <a:rPr lang="en-US" dirty="0" smtClean="0"/>
              <a:t>congratulations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2771" y="1230084"/>
            <a:ext cx="3791994" cy="5092107"/>
          </a:xfrm>
          <a:prstGeom prst="foldedCorner">
            <a:avLst/>
          </a:prstGeom>
          <a:ln>
            <a:solidFill>
              <a:schemeClr val="bg1">
                <a:lumMod val="50000"/>
              </a:schemeClr>
            </a:solidFill>
          </a:ln>
          <a:effectLst>
            <a:outerShdw blurRad="50800" dist="38100" dir="2700000" algn="tl" rotWithShape="0">
              <a:prstClr val="black">
                <a:alpha val="40000"/>
              </a:prstClr>
            </a:outerShdw>
          </a:effectLst>
        </p:spPr>
      </p:pic>
      <p:sp>
        <p:nvSpPr>
          <p:cNvPr id="11" name="Freeform 10"/>
          <p:cNvSpPr/>
          <p:nvPr/>
        </p:nvSpPr>
        <p:spPr>
          <a:xfrm>
            <a:off x="3363686" y="1338943"/>
            <a:ext cx="1605667" cy="4397828"/>
          </a:xfrm>
          <a:custGeom>
            <a:avLst/>
            <a:gdLst>
              <a:gd name="connsiteX0" fmla="*/ 54428 w 1763485"/>
              <a:gd name="connsiteY0" fmla="*/ 2547257 h 4397828"/>
              <a:gd name="connsiteX1" fmla="*/ 1763485 w 1763485"/>
              <a:gd name="connsiteY1" fmla="*/ 0 h 4397828"/>
              <a:gd name="connsiteX2" fmla="*/ 1763485 w 1763485"/>
              <a:gd name="connsiteY2" fmla="*/ 4397828 h 4397828"/>
              <a:gd name="connsiteX3" fmla="*/ 0 w 1763485"/>
              <a:gd name="connsiteY3" fmla="*/ 3548743 h 4397828"/>
            </a:gdLst>
            <a:ahLst/>
            <a:cxnLst>
              <a:cxn ang="0">
                <a:pos x="connsiteX0" y="connsiteY0"/>
              </a:cxn>
              <a:cxn ang="0">
                <a:pos x="connsiteX1" y="connsiteY1"/>
              </a:cxn>
              <a:cxn ang="0">
                <a:pos x="connsiteX2" y="connsiteY2"/>
              </a:cxn>
              <a:cxn ang="0">
                <a:pos x="connsiteX3" y="connsiteY3"/>
              </a:cxn>
            </a:cxnLst>
            <a:rect l="l" t="t" r="r" b="b"/>
            <a:pathLst>
              <a:path w="1763485" h="4397828">
                <a:moveTo>
                  <a:pt x="54428" y="2547257"/>
                </a:moveTo>
                <a:lnTo>
                  <a:pt x="1763485" y="0"/>
                </a:lnTo>
                <a:lnTo>
                  <a:pt x="1763485" y="4397828"/>
                </a:lnTo>
                <a:lnTo>
                  <a:pt x="0" y="3548743"/>
                </a:lnTo>
              </a:path>
            </a:pathLst>
          </a:custGeom>
          <a:gradFill>
            <a:gsLst>
              <a:gs pos="0">
                <a:schemeClr val="bg1">
                  <a:lumMod val="75000"/>
                  <a:shade val="30000"/>
                  <a:satMod val="115000"/>
                  <a:alpha val="61000"/>
                </a:schemeClr>
              </a:gs>
              <a:gs pos="50000">
                <a:schemeClr val="bg1">
                  <a:lumMod val="75000"/>
                  <a:shade val="67500"/>
                  <a:satMod val="115000"/>
                  <a:alpha val="51000"/>
                </a:schemeClr>
              </a:gs>
              <a:gs pos="100000">
                <a:schemeClr val="bg1">
                  <a:lumMod val="75000"/>
                  <a:shade val="100000"/>
                  <a:satMod val="115000"/>
                  <a:alpha val="39000"/>
                </a:schemeClr>
              </a:gs>
            </a:gsLst>
            <a:lin ang="10800000" scaled="1"/>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9" name="Rectangle 8"/>
          <p:cNvSpPr/>
          <p:nvPr/>
        </p:nvSpPr>
        <p:spPr>
          <a:xfrm>
            <a:off x="2648088" y="3881456"/>
            <a:ext cx="738367" cy="1004759"/>
          </a:xfrm>
          <a:prstGeom prst="rect">
            <a:avLst/>
          </a:prstGeom>
          <a:noFill/>
          <a:ln w="38100">
            <a:solidFill>
              <a:schemeClr val="bg1">
                <a:lumMod val="50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 name="Rectangle 4"/>
          <p:cNvSpPr/>
          <p:nvPr/>
        </p:nvSpPr>
        <p:spPr>
          <a:xfrm flipH="1">
            <a:off x="4969353" y="1332524"/>
            <a:ext cx="3580696" cy="4395122"/>
          </a:xfrm>
          <a:prstGeom prst="rect">
            <a:avLst/>
          </a:prstGeom>
          <a:solidFill>
            <a:schemeClr val="bg2">
              <a:lumMod val="95000"/>
            </a:schemeClr>
          </a:solidFill>
          <a:ln w="19050">
            <a:solidFill>
              <a:schemeClr val="bg1">
                <a:lumMod val="50000"/>
              </a:schemeClr>
            </a:solidFill>
            <a:tailEnd type="ova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lnSpc>
                <a:spcPct val="90000"/>
              </a:lnSpc>
              <a:spcAft>
                <a:spcPts val="600"/>
              </a:spcAft>
            </a:pPr>
            <a:r>
              <a:rPr lang="en-US" sz="2400" b="1" dirty="0" smtClean="0">
                <a:solidFill>
                  <a:schemeClr val="tx1"/>
                </a:solidFill>
              </a:rPr>
              <a:t>A Salute!</a:t>
            </a:r>
          </a:p>
          <a:p>
            <a:pPr algn="ctr">
              <a:lnSpc>
                <a:spcPct val="90000"/>
              </a:lnSpc>
            </a:pPr>
            <a:r>
              <a:rPr lang="en-US" dirty="0" smtClean="0">
                <a:solidFill>
                  <a:schemeClr val="tx1"/>
                </a:solidFill>
              </a:rPr>
              <a:t>August 27, 1965</a:t>
            </a:r>
          </a:p>
          <a:p>
            <a:pPr algn="just">
              <a:lnSpc>
                <a:spcPct val="90000"/>
              </a:lnSpc>
              <a:spcBef>
                <a:spcPts val="300"/>
              </a:spcBef>
            </a:pPr>
            <a:r>
              <a:rPr lang="en-US" dirty="0" smtClean="0">
                <a:solidFill>
                  <a:schemeClr val="tx1"/>
                </a:solidFill>
              </a:rPr>
              <a:t>Dear Al, </a:t>
            </a:r>
          </a:p>
          <a:p>
            <a:pPr algn="just">
              <a:lnSpc>
                <a:spcPct val="90000"/>
              </a:lnSpc>
            </a:pPr>
            <a:r>
              <a:rPr lang="en-US" dirty="0" smtClean="0">
                <a:solidFill>
                  <a:schemeClr val="tx1"/>
                </a:solidFill>
              </a:rPr>
              <a:t>     Congratulations on achieving initial criticality in the HFIR. </a:t>
            </a:r>
            <a:br>
              <a:rPr lang="en-US" dirty="0" smtClean="0">
                <a:solidFill>
                  <a:schemeClr val="tx1"/>
                </a:solidFill>
              </a:rPr>
            </a:br>
            <a:r>
              <a:rPr lang="en-US" dirty="0" smtClean="0">
                <a:solidFill>
                  <a:schemeClr val="tx1"/>
                </a:solidFill>
              </a:rPr>
              <a:t>You and your colleagues can be proud of the successful engineer-ing in bringing the HFIR into operation. We all look forward to the promising work anticipated from this facility.</a:t>
            </a:r>
          </a:p>
          <a:p>
            <a:pPr marL="1089025" algn="just">
              <a:lnSpc>
                <a:spcPct val="90000"/>
              </a:lnSpc>
              <a:spcBef>
                <a:spcPts val="600"/>
              </a:spcBef>
            </a:pPr>
            <a:r>
              <a:rPr lang="en-US" dirty="0" smtClean="0">
                <a:solidFill>
                  <a:schemeClr val="tx1"/>
                </a:solidFill>
              </a:rPr>
              <a:t>Cordially,</a:t>
            </a:r>
          </a:p>
          <a:p>
            <a:pPr marL="1089025" algn="just">
              <a:lnSpc>
                <a:spcPct val="90000"/>
              </a:lnSpc>
            </a:pPr>
            <a:r>
              <a:rPr lang="en-US" dirty="0" smtClean="0">
                <a:solidFill>
                  <a:schemeClr val="tx1"/>
                </a:solidFill>
              </a:rPr>
              <a:t>Glenn T. Seaborg</a:t>
            </a:r>
          </a:p>
          <a:p>
            <a:pPr marL="1089025" algn="just">
              <a:lnSpc>
                <a:spcPct val="90000"/>
              </a:lnSpc>
            </a:pPr>
            <a:r>
              <a:rPr lang="en-US" dirty="0" smtClean="0">
                <a:solidFill>
                  <a:schemeClr val="tx1"/>
                </a:solidFill>
              </a:rPr>
              <a:t>   Chairman</a:t>
            </a:r>
          </a:p>
          <a:p>
            <a:pPr marL="1089025" algn="just">
              <a:lnSpc>
                <a:spcPct val="90000"/>
              </a:lnSpc>
            </a:pPr>
            <a:r>
              <a:rPr lang="en-US" dirty="0" smtClean="0">
                <a:solidFill>
                  <a:schemeClr val="tx1"/>
                </a:solidFill>
              </a:rPr>
              <a:t>U. S. Atomic Energy   </a:t>
            </a:r>
            <a:br>
              <a:rPr lang="en-US" dirty="0" smtClean="0">
                <a:solidFill>
                  <a:schemeClr val="tx1"/>
                </a:solidFill>
              </a:rPr>
            </a:br>
            <a:r>
              <a:rPr lang="en-US" dirty="0" smtClean="0">
                <a:solidFill>
                  <a:schemeClr val="tx1"/>
                </a:solidFill>
              </a:rPr>
              <a:t>   Commission</a:t>
            </a:r>
          </a:p>
        </p:txBody>
      </p:sp>
    </p:spTree>
    <p:extLst>
      <p:ext uri="{BB962C8B-B14F-4D97-AF65-F5344CB8AC3E}">
        <p14:creationId xmlns:p14="http://schemas.microsoft.com/office/powerpoint/2010/main" val="3864013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024" y="256032"/>
            <a:ext cx="8636290" cy="877163"/>
          </a:xfrm>
        </p:spPr>
        <p:txBody>
          <a:bodyPr/>
          <a:lstStyle/>
          <a:p>
            <a:r>
              <a:rPr lang="en-US" dirty="0" smtClean="0"/>
              <a:t>HFIR’s world-class capabilities serve</a:t>
            </a:r>
            <a:br>
              <a:rPr lang="en-US" dirty="0" smtClean="0"/>
            </a:br>
            <a:r>
              <a:rPr lang="en-US" dirty="0" smtClean="0"/>
              <a:t>a variety of national missions</a:t>
            </a:r>
            <a:endParaRPr lang="en-US" dirty="0"/>
          </a:p>
        </p:txBody>
      </p:sp>
      <p:sp>
        <p:nvSpPr>
          <p:cNvPr id="7" name="Freeform 6"/>
          <p:cNvSpPr/>
          <p:nvPr/>
        </p:nvSpPr>
        <p:spPr>
          <a:xfrm>
            <a:off x="294437" y="1431720"/>
            <a:ext cx="2740134" cy="394996"/>
          </a:xfrm>
          <a:custGeom>
            <a:avLst/>
            <a:gdLst>
              <a:gd name="connsiteX0" fmla="*/ 0 w 2633216"/>
              <a:gd name="connsiteY0" fmla="*/ 0 h 432000"/>
              <a:gd name="connsiteX1" fmla="*/ 2633216 w 2633216"/>
              <a:gd name="connsiteY1" fmla="*/ 0 h 432000"/>
              <a:gd name="connsiteX2" fmla="*/ 2633216 w 2633216"/>
              <a:gd name="connsiteY2" fmla="*/ 432000 h 432000"/>
              <a:gd name="connsiteX3" fmla="*/ 0 w 2633216"/>
              <a:gd name="connsiteY3" fmla="*/ 432000 h 432000"/>
              <a:gd name="connsiteX4" fmla="*/ 0 w 2633216"/>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216" h="432000">
                <a:moveTo>
                  <a:pt x="0" y="0"/>
                </a:moveTo>
                <a:lnTo>
                  <a:pt x="2633216" y="0"/>
                </a:lnTo>
                <a:lnTo>
                  <a:pt x="2633216" y="432000"/>
                </a:lnTo>
                <a:lnTo>
                  <a:pt x="0" y="432000"/>
                </a:lnTo>
                <a:lnTo>
                  <a:pt x="0" y="0"/>
                </a:lnTo>
                <a:close/>
              </a:path>
            </a:pathLst>
          </a:custGeom>
          <a:solidFill>
            <a:schemeClr val="accent1"/>
          </a:solidFill>
          <a:ln>
            <a:solidFill>
              <a:schemeClr val="accent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b="1" kern="1200" dirty="0" smtClean="0"/>
              <a:t>Neutron scattering</a:t>
            </a:r>
            <a:endParaRPr lang="en-US" b="1" kern="1200" dirty="0"/>
          </a:p>
        </p:txBody>
      </p:sp>
      <p:sp>
        <p:nvSpPr>
          <p:cNvPr id="8" name="Freeform 7"/>
          <p:cNvSpPr/>
          <p:nvPr/>
        </p:nvSpPr>
        <p:spPr>
          <a:xfrm>
            <a:off x="294437" y="1845218"/>
            <a:ext cx="2740134" cy="2882250"/>
          </a:xfrm>
          <a:custGeom>
            <a:avLst/>
            <a:gdLst>
              <a:gd name="connsiteX0" fmla="*/ 0 w 2633216"/>
              <a:gd name="connsiteY0" fmla="*/ 0 h 2882250"/>
              <a:gd name="connsiteX1" fmla="*/ 2633216 w 2633216"/>
              <a:gd name="connsiteY1" fmla="*/ 0 h 2882250"/>
              <a:gd name="connsiteX2" fmla="*/ 2633216 w 2633216"/>
              <a:gd name="connsiteY2" fmla="*/ 2882250 h 2882250"/>
              <a:gd name="connsiteX3" fmla="*/ 0 w 2633216"/>
              <a:gd name="connsiteY3" fmla="*/ 2882250 h 2882250"/>
              <a:gd name="connsiteX4" fmla="*/ 0 w 2633216"/>
              <a:gd name="connsiteY4" fmla="*/ 0 h 288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216" h="2882250">
                <a:moveTo>
                  <a:pt x="0" y="0"/>
                </a:moveTo>
                <a:lnTo>
                  <a:pt x="2633216" y="0"/>
                </a:lnTo>
                <a:lnTo>
                  <a:pt x="2633216" y="2882250"/>
                </a:lnTo>
                <a:lnTo>
                  <a:pt x="0" y="2882250"/>
                </a:lnTo>
                <a:lnTo>
                  <a:pt x="0" y="0"/>
                </a:lnTo>
                <a:close/>
              </a:path>
            </a:pathLst>
          </a:custGeom>
          <a:noFill/>
          <a:ln>
            <a:gradFill flip="none" rotWithShape="1">
              <a:gsLst>
                <a:gs pos="0">
                  <a:schemeClr val="accent1"/>
                </a:gs>
                <a:gs pos="100000">
                  <a:schemeClr val="bg1">
                    <a:alpha val="0"/>
                  </a:schemeClr>
                </a:gs>
              </a:gsLst>
              <a:lin ang="5400000" scaled="1"/>
              <a:tileRect/>
            </a:gra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73038" lvl="1" indent="-173038" algn="l" defTabSz="666750">
              <a:lnSpc>
                <a:spcPct val="90000"/>
              </a:lnSpc>
              <a:spcBef>
                <a:spcPts val="1200"/>
              </a:spcBef>
              <a:spcAft>
                <a:spcPts val="0"/>
              </a:spcAft>
              <a:buChar char="••"/>
            </a:pPr>
            <a:r>
              <a:rPr lang="en-US" sz="1600" kern="1200" dirty="0" smtClean="0"/>
              <a:t>Cold source</a:t>
            </a:r>
            <a:endParaRPr lang="en-US" sz="1600" kern="1200" dirty="0"/>
          </a:p>
          <a:p>
            <a:pPr marL="400050" lvl="2" indent="-173038" algn="l" defTabSz="666750">
              <a:lnSpc>
                <a:spcPct val="90000"/>
              </a:lnSpc>
              <a:spcBef>
                <a:spcPts val="600"/>
              </a:spcBef>
              <a:spcAft>
                <a:spcPts val="0"/>
              </a:spcAft>
              <a:buFont typeface="Calibri" panose="020F0502020204030204" pitchFamily="34" charset="0"/>
              <a:buChar char="–"/>
            </a:pPr>
            <a:r>
              <a:rPr lang="en-US" sz="1400" kern="1200" dirty="0" smtClean="0"/>
              <a:t>Small-angle neutron scattering (SANS)</a:t>
            </a:r>
            <a:endParaRPr lang="en-US" sz="1400" kern="1200" dirty="0"/>
          </a:p>
          <a:p>
            <a:pPr marL="400050" lvl="2" indent="-173038" defTabSz="666750">
              <a:lnSpc>
                <a:spcPct val="90000"/>
              </a:lnSpc>
              <a:spcBef>
                <a:spcPts val="600"/>
              </a:spcBef>
              <a:spcAft>
                <a:spcPts val="0"/>
              </a:spcAft>
              <a:buFont typeface="Calibri" panose="020F0502020204030204" pitchFamily="34" charset="0"/>
              <a:buChar char="–"/>
            </a:pPr>
            <a:r>
              <a:rPr lang="en-US" sz="1400" dirty="0"/>
              <a:t>Cold triple-axis spectroscopy</a:t>
            </a:r>
          </a:p>
          <a:p>
            <a:pPr marL="400050" lvl="2" indent="-173038" defTabSz="666750">
              <a:lnSpc>
                <a:spcPct val="90000"/>
              </a:lnSpc>
              <a:spcBef>
                <a:spcPts val="600"/>
              </a:spcBef>
              <a:spcAft>
                <a:spcPts val="0"/>
              </a:spcAft>
              <a:buFont typeface="Calibri" panose="020F0502020204030204" pitchFamily="34" charset="0"/>
              <a:buChar char="–"/>
            </a:pPr>
            <a:r>
              <a:rPr lang="en-US" sz="1400" dirty="0"/>
              <a:t>Neutron imaging</a:t>
            </a:r>
          </a:p>
          <a:p>
            <a:pPr marL="400050" lvl="2" indent="-173038" defTabSz="666750">
              <a:lnSpc>
                <a:spcPct val="90000"/>
              </a:lnSpc>
              <a:spcBef>
                <a:spcPts val="600"/>
              </a:spcBef>
              <a:spcAft>
                <a:spcPts val="0"/>
              </a:spcAft>
              <a:buFont typeface="Calibri" panose="020F0502020204030204" pitchFamily="34" charset="0"/>
              <a:buChar char="–"/>
            </a:pPr>
            <a:r>
              <a:rPr lang="en-US" sz="1400" dirty="0"/>
              <a:t>Quasi-Laue </a:t>
            </a:r>
            <a:r>
              <a:rPr lang="en-US" sz="1400" dirty="0" err="1"/>
              <a:t>diffractometer</a:t>
            </a:r>
            <a:endParaRPr lang="en-US" sz="1400" dirty="0"/>
          </a:p>
          <a:p>
            <a:pPr marL="114300" lvl="1" indent="-114300" algn="l" defTabSz="666750">
              <a:lnSpc>
                <a:spcPct val="90000"/>
              </a:lnSpc>
              <a:spcBef>
                <a:spcPts val="900"/>
              </a:spcBef>
              <a:spcAft>
                <a:spcPts val="0"/>
              </a:spcAft>
              <a:buChar char="••"/>
            </a:pPr>
            <a:r>
              <a:rPr lang="en-US" sz="1600" kern="1200" dirty="0" smtClean="0"/>
              <a:t>Thermal beams</a:t>
            </a:r>
            <a:endParaRPr lang="en-US" sz="1600" kern="1200" dirty="0"/>
          </a:p>
          <a:p>
            <a:pPr marL="400050" lvl="2" indent="-173038" defTabSz="666750">
              <a:lnSpc>
                <a:spcPct val="90000"/>
              </a:lnSpc>
              <a:spcBef>
                <a:spcPts val="600"/>
              </a:spcBef>
              <a:spcAft>
                <a:spcPts val="0"/>
              </a:spcAft>
              <a:buFont typeface="Calibri" panose="020F0502020204030204" pitchFamily="34" charset="0"/>
              <a:buChar char="–"/>
            </a:pPr>
            <a:r>
              <a:rPr lang="en-US" sz="1400" dirty="0"/>
              <a:t>Triple-axis spectroscopy</a:t>
            </a:r>
          </a:p>
          <a:p>
            <a:pPr marL="400050" lvl="2" indent="-173038" defTabSz="666750">
              <a:lnSpc>
                <a:spcPct val="90000"/>
              </a:lnSpc>
              <a:spcBef>
                <a:spcPts val="600"/>
              </a:spcBef>
              <a:spcAft>
                <a:spcPts val="0"/>
              </a:spcAft>
              <a:buFont typeface="Calibri" panose="020F0502020204030204" pitchFamily="34" charset="0"/>
              <a:buChar char="–"/>
            </a:pPr>
            <a:r>
              <a:rPr lang="en-US" sz="1400" dirty="0"/>
              <a:t>Powder diffraction</a:t>
            </a:r>
          </a:p>
          <a:p>
            <a:pPr marL="400050" lvl="2" indent="-173038" defTabSz="666750">
              <a:lnSpc>
                <a:spcPct val="90000"/>
              </a:lnSpc>
              <a:spcBef>
                <a:spcPts val="600"/>
              </a:spcBef>
              <a:spcAft>
                <a:spcPts val="0"/>
              </a:spcAft>
              <a:buFont typeface="Calibri" panose="020F0502020204030204" pitchFamily="34" charset="0"/>
              <a:buChar char="–"/>
            </a:pPr>
            <a:r>
              <a:rPr lang="en-US" sz="1400" dirty="0"/>
              <a:t>Single-crystal diffraction</a:t>
            </a:r>
          </a:p>
          <a:p>
            <a:pPr marL="400050" lvl="2" indent="-173038" defTabSz="666750">
              <a:lnSpc>
                <a:spcPct val="90000"/>
              </a:lnSpc>
              <a:spcBef>
                <a:spcPts val="600"/>
              </a:spcBef>
              <a:spcAft>
                <a:spcPts val="0"/>
              </a:spcAft>
              <a:buFont typeface="Calibri" panose="020F0502020204030204" pitchFamily="34" charset="0"/>
              <a:buChar char="–"/>
            </a:pPr>
            <a:r>
              <a:rPr lang="en-US" sz="1400" dirty="0"/>
              <a:t>Residual stress diffraction</a:t>
            </a:r>
          </a:p>
        </p:txBody>
      </p:sp>
      <p:sp>
        <p:nvSpPr>
          <p:cNvPr id="9" name="Freeform 8"/>
          <p:cNvSpPr/>
          <p:nvPr/>
        </p:nvSpPr>
        <p:spPr>
          <a:xfrm>
            <a:off x="3182949" y="1431720"/>
            <a:ext cx="2740134" cy="394996"/>
          </a:xfrm>
          <a:custGeom>
            <a:avLst/>
            <a:gdLst>
              <a:gd name="connsiteX0" fmla="*/ 0 w 2633216"/>
              <a:gd name="connsiteY0" fmla="*/ 0 h 432000"/>
              <a:gd name="connsiteX1" fmla="*/ 2633216 w 2633216"/>
              <a:gd name="connsiteY1" fmla="*/ 0 h 432000"/>
              <a:gd name="connsiteX2" fmla="*/ 2633216 w 2633216"/>
              <a:gd name="connsiteY2" fmla="*/ 432000 h 432000"/>
              <a:gd name="connsiteX3" fmla="*/ 0 w 2633216"/>
              <a:gd name="connsiteY3" fmla="*/ 432000 h 432000"/>
              <a:gd name="connsiteX4" fmla="*/ 0 w 2633216"/>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216" h="432000">
                <a:moveTo>
                  <a:pt x="0" y="0"/>
                </a:moveTo>
                <a:lnTo>
                  <a:pt x="2633216" y="0"/>
                </a:lnTo>
                <a:lnTo>
                  <a:pt x="2633216" y="432000"/>
                </a:lnTo>
                <a:lnTo>
                  <a:pt x="0" y="432000"/>
                </a:lnTo>
                <a:lnTo>
                  <a:pt x="0" y="0"/>
                </a:lnTo>
                <a:close/>
              </a:path>
            </a:pathLst>
          </a:custGeom>
          <a:solidFill>
            <a:schemeClr val="accent1"/>
          </a:solidFill>
          <a:ln>
            <a:solidFill>
              <a:schemeClr val="accent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b="1" kern="1200" dirty="0" smtClean="0"/>
              <a:t>Isotope production</a:t>
            </a:r>
            <a:endParaRPr lang="en-US" b="1" kern="1200" dirty="0"/>
          </a:p>
        </p:txBody>
      </p:sp>
      <p:sp>
        <p:nvSpPr>
          <p:cNvPr id="10" name="Freeform 9"/>
          <p:cNvSpPr/>
          <p:nvPr/>
        </p:nvSpPr>
        <p:spPr>
          <a:xfrm>
            <a:off x="3182949" y="1845218"/>
            <a:ext cx="2740134" cy="2882250"/>
          </a:xfrm>
          <a:custGeom>
            <a:avLst/>
            <a:gdLst>
              <a:gd name="connsiteX0" fmla="*/ 0 w 2633216"/>
              <a:gd name="connsiteY0" fmla="*/ 0 h 2882250"/>
              <a:gd name="connsiteX1" fmla="*/ 2633216 w 2633216"/>
              <a:gd name="connsiteY1" fmla="*/ 0 h 2882250"/>
              <a:gd name="connsiteX2" fmla="*/ 2633216 w 2633216"/>
              <a:gd name="connsiteY2" fmla="*/ 2882250 h 2882250"/>
              <a:gd name="connsiteX3" fmla="*/ 0 w 2633216"/>
              <a:gd name="connsiteY3" fmla="*/ 2882250 h 2882250"/>
              <a:gd name="connsiteX4" fmla="*/ 0 w 2633216"/>
              <a:gd name="connsiteY4" fmla="*/ 0 h 288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216" h="2882250">
                <a:moveTo>
                  <a:pt x="0" y="0"/>
                </a:moveTo>
                <a:lnTo>
                  <a:pt x="2633216" y="0"/>
                </a:lnTo>
                <a:lnTo>
                  <a:pt x="2633216" y="2882250"/>
                </a:lnTo>
                <a:lnTo>
                  <a:pt x="0" y="2882250"/>
                </a:lnTo>
                <a:lnTo>
                  <a:pt x="0" y="0"/>
                </a:lnTo>
                <a:close/>
              </a:path>
            </a:pathLst>
          </a:custGeom>
          <a:noFill/>
          <a:ln>
            <a:gradFill flip="none" rotWithShape="1">
              <a:gsLst>
                <a:gs pos="0">
                  <a:schemeClr val="accent1"/>
                </a:gs>
                <a:gs pos="100000">
                  <a:schemeClr val="bg1">
                    <a:alpha val="0"/>
                  </a:schemeClr>
                </a:gs>
              </a:gsLst>
              <a:lin ang="5400000" scaled="1"/>
              <a:tileRect/>
            </a:gra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73038" lvl="1" indent="-173038" defTabSz="666750">
              <a:lnSpc>
                <a:spcPct val="90000"/>
              </a:lnSpc>
              <a:spcBef>
                <a:spcPts val="900"/>
              </a:spcBef>
              <a:spcAft>
                <a:spcPts val="0"/>
              </a:spcAft>
              <a:buChar char="••"/>
            </a:pPr>
            <a:r>
              <a:rPr lang="en-US" sz="1600" dirty="0"/>
              <a:t>Californium-252 </a:t>
            </a:r>
            <a:r>
              <a:rPr lang="en-US" sz="1600" dirty="0" smtClean="0"/>
              <a:t/>
            </a:r>
            <a:br>
              <a:rPr lang="en-US" sz="1600" dirty="0" smtClean="0"/>
            </a:br>
            <a:r>
              <a:rPr lang="en-US" sz="1600" dirty="0" smtClean="0"/>
              <a:t>for </a:t>
            </a:r>
            <a:r>
              <a:rPr lang="en-US" sz="1600" dirty="0"/>
              <a:t>industrial, defense, </a:t>
            </a:r>
            <a:r>
              <a:rPr lang="en-US" sz="1600" dirty="0" smtClean="0"/>
              <a:t>medical, and </a:t>
            </a:r>
            <a:r>
              <a:rPr lang="en-US" sz="1600" dirty="0"/>
              <a:t>energy uses (supplying 80% of world demand)</a:t>
            </a:r>
          </a:p>
          <a:p>
            <a:pPr marL="173038" lvl="1" indent="-173038" defTabSz="666750">
              <a:lnSpc>
                <a:spcPct val="90000"/>
              </a:lnSpc>
              <a:spcBef>
                <a:spcPts val="900"/>
              </a:spcBef>
              <a:spcAft>
                <a:spcPts val="0"/>
              </a:spcAft>
              <a:buChar char="••"/>
            </a:pPr>
            <a:r>
              <a:rPr lang="en-US" sz="1600" dirty="0"/>
              <a:t>Berkelium-249 for heavy-element research</a:t>
            </a:r>
          </a:p>
          <a:p>
            <a:pPr marL="173038" lvl="1" indent="-173038" defTabSz="666750">
              <a:lnSpc>
                <a:spcPct val="90000"/>
              </a:lnSpc>
              <a:spcBef>
                <a:spcPts val="900"/>
              </a:spcBef>
              <a:spcAft>
                <a:spcPts val="0"/>
              </a:spcAft>
              <a:buChar char="••"/>
            </a:pPr>
            <a:r>
              <a:rPr lang="en-US" sz="1600" dirty="0"/>
              <a:t>Plutonium-238 for powering satellites and deep space exploration</a:t>
            </a:r>
          </a:p>
          <a:p>
            <a:pPr marL="173038" lvl="1" indent="-173038" defTabSz="666750">
              <a:lnSpc>
                <a:spcPct val="90000"/>
              </a:lnSpc>
              <a:spcBef>
                <a:spcPts val="900"/>
              </a:spcBef>
              <a:spcAft>
                <a:spcPts val="0"/>
              </a:spcAft>
              <a:buChar char="••"/>
            </a:pPr>
            <a:r>
              <a:rPr lang="en-US" sz="1600" dirty="0"/>
              <a:t>Selenium-75, nickel-63, tungsten-188</a:t>
            </a:r>
          </a:p>
        </p:txBody>
      </p:sp>
      <p:sp>
        <p:nvSpPr>
          <p:cNvPr id="11" name="Freeform 10"/>
          <p:cNvSpPr/>
          <p:nvPr/>
        </p:nvSpPr>
        <p:spPr>
          <a:xfrm>
            <a:off x="6071460" y="1431720"/>
            <a:ext cx="2740134" cy="394996"/>
          </a:xfrm>
          <a:custGeom>
            <a:avLst/>
            <a:gdLst>
              <a:gd name="connsiteX0" fmla="*/ 0 w 2633216"/>
              <a:gd name="connsiteY0" fmla="*/ 0 h 432000"/>
              <a:gd name="connsiteX1" fmla="*/ 2633216 w 2633216"/>
              <a:gd name="connsiteY1" fmla="*/ 0 h 432000"/>
              <a:gd name="connsiteX2" fmla="*/ 2633216 w 2633216"/>
              <a:gd name="connsiteY2" fmla="*/ 432000 h 432000"/>
              <a:gd name="connsiteX3" fmla="*/ 0 w 2633216"/>
              <a:gd name="connsiteY3" fmla="*/ 432000 h 432000"/>
              <a:gd name="connsiteX4" fmla="*/ 0 w 2633216"/>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216" h="432000">
                <a:moveTo>
                  <a:pt x="0" y="0"/>
                </a:moveTo>
                <a:lnTo>
                  <a:pt x="2633216" y="0"/>
                </a:lnTo>
                <a:lnTo>
                  <a:pt x="2633216" y="432000"/>
                </a:lnTo>
                <a:lnTo>
                  <a:pt x="0" y="432000"/>
                </a:lnTo>
                <a:lnTo>
                  <a:pt x="0" y="0"/>
                </a:lnTo>
                <a:close/>
              </a:path>
            </a:pathLst>
          </a:custGeom>
          <a:solidFill>
            <a:schemeClr val="accent1"/>
          </a:solidFill>
          <a:ln>
            <a:solidFill>
              <a:schemeClr val="accent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b="1" kern="1200" dirty="0" smtClean="0"/>
              <a:t>Materials irradiation</a:t>
            </a:r>
            <a:endParaRPr lang="en-US" b="1" kern="1200" dirty="0"/>
          </a:p>
        </p:txBody>
      </p:sp>
      <p:sp>
        <p:nvSpPr>
          <p:cNvPr id="12" name="Freeform 11"/>
          <p:cNvSpPr/>
          <p:nvPr/>
        </p:nvSpPr>
        <p:spPr>
          <a:xfrm>
            <a:off x="6071460" y="1845218"/>
            <a:ext cx="2740134" cy="2882250"/>
          </a:xfrm>
          <a:custGeom>
            <a:avLst/>
            <a:gdLst>
              <a:gd name="connsiteX0" fmla="*/ 0 w 2633216"/>
              <a:gd name="connsiteY0" fmla="*/ 0 h 2882250"/>
              <a:gd name="connsiteX1" fmla="*/ 2633216 w 2633216"/>
              <a:gd name="connsiteY1" fmla="*/ 0 h 2882250"/>
              <a:gd name="connsiteX2" fmla="*/ 2633216 w 2633216"/>
              <a:gd name="connsiteY2" fmla="*/ 2882250 h 2882250"/>
              <a:gd name="connsiteX3" fmla="*/ 0 w 2633216"/>
              <a:gd name="connsiteY3" fmla="*/ 2882250 h 2882250"/>
              <a:gd name="connsiteX4" fmla="*/ 0 w 2633216"/>
              <a:gd name="connsiteY4" fmla="*/ 0 h 288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216" h="2882250">
                <a:moveTo>
                  <a:pt x="0" y="0"/>
                </a:moveTo>
                <a:lnTo>
                  <a:pt x="2633216" y="0"/>
                </a:lnTo>
                <a:lnTo>
                  <a:pt x="2633216" y="2882250"/>
                </a:lnTo>
                <a:lnTo>
                  <a:pt x="0" y="2882250"/>
                </a:lnTo>
                <a:lnTo>
                  <a:pt x="0" y="0"/>
                </a:lnTo>
                <a:close/>
              </a:path>
            </a:pathLst>
          </a:custGeom>
          <a:noFill/>
          <a:ln>
            <a:gradFill flip="none" rotWithShape="1">
              <a:gsLst>
                <a:gs pos="0">
                  <a:schemeClr val="accent1"/>
                </a:gs>
                <a:gs pos="100000">
                  <a:schemeClr val="bg1">
                    <a:alpha val="0"/>
                  </a:schemeClr>
                </a:gs>
              </a:gsLst>
              <a:lin ang="5400000" scaled="1"/>
              <a:tileRect/>
            </a:gra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73038" lvl="1" indent="-173038" defTabSz="666750">
              <a:lnSpc>
                <a:spcPct val="90000"/>
              </a:lnSpc>
              <a:spcBef>
                <a:spcPts val="900"/>
              </a:spcBef>
              <a:spcAft>
                <a:spcPts val="0"/>
              </a:spcAft>
              <a:buChar char="••"/>
            </a:pPr>
            <a:r>
              <a:rPr lang="en-US" sz="1600" dirty="0"/>
              <a:t>Fusion energy: Radiation damage testing (30+ year collaboration with Japan)</a:t>
            </a:r>
          </a:p>
          <a:p>
            <a:pPr marL="173038" lvl="1" indent="-173038" defTabSz="666750">
              <a:lnSpc>
                <a:spcPct val="90000"/>
              </a:lnSpc>
              <a:spcBef>
                <a:spcPts val="900"/>
              </a:spcBef>
              <a:spcAft>
                <a:spcPts val="0"/>
              </a:spcAft>
              <a:buChar char="••"/>
            </a:pPr>
            <a:r>
              <a:rPr lang="en-US" sz="1600" dirty="0"/>
              <a:t>Fission energy: Support for next-generation power reactors, including accident-tolerant fuel </a:t>
            </a:r>
            <a:r>
              <a:rPr lang="en-US" sz="1600" dirty="0" smtClean="0"/>
              <a:t/>
            </a:r>
            <a:br>
              <a:rPr lang="en-US" sz="1600" dirty="0" smtClean="0"/>
            </a:br>
            <a:r>
              <a:rPr lang="en-US" sz="1600" dirty="0" smtClean="0"/>
              <a:t>and </a:t>
            </a:r>
            <a:r>
              <a:rPr lang="en-US" sz="1600" dirty="0"/>
              <a:t>reactor materials</a:t>
            </a:r>
          </a:p>
          <a:p>
            <a:pPr marL="173038" lvl="1" indent="-173038" defTabSz="666750">
              <a:lnSpc>
                <a:spcPct val="90000"/>
              </a:lnSpc>
              <a:spcBef>
                <a:spcPts val="900"/>
              </a:spcBef>
              <a:spcAft>
                <a:spcPts val="0"/>
              </a:spcAft>
              <a:buChar char="••"/>
            </a:pPr>
            <a:r>
              <a:rPr lang="en-US" sz="1600" dirty="0"/>
              <a:t>National security: </a:t>
            </a:r>
            <a:r>
              <a:rPr lang="en-US" sz="1600" dirty="0" smtClean="0"/>
              <a:t>Neutron </a:t>
            </a:r>
            <a:r>
              <a:rPr lang="en-US" sz="1600" dirty="0"/>
              <a:t>activation analysis </a:t>
            </a:r>
            <a:r>
              <a:rPr lang="en-US" sz="1600" dirty="0" smtClean="0"/>
              <a:t/>
            </a:r>
            <a:br>
              <a:rPr lang="en-US" sz="1600" dirty="0" smtClean="0"/>
            </a:br>
            <a:r>
              <a:rPr lang="en-US" sz="1600" dirty="0" smtClean="0"/>
              <a:t>for nonproliferation </a:t>
            </a:r>
            <a:r>
              <a:rPr lang="en-US" sz="1600" dirty="0"/>
              <a:t>monitoring</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5319"/>
          <a:stretch/>
        </p:blipFill>
        <p:spPr>
          <a:xfrm>
            <a:off x="1664504" y="2133115"/>
            <a:ext cx="7479496" cy="4750286"/>
          </a:xfrm>
          <a:prstGeom prst="rect">
            <a:avLst/>
          </a:prstGeom>
        </p:spPr>
      </p:pic>
    </p:spTree>
    <p:extLst>
      <p:ext uri="{BB962C8B-B14F-4D97-AF65-F5344CB8AC3E}">
        <p14:creationId xmlns:p14="http://schemas.microsoft.com/office/powerpoint/2010/main" val="3844040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330207"/>
            <a:ext cx="5047498" cy="229819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902" y="1512701"/>
            <a:ext cx="7728791" cy="6013000"/>
          </a:xfrm>
          <a:prstGeom prst="rect">
            <a:avLst/>
          </a:prstGeom>
        </p:spPr>
      </p:pic>
      <p:sp>
        <p:nvSpPr>
          <p:cNvPr id="323588" name="Text Box 4"/>
          <p:cNvSpPr txBox="1">
            <a:spLocks noChangeArrowheads="1"/>
          </p:cNvSpPr>
          <p:nvPr/>
        </p:nvSpPr>
        <p:spPr bwMode="auto">
          <a:xfrm>
            <a:off x="798720" y="6035016"/>
            <a:ext cx="3121419"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200" dirty="0"/>
              <a:t>R. M. Moon, T. </a:t>
            </a:r>
            <a:r>
              <a:rPr lang="en-US" altLang="en-US" sz="1200" dirty="0" err="1"/>
              <a:t>Riste</a:t>
            </a:r>
            <a:r>
              <a:rPr lang="en-US" altLang="en-US" sz="1200" dirty="0"/>
              <a:t>, and W. C. Koehler, </a:t>
            </a:r>
            <a:r>
              <a:rPr lang="en-US" altLang="en-US" sz="1200" dirty="0" smtClean="0"/>
              <a:t>Phys</a:t>
            </a:r>
            <a:r>
              <a:rPr lang="en-US" altLang="en-US" sz="1200" dirty="0"/>
              <a:t>. Rev. </a:t>
            </a:r>
            <a:r>
              <a:rPr lang="en-US" altLang="en-US" sz="1200" b="1" dirty="0"/>
              <a:t>181</a:t>
            </a:r>
            <a:r>
              <a:rPr lang="en-US" altLang="en-US" sz="1200" dirty="0"/>
              <a:t>, </a:t>
            </a:r>
            <a:r>
              <a:rPr lang="en-US" altLang="en-US" sz="1200" dirty="0" smtClean="0"/>
              <a:t>920</a:t>
            </a:r>
            <a:r>
              <a:rPr lang="en-US" altLang="en-US" sz="1200" dirty="0" smtClean="0">
                <a:latin typeface="Arial"/>
                <a:cs typeface="Arial"/>
              </a:rPr>
              <a:t>–</a:t>
            </a:r>
            <a:r>
              <a:rPr lang="en-US" altLang="en-US" sz="1200" dirty="0" smtClean="0"/>
              <a:t>931 </a:t>
            </a:r>
            <a:r>
              <a:rPr lang="en-US" altLang="en-US" sz="1200" dirty="0"/>
              <a:t>(</a:t>
            </a:r>
            <a:r>
              <a:rPr lang="en-US" altLang="en-US" sz="1200" dirty="0" smtClean="0"/>
              <a:t>1969)</a:t>
            </a:r>
            <a:endParaRPr lang="en-US" altLang="en-US" sz="1200" dirty="0"/>
          </a:p>
        </p:txBody>
      </p:sp>
      <p:sp>
        <p:nvSpPr>
          <p:cNvPr id="323592" name="Text Box 8"/>
          <p:cNvSpPr txBox="1">
            <a:spLocks noChangeArrowheads="1"/>
          </p:cNvSpPr>
          <p:nvPr/>
        </p:nvSpPr>
        <p:spPr bwMode="auto">
          <a:xfrm>
            <a:off x="5562601" y="1817585"/>
            <a:ext cx="28520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spcBef>
                <a:spcPct val="50000"/>
              </a:spcBef>
            </a:pPr>
            <a:r>
              <a:rPr lang="en-US" altLang="en-US" sz="1600" dirty="0" smtClean="0"/>
              <a:t>Sharron </a:t>
            </a:r>
            <a:r>
              <a:rPr lang="en-US" altLang="en-US" sz="1600" dirty="0"/>
              <a:t>King </a:t>
            </a:r>
            <a:r>
              <a:rPr lang="en-US" altLang="en-US" sz="1600" dirty="0" smtClean="0"/>
              <a:t>adjusting </a:t>
            </a:r>
            <a:br>
              <a:rPr lang="en-US" altLang="en-US" sz="1600" dirty="0" smtClean="0"/>
            </a:br>
            <a:r>
              <a:rPr lang="en-US" altLang="en-US" sz="1600" dirty="0" smtClean="0"/>
              <a:t>the RF spin </a:t>
            </a:r>
            <a:r>
              <a:rPr lang="en-US" altLang="en-US" sz="1600" dirty="0"/>
              <a:t>reversal </a:t>
            </a:r>
            <a:r>
              <a:rPr lang="en-US" altLang="en-US" sz="1600" dirty="0" smtClean="0"/>
              <a:t>circuit for the polarized beam spectrometer at HB-1, with </a:t>
            </a:r>
            <a:r>
              <a:rPr lang="en-US" altLang="en-US" sz="1600" dirty="0"/>
              <a:t>Ralph Moon </a:t>
            </a:r>
            <a:r>
              <a:rPr lang="en-US" altLang="en-US" sz="1600" dirty="0" smtClean="0"/>
              <a:t>and </a:t>
            </a:r>
            <a:r>
              <a:rPr lang="en-US" altLang="en-US" sz="1600" dirty="0"/>
              <a:t>Jim </a:t>
            </a:r>
            <a:r>
              <a:rPr lang="en-US" altLang="en-US" sz="1600" dirty="0" smtClean="0"/>
              <a:t>Sellers</a:t>
            </a:r>
            <a:endParaRPr lang="en-US" altLang="en-US" sz="1600" dirty="0"/>
          </a:p>
        </p:txBody>
      </p:sp>
      <p:sp>
        <p:nvSpPr>
          <p:cNvPr id="2" name="Title 1"/>
          <p:cNvSpPr>
            <a:spLocks noGrp="1"/>
          </p:cNvSpPr>
          <p:nvPr>
            <p:ph type="title"/>
          </p:nvPr>
        </p:nvSpPr>
        <p:spPr>
          <a:xfrm>
            <a:off x="192024" y="256032"/>
            <a:ext cx="8636290" cy="880369"/>
          </a:xfrm>
        </p:spPr>
        <p:txBody>
          <a:bodyPr/>
          <a:lstStyle/>
          <a:p>
            <a:r>
              <a:rPr lang="en-US" dirty="0" smtClean="0"/>
              <a:t>1969: Ralph Moon and colleagues </a:t>
            </a:r>
            <a:br>
              <a:rPr lang="en-US" dirty="0" smtClean="0"/>
            </a:br>
            <a:r>
              <a:rPr lang="en-US" dirty="0" smtClean="0"/>
              <a:t>invent neutron polarization analysis</a:t>
            </a:r>
            <a:endParaRPr lang="en-US" dirty="0"/>
          </a:p>
        </p:txBody>
      </p:sp>
      <p:sp>
        <p:nvSpPr>
          <p:cNvPr id="13" name="Text Box 8"/>
          <p:cNvSpPr txBox="1">
            <a:spLocks noChangeArrowheads="1"/>
          </p:cNvSpPr>
          <p:nvPr/>
        </p:nvSpPr>
        <p:spPr bwMode="auto">
          <a:xfrm>
            <a:off x="-239492" y="1512701"/>
            <a:ext cx="2286285" cy="67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spcBef>
                <a:spcPct val="50000"/>
              </a:spcBef>
            </a:pPr>
            <a:r>
              <a:rPr lang="en-US" altLang="en-US" sz="1400" dirty="0" smtClean="0"/>
              <a:t>Schematic</a:t>
            </a:r>
            <a:br>
              <a:rPr lang="en-US" altLang="en-US" sz="1400" dirty="0" smtClean="0"/>
            </a:br>
            <a:r>
              <a:rPr lang="en-US" altLang="en-US" sz="1400" dirty="0" smtClean="0"/>
              <a:t>of original</a:t>
            </a:r>
            <a:br>
              <a:rPr lang="en-US" altLang="en-US" sz="1400" dirty="0" smtClean="0"/>
            </a:br>
            <a:r>
              <a:rPr lang="en-US" altLang="en-US" sz="1400" dirty="0" smtClean="0"/>
              <a:t>apparatus</a:t>
            </a:r>
            <a:endParaRPr lang="en-US" altLang="en-US" sz="14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51392" b="11197"/>
          <a:stretch/>
        </p:blipFill>
        <p:spPr>
          <a:xfrm>
            <a:off x="-136281" y="4000499"/>
            <a:ext cx="4314428" cy="2185451"/>
          </a:xfrm>
          <a:prstGeom prst="rect">
            <a:avLst/>
          </a:prstGeom>
        </p:spPr>
      </p:pic>
      <p:sp>
        <p:nvSpPr>
          <p:cNvPr id="12" name="Text Box 8"/>
          <p:cNvSpPr txBox="1">
            <a:spLocks noChangeArrowheads="1"/>
          </p:cNvSpPr>
          <p:nvPr/>
        </p:nvSpPr>
        <p:spPr bwMode="auto">
          <a:xfrm>
            <a:off x="2701238" y="3647896"/>
            <a:ext cx="1286222" cy="1061829"/>
          </a:xfrm>
          <a:prstGeom prst="rect">
            <a:avLst/>
          </a:prstGeom>
          <a:solidFill>
            <a:schemeClr val="bg1"/>
          </a:solidFill>
          <a:ln>
            <a:solidFill>
              <a:schemeClr val="bg1">
                <a:lumMod val="50000"/>
              </a:schemeClr>
            </a:solidFill>
          </a:ln>
          <a:effectLst/>
          <a:extLst/>
        </p:spPr>
        <p:txBody>
          <a:bodyPr wrap="square" lIns="0" rIns="0" anchor="ctr" anchorCtr="0">
            <a:spAutoFit/>
          </a:bodyPr>
          <a:lstStyle/>
          <a:p>
            <a:pPr algn="ctr">
              <a:lnSpc>
                <a:spcPct val="90000"/>
              </a:lnSpc>
              <a:spcBef>
                <a:spcPct val="50000"/>
              </a:spcBef>
            </a:pPr>
            <a:r>
              <a:rPr lang="en-US" altLang="en-US" sz="1400" dirty="0" smtClean="0"/>
              <a:t>Measurements </a:t>
            </a:r>
            <a:br>
              <a:rPr lang="en-US" altLang="en-US" sz="1400" dirty="0" smtClean="0"/>
            </a:br>
            <a:r>
              <a:rPr lang="en-US" altLang="en-US" sz="1400" dirty="0" smtClean="0"/>
              <a:t>of spin-flip scattering </a:t>
            </a:r>
            <a:br>
              <a:rPr lang="en-US" altLang="en-US" sz="1400" dirty="0" smtClean="0"/>
            </a:br>
            <a:r>
              <a:rPr lang="en-US" altLang="en-US" sz="1400" dirty="0" smtClean="0"/>
              <a:t>in neutron excitations</a:t>
            </a:r>
            <a:endParaRPr lang="en-US" altLang="en-US" sz="1400" dirty="0"/>
          </a:p>
        </p:txBody>
      </p:sp>
    </p:spTree>
    <p:extLst>
      <p:ext uri="{BB962C8B-B14F-4D97-AF65-F5344CB8AC3E}">
        <p14:creationId xmlns:p14="http://schemas.microsoft.com/office/powerpoint/2010/main" val="1533450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7222" r="8777" b="27837"/>
          <a:stretch/>
        </p:blipFill>
        <p:spPr bwMode="auto">
          <a:xfrm>
            <a:off x="4246347" y="1453198"/>
            <a:ext cx="2743200" cy="221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4615" name="Picture 7" descr="se486444800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8999" y="3874930"/>
            <a:ext cx="2640548" cy="2130318"/>
          </a:xfrm>
          <a:prstGeom prst="rect">
            <a:avLst/>
          </a:prstGeom>
          <a:noFill/>
          <a:extLst>
            <a:ext uri="{909E8E84-426E-40DD-AFC4-6F175D3DCCD1}">
              <a14:hiddenFill xmlns:a14="http://schemas.microsoft.com/office/drawing/2010/main">
                <a:solidFill>
                  <a:srgbClr val="FFFFFF"/>
                </a:solidFill>
              </a14:hiddenFill>
            </a:ext>
          </a:extLst>
        </p:spPr>
      </p:pic>
      <p:sp>
        <p:nvSpPr>
          <p:cNvPr id="324617" name="Text Box 9"/>
          <p:cNvSpPr txBox="1">
            <a:spLocks noChangeArrowheads="1"/>
          </p:cNvSpPr>
          <p:nvPr/>
        </p:nvSpPr>
        <p:spPr bwMode="auto">
          <a:xfrm>
            <a:off x="203053" y="4565116"/>
            <a:ext cx="392488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spcBef>
                <a:spcPct val="50000"/>
              </a:spcBef>
            </a:pPr>
            <a:r>
              <a:rPr lang="en-US" altLang="en-US" sz="1600" dirty="0" smtClean="0"/>
              <a:t>Wally Koehler and George </a:t>
            </a:r>
            <a:r>
              <a:rPr lang="en-US" altLang="en-US" sz="1600" dirty="0" err="1" smtClean="0"/>
              <a:t>Wignall</a:t>
            </a:r>
            <a:r>
              <a:rPr lang="en-US" altLang="en-US" sz="1600" dirty="0" smtClean="0"/>
              <a:t> </a:t>
            </a:r>
            <a:br>
              <a:rPr lang="en-US" altLang="en-US" sz="1600" dirty="0" smtClean="0"/>
            </a:br>
            <a:r>
              <a:rPr lang="en-US" altLang="en-US" sz="1600" dirty="0" smtClean="0"/>
              <a:t>at the 30-m small-angle neutron scattering instrument, part of the </a:t>
            </a:r>
            <a:br>
              <a:rPr lang="en-US" altLang="en-US" sz="1600" dirty="0" smtClean="0"/>
            </a:br>
            <a:r>
              <a:rPr lang="en-US" altLang="en-US" sz="1600" dirty="0" smtClean="0"/>
              <a:t>NSF-supported Center for Small </a:t>
            </a:r>
            <a:br>
              <a:rPr lang="en-US" altLang="en-US" sz="1600" dirty="0" smtClean="0"/>
            </a:br>
            <a:r>
              <a:rPr lang="en-US" altLang="en-US" sz="1600" dirty="0" smtClean="0"/>
              <a:t>Angle Scattering Research</a:t>
            </a:r>
            <a:endParaRPr lang="en-US" altLang="en-US" sz="1600" dirty="0"/>
          </a:p>
        </p:txBody>
      </p:sp>
      <p:sp>
        <p:nvSpPr>
          <p:cNvPr id="324618" name="Text Box 10"/>
          <p:cNvSpPr txBox="1">
            <a:spLocks noChangeArrowheads="1"/>
          </p:cNvSpPr>
          <p:nvPr/>
        </p:nvSpPr>
        <p:spPr bwMode="auto">
          <a:xfrm>
            <a:off x="7016602" y="3958113"/>
            <a:ext cx="2010537" cy="186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altLang="en-US" sz="1600" dirty="0" smtClean="0"/>
              <a:t>Scattering </a:t>
            </a:r>
            <a:r>
              <a:rPr lang="en-US" altLang="en-US" sz="1600" dirty="0"/>
              <a:t>from micelles formed </a:t>
            </a:r>
            <a:r>
              <a:rPr lang="en-US" altLang="en-US" sz="1600" dirty="0" smtClean="0"/>
              <a:t/>
            </a:r>
            <a:br>
              <a:rPr lang="en-US" altLang="en-US" sz="1600" dirty="0" smtClean="0"/>
            </a:br>
            <a:r>
              <a:rPr lang="en-US" altLang="en-US" sz="1600" dirty="0" smtClean="0"/>
              <a:t>in </a:t>
            </a:r>
            <a:r>
              <a:rPr lang="en-US" altLang="en-US" sz="1600" dirty="0"/>
              <a:t>supercritical </a:t>
            </a:r>
            <a:r>
              <a:rPr lang="en-US" altLang="en-US" sz="1600" dirty="0" smtClean="0"/>
              <a:t>CO</a:t>
            </a:r>
            <a:r>
              <a:rPr lang="en-US" altLang="en-US" sz="1600" baseline="-25000" dirty="0" smtClean="0"/>
              <a:t>2</a:t>
            </a:r>
            <a:r>
              <a:rPr lang="en-US" altLang="en-US" sz="1600" dirty="0" smtClean="0"/>
              <a:t>, which earned a </a:t>
            </a:r>
            <a:r>
              <a:rPr lang="en-US" altLang="en-US" sz="1600" dirty="0"/>
              <a:t>“Green </a:t>
            </a:r>
            <a:r>
              <a:rPr lang="en-US" altLang="en-US" sz="1600" dirty="0" smtClean="0"/>
              <a:t>Chemistry” award </a:t>
            </a:r>
            <a:r>
              <a:rPr lang="en-US" altLang="en-US" sz="1600" dirty="0"/>
              <a:t>f</a:t>
            </a:r>
            <a:r>
              <a:rPr lang="en-US" altLang="en-US" sz="1600" dirty="0" smtClean="0"/>
              <a:t>or </a:t>
            </a:r>
            <a:r>
              <a:rPr lang="en-US" altLang="en-US" sz="1600" dirty="0"/>
              <a:t>George </a:t>
            </a:r>
            <a:r>
              <a:rPr lang="en-US" altLang="en-US" sz="1600" dirty="0" err="1"/>
              <a:t>Wignall</a:t>
            </a:r>
            <a:r>
              <a:rPr lang="en-US" altLang="en-US" sz="1600" dirty="0"/>
              <a:t> </a:t>
            </a:r>
            <a:r>
              <a:rPr lang="en-US" altLang="en-US" sz="1600" dirty="0" smtClean="0"/>
              <a:t>and </a:t>
            </a:r>
            <a:br>
              <a:rPr lang="en-US" altLang="en-US" sz="1600" dirty="0" smtClean="0"/>
            </a:br>
            <a:r>
              <a:rPr lang="en-US" altLang="en-US" sz="1600" dirty="0" smtClean="0"/>
              <a:t>Joe </a:t>
            </a:r>
            <a:r>
              <a:rPr lang="en-US" altLang="en-US" sz="1600" dirty="0" err="1" smtClean="0"/>
              <a:t>DeSimone</a:t>
            </a:r>
            <a:endParaRPr lang="en-US" altLang="en-US" sz="1600" dirty="0"/>
          </a:p>
        </p:txBody>
      </p:sp>
      <p:sp>
        <p:nvSpPr>
          <p:cNvPr id="2" name="Title 1"/>
          <p:cNvSpPr>
            <a:spLocks noGrp="1"/>
          </p:cNvSpPr>
          <p:nvPr>
            <p:ph type="title"/>
          </p:nvPr>
        </p:nvSpPr>
        <p:spPr>
          <a:xfrm>
            <a:off x="192024" y="256032"/>
            <a:ext cx="8636290" cy="880369"/>
          </a:xfrm>
        </p:spPr>
        <p:txBody>
          <a:bodyPr/>
          <a:lstStyle/>
          <a:p>
            <a:r>
              <a:rPr lang="en-US" dirty="0" smtClean="0"/>
              <a:t>1978: Small-angle neutron scattering </a:t>
            </a:r>
            <a:br>
              <a:rPr lang="en-US" dirty="0" smtClean="0"/>
            </a:br>
            <a:r>
              <a:rPr lang="en-US" dirty="0" smtClean="0"/>
              <a:t>advances research on polymers</a:t>
            </a:r>
            <a:endParaRPr lang="en-US" dirty="0"/>
          </a:p>
        </p:txBody>
      </p:sp>
      <p:sp>
        <p:nvSpPr>
          <p:cNvPr id="3" name="TextBox 2"/>
          <p:cNvSpPr txBox="1"/>
          <p:nvPr/>
        </p:nvSpPr>
        <p:spPr>
          <a:xfrm>
            <a:off x="7016602" y="1462676"/>
            <a:ext cx="2009013" cy="2142125"/>
          </a:xfrm>
          <a:prstGeom prst="rect">
            <a:avLst/>
          </a:prstGeom>
          <a:noFill/>
        </p:spPr>
        <p:txBody>
          <a:bodyPr wrap="square" rtlCol="0">
            <a:spAutoFit/>
          </a:bodyPr>
          <a:lstStyle/>
          <a:p>
            <a:pPr>
              <a:lnSpc>
                <a:spcPct val="90000"/>
              </a:lnSpc>
            </a:pPr>
            <a:r>
              <a:rPr lang="en-US" sz="1600" dirty="0" smtClean="0"/>
              <a:t>Early </a:t>
            </a:r>
            <a:r>
              <a:rPr lang="en-US" sz="1600" dirty="0"/>
              <a:t>results for critical scattering </a:t>
            </a:r>
            <a:r>
              <a:rPr lang="en-US" sz="1600" dirty="0" smtClean="0"/>
              <a:t/>
            </a:r>
            <a:br>
              <a:rPr lang="en-US" sz="1600" dirty="0" smtClean="0"/>
            </a:br>
            <a:r>
              <a:rPr lang="en-US" sz="1600" dirty="0" smtClean="0"/>
              <a:t>in polymer </a:t>
            </a:r>
            <a:r>
              <a:rPr lang="en-US" sz="1600" dirty="0"/>
              <a:t>mixtures, </a:t>
            </a:r>
            <a:r>
              <a:rPr lang="en-US" sz="1600" dirty="0" smtClean="0"/>
              <a:t>exploiting the </a:t>
            </a:r>
            <a:r>
              <a:rPr lang="en-US" sz="1600" dirty="0"/>
              <a:t>neutron contrast between H and </a:t>
            </a:r>
            <a:r>
              <a:rPr lang="en-US" sz="1600" dirty="0" smtClean="0"/>
              <a:t>D</a:t>
            </a:r>
          </a:p>
          <a:p>
            <a:pPr>
              <a:lnSpc>
                <a:spcPct val="90000"/>
              </a:lnSpc>
            </a:pPr>
            <a:r>
              <a:rPr lang="en-US" sz="1200" dirty="0" smtClean="0"/>
              <a:t>[F</a:t>
            </a:r>
            <a:r>
              <a:rPr lang="en-US" sz="1200" dirty="0"/>
              <a:t>. S. Bates, G. D. </a:t>
            </a:r>
            <a:r>
              <a:rPr lang="en-US" sz="1200" dirty="0" err="1"/>
              <a:t>Wignall</a:t>
            </a:r>
            <a:r>
              <a:rPr lang="en-US" sz="1200" dirty="0"/>
              <a:t>, and W. C. Koehler, Phys. Rev. Lett. 55, 2425 (1985</a:t>
            </a:r>
            <a:r>
              <a:rPr lang="en-US" sz="1200" dirty="0" smtClean="0"/>
              <a:t>)]</a:t>
            </a:r>
            <a:endParaRPr lang="en-US" sz="1200" dirty="0"/>
          </a:p>
          <a:p>
            <a:pPr>
              <a:lnSpc>
                <a:spcPct val="90000"/>
              </a:lnSpc>
            </a:pPr>
            <a:endParaRPr lang="en-US" sz="1600" dirty="0" smtClean="0"/>
          </a:p>
        </p:txBody>
      </p:sp>
      <p:pic>
        <p:nvPicPr>
          <p:cNvPr id="1026" name="Picture 2" descr="Y:\Jo Roy_xnv\From Joy\ORNL Review images\00368-8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67" t="13495" b="10109"/>
          <a:stretch/>
        </p:blipFill>
        <p:spPr bwMode="auto">
          <a:xfrm>
            <a:off x="303213" y="1444580"/>
            <a:ext cx="3703399" cy="307979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1040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1993: Herb Mook leads explorations</a:t>
            </a:r>
            <a:br>
              <a:rPr lang="en-US" dirty="0" smtClean="0"/>
            </a:br>
            <a:r>
              <a:rPr lang="en-US" dirty="0" smtClean="0"/>
              <a:t>of high-temperature superconductors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4846" y="1321842"/>
            <a:ext cx="2848013" cy="489513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66874"/>
            <a:ext cx="6487271" cy="5191125"/>
          </a:xfrm>
          <a:prstGeom prst="rect">
            <a:avLst/>
          </a:prstGeom>
        </p:spPr>
      </p:pic>
      <p:grpSp>
        <p:nvGrpSpPr>
          <p:cNvPr id="15" name="Group 14"/>
          <p:cNvGrpSpPr/>
          <p:nvPr/>
        </p:nvGrpSpPr>
        <p:grpSpPr>
          <a:xfrm>
            <a:off x="303213" y="1397496"/>
            <a:ext cx="5192712" cy="1875234"/>
            <a:chOff x="303213" y="1397496"/>
            <a:chExt cx="6450012" cy="1875234"/>
          </a:xfrm>
        </p:grpSpPr>
        <p:sp>
          <p:nvSpPr>
            <p:cNvPr id="12" name="Freeform 11"/>
            <p:cNvSpPr/>
            <p:nvPr/>
          </p:nvSpPr>
          <p:spPr>
            <a:xfrm>
              <a:off x="303213" y="1397496"/>
              <a:ext cx="3125390" cy="187523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noFill/>
            <a:ln>
              <a:gradFill flip="none" rotWithShape="1">
                <a:gsLst>
                  <a:gs pos="0">
                    <a:schemeClr val="tx1"/>
                  </a:gs>
                  <a:gs pos="100000">
                    <a:schemeClr val="bg2">
                      <a:alpha val="0"/>
                    </a:schemeClr>
                  </a:gs>
                </a:gsLst>
                <a:lin ang="5400000" scaled="1"/>
                <a:tileRect/>
              </a:gra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137160" rIns="80010" bIns="80010" numCol="1" spcCol="1270" anchor="t" anchorCtr="0">
              <a:noAutofit/>
            </a:bodyPr>
            <a:lstStyle/>
            <a:p>
              <a:pPr algn="ctr" defTabSz="933450">
                <a:lnSpc>
                  <a:spcPct val="90000"/>
                </a:lnSpc>
                <a:spcAft>
                  <a:spcPct val="35000"/>
                </a:spcAft>
              </a:pPr>
              <a:r>
                <a:rPr lang="en-US" dirty="0"/>
                <a:t>First polarized measurement of magnetic fluctuations </a:t>
              </a:r>
              <a:br>
                <a:rPr lang="en-US" dirty="0"/>
              </a:br>
              <a:r>
                <a:rPr lang="en-US" dirty="0"/>
                <a:t>in the 41 </a:t>
              </a:r>
              <a:r>
                <a:rPr lang="en-US" dirty="0" err="1"/>
                <a:t>meV</a:t>
              </a:r>
              <a:r>
                <a:rPr lang="en-US" dirty="0"/>
                <a:t> “resonance” </a:t>
              </a:r>
              <a:r>
                <a:rPr lang="en-US" dirty="0" smtClean="0"/>
                <a:t>in </a:t>
              </a:r>
              <a:r>
                <a:rPr lang="en-US" dirty="0"/>
                <a:t>YBCO</a:t>
              </a:r>
            </a:p>
          </p:txBody>
        </p:sp>
        <p:sp>
          <p:nvSpPr>
            <p:cNvPr id="13" name="Freeform 12"/>
            <p:cNvSpPr/>
            <p:nvPr/>
          </p:nvSpPr>
          <p:spPr>
            <a:xfrm>
              <a:off x="3627835" y="1397496"/>
              <a:ext cx="3125390" cy="187523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noFill/>
            <a:ln>
              <a:gradFill flip="none" rotWithShape="1">
                <a:gsLst>
                  <a:gs pos="0">
                    <a:schemeClr val="tx1"/>
                  </a:gs>
                  <a:gs pos="100000">
                    <a:schemeClr val="bg2">
                      <a:alpha val="0"/>
                    </a:schemeClr>
                  </a:gs>
                </a:gsLst>
                <a:lin ang="5400000" scaled="1"/>
                <a:tileRect/>
              </a:gra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137160" rIns="80010" bIns="80010" numCol="1" spcCol="1270" anchor="t" anchorCtr="0">
              <a:noAutofit/>
            </a:bodyPr>
            <a:lstStyle/>
            <a:p>
              <a:pPr lvl="0" algn="ctr" defTabSz="933450">
                <a:lnSpc>
                  <a:spcPct val="90000"/>
                </a:lnSpc>
                <a:spcBef>
                  <a:spcPct val="0"/>
                </a:spcBef>
                <a:spcAft>
                  <a:spcPct val="35000"/>
                </a:spcAft>
              </a:pPr>
              <a:r>
                <a:rPr lang="en-US" kern="1200" dirty="0" smtClean="0"/>
                <a:t>The nature of these fluctuations remains the subject of great interest </a:t>
              </a:r>
              <a:endParaRPr lang="en-US" kern="1200" dirty="0"/>
            </a:p>
          </p:txBody>
        </p:sp>
      </p:grpSp>
      <p:sp>
        <p:nvSpPr>
          <p:cNvPr id="5" name="Rectangle 4"/>
          <p:cNvSpPr/>
          <p:nvPr/>
        </p:nvSpPr>
        <p:spPr>
          <a:xfrm>
            <a:off x="7372351" y="5591999"/>
            <a:ext cx="1552574" cy="5909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nchor="ctr">
            <a:spAutoFit/>
          </a:bodyPr>
          <a:lstStyle/>
          <a:p>
            <a:pPr lvl="0" algn="ctr">
              <a:lnSpc>
                <a:spcPct val="90000"/>
              </a:lnSpc>
              <a:spcBef>
                <a:spcPct val="50000"/>
              </a:spcBef>
            </a:pPr>
            <a:r>
              <a:rPr lang="en-US" altLang="en-US" sz="1200" dirty="0">
                <a:solidFill>
                  <a:prstClr val="black"/>
                </a:solidFill>
              </a:rPr>
              <a:t>[</a:t>
            </a:r>
            <a:r>
              <a:rPr lang="nb-NO" altLang="en-US" sz="1200" dirty="0">
                <a:solidFill>
                  <a:prstClr val="black"/>
                </a:solidFill>
              </a:rPr>
              <a:t>H. A. Mook et al., </a:t>
            </a:r>
            <a:r>
              <a:rPr lang="nb-NO" altLang="en-US" sz="1200" i="1" dirty="0">
                <a:solidFill>
                  <a:prstClr val="black"/>
                </a:solidFill>
              </a:rPr>
              <a:t>Phys. Rev. Lett.</a:t>
            </a:r>
            <a:r>
              <a:rPr lang="nb-NO" altLang="en-US" sz="1200" dirty="0">
                <a:solidFill>
                  <a:prstClr val="black"/>
                </a:solidFill>
              </a:rPr>
              <a:t> </a:t>
            </a:r>
            <a:r>
              <a:rPr lang="nb-NO" altLang="en-US" sz="1200" b="1" dirty="0">
                <a:solidFill>
                  <a:prstClr val="black"/>
                </a:solidFill>
              </a:rPr>
              <a:t>70,</a:t>
            </a:r>
            <a:r>
              <a:rPr lang="nb-NO" altLang="en-US" sz="1200" dirty="0">
                <a:solidFill>
                  <a:prstClr val="black"/>
                </a:solidFill>
              </a:rPr>
              <a:t> 3490 (1993)</a:t>
            </a:r>
            <a:r>
              <a:rPr lang="en-US" altLang="en-US" sz="1200" dirty="0">
                <a:solidFill>
                  <a:prstClr val="black"/>
                </a:solidFill>
              </a:rPr>
              <a:t>]</a:t>
            </a:r>
            <a:endParaRPr lang="nb-NO" altLang="en-US" sz="1200" dirty="0">
              <a:solidFill>
                <a:prstClr val="black"/>
              </a:solidFill>
            </a:endParaRPr>
          </a:p>
        </p:txBody>
      </p:sp>
    </p:spTree>
    <p:extLst>
      <p:ext uri="{BB962C8B-B14F-4D97-AF65-F5344CB8AC3E}">
        <p14:creationId xmlns:p14="http://schemas.microsoft.com/office/powerpoint/2010/main" val="2928820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7225" y="667071"/>
            <a:ext cx="4676775" cy="4080485"/>
          </a:xfrm>
          <a:prstGeom prst="rect">
            <a:avLst/>
          </a:prstGeom>
        </p:spPr>
      </p:pic>
      <p:sp>
        <p:nvSpPr>
          <p:cNvPr id="2" name="Title 1"/>
          <p:cNvSpPr>
            <a:spLocks noGrp="1"/>
          </p:cNvSpPr>
          <p:nvPr>
            <p:ph type="title"/>
          </p:nvPr>
        </p:nvSpPr>
        <p:spPr>
          <a:xfrm>
            <a:off x="192024" y="256032"/>
            <a:ext cx="8636290" cy="877163"/>
          </a:xfrm>
        </p:spPr>
        <p:txBody>
          <a:bodyPr/>
          <a:lstStyle/>
          <a:p>
            <a:r>
              <a:rPr lang="en-US" dirty="0" smtClean="0"/>
              <a:t>HFIR is an important resource </a:t>
            </a:r>
            <a:br>
              <a:rPr lang="en-US" dirty="0" smtClean="0"/>
            </a:br>
            <a:r>
              <a:rPr lang="en-US" dirty="0" smtClean="0"/>
              <a:t>for medical radioisotopes</a:t>
            </a:r>
            <a:endParaRPr lang="en-US" dirty="0"/>
          </a:p>
        </p:txBody>
      </p:sp>
      <p:sp>
        <p:nvSpPr>
          <p:cNvPr id="3" name="Content Placeholder 2"/>
          <p:cNvSpPr>
            <a:spLocks noGrp="1"/>
          </p:cNvSpPr>
          <p:nvPr>
            <p:ph idx="1"/>
          </p:nvPr>
        </p:nvSpPr>
        <p:spPr/>
        <p:txBody>
          <a:bodyPr/>
          <a:lstStyle/>
          <a:p>
            <a:r>
              <a:rPr lang="en-US" sz="2000" dirty="0" smtClean="0"/>
              <a:t>Imaging agents</a:t>
            </a:r>
          </a:p>
          <a:p>
            <a:pPr lvl="1"/>
            <a:r>
              <a:rPr lang="en-US" sz="1800" dirty="0" smtClean="0"/>
              <a:t>Cardiac ischemia</a:t>
            </a:r>
          </a:p>
          <a:p>
            <a:pPr lvl="1"/>
            <a:r>
              <a:rPr lang="en-US" sz="1800" dirty="0" smtClean="0"/>
              <a:t>Pancreatic insufficiency</a:t>
            </a:r>
          </a:p>
          <a:p>
            <a:pPr lvl="1"/>
            <a:r>
              <a:rPr lang="en-US" sz="1800" dirty="0" smtClean="0"/>
              <a:t>Alzheimer’s disease</a:t>
            </a:r>
          </a:p>
          <a:p>
            <a:pPr lvl="1"/>
            <a:r>
              <a:rPr lang="en-US" sz="1800" dirty="0" smtClean="0"/>
              <a:t>Changes in gene expression </a:t>
            </a:r>
            <a:br>
              <a:rPr lang="en-US" sz="1800" dirty="0" smtClean="0"/>
            </a:br>
            <a:r>
              <a:rPr lang="en-US" sz="1800" dirty="0" smtClean="0"/>
              <a:t>in response to new drugs</a:t>
            </a:r>
          </a:p>
          <a:p>
            <a:r>
              <a:rPr lang="en-US" sz="2000" dirty="0" smtClean="0"/>
              <a:t>Bone pain palliation</a:t>
            </a:r>
          </a:p>
          <a:p>
            <a:r>
              <a:rPr lang="en-US" sz="2000" dirty="0" smtClean="0"/>
              <a:t>Cancer treatment</a:t>
            </a:r>
          </a:p>
          <a:p>
            <a:r>
              <a:rPr lang="en-US" sz="2000" dirty="0" smtClean="0"/>
              <a:t>Prevention of arterial restenosis </a:t>
            </a:r>
            <a:br>
              <a:rPr lang="en-US" sz="2000" dirty="0" smtClean="0"/>
            </a:br>
            <a:r>
              <a:rPr lang="en-US" sz="2000" dirty="0" smtClean="0"/>
              <a:t>after balloon angioplasty</a:t>
            </a:r>
          </a:p>
          <a:p>
            <a:r>
              <a:rPr lang="en-US" sz="2000" dirty="0" smtClean="0"/>
              <a:t>Today: Medical isotopes developed </a:t>
            </a:r>
            <a:br>
              <a:rPr lang="en-US" sz="2000" dirty="0" smtClean="0"/>
            </a:br>
            <a:r>
              <a:rPr lang="en-US" sz="2000" dirty="0" smtClean="0"/>
              <a:t>at HFIR are used worldwide</a:t>
            </a:r>
          </a:p>
        </p:txBody>
      </p:sp>
      <p:pic>
        <p:nvPicPr>
          <p:cNvPr id="4" name="Picture 7" descr="nuclear_mediciine copy.png"/>
          <p:cNvPicPr>
            <a:picLocks noChangeAspect="1"/>
          </p:cNvPicPr>
          <p:nvPr/>
        </p:nvPicPr>
        <p:blipFill>
          <a:blip r:embed="rId3" cstate="print"/>
          <a:srcRect l="4318"/>
          <a:stretch>
            <a:fillRect/>
          </a:stretch>
        </p:blipFill>
        <p:spPr bwMode="auto">
          <a:xfrm>
            <a:off x="6272658" y="3777655"/>
            <a:ext cx="2871342" cy="2721712"/>
          </a:xfrm>
          <a:prstGeom prst="rect">
            <a:avLst/>
          </a:prstGeom>
          <a:noFill/>
          <a:ln w="9525">
            <a:noFill/>
            <a:miter lim="800000"/>
            <a:headEnd/>
            <a:tailEnd/>
          </a:ln>
        </p:spPr>
      </p:pic>
      <p:grpSp>
        <p:nvGrpSpPr>
          <p:cNvPr id="8" name="Group 7"/>
          <p:cNvGrpSpPr/>
          <p:nvPr/>
        </p:nvGrpSpPr>
        <p:grpSpPr>
          <a:xfrm>
            <a:off x="4791034" y="3840385"/>
            <a:ext cx="1093587" cy="1777320"/>
            <a:chOff x="1849904" y="-739830"/>
            <a:chExt cx="2400300" cy="3901017"/>
          </a:xfrm>
          <a:effectLst>
            <a:outerShdw blurRad="50800" dist="38100" dir="2700000" algn="tl" rotWithShape="0">
              <a:prstClr val="black">
                <a:alpha val="40000"/>
              </a:prstClr>
            </a:outerShdw>
          </a:effectLst>
        </p:grpSpPr>
        <p:pic>
          <p:nvPicPr>
            <p:cNvPr id="1028" name="Picture 4" descr="Untreated art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9904" y="1332387"/>
              <a:ext cx="24003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Treated arte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9904" y="-739830"/>
              <a:ext cx="2400300" cy="1828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198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4" y="256032"/>
            <a:ext cx="8636290" cy="880369"/>
          </a:xfrm>
        </p:spPr>
        <p:txBody>
          <a:bodyPr/>
          <a:lstStyle/>
          <a:p>
            <a:r>
              <a:rPr lang="en-US" dirty="0" smtClean="0"/>
              <a:t>HFIR has enabled advances </a:t>
            </a:r>
            <a:br>
              <a:rPr lang="en-US" dirty="0" smtClean="0"/>
            </a:br>
            <a:r>
              <a:rPr lang="en-US" dirty="0" smtClean="0"/>
              <a:t>in fission and fusion materials research </a:t>
            </a:r>
            <a:endParaRPr lang="en-US" dirty="0"/>
          </a:p>
        </p:txBody>
      </p:sp>
      <p:sp>
        <p:nvSpPr>
          <p:cNvPr id="3" name="Content Placeholder 2"/>
          <p:cNvSpPr>
            <a:spLocks noGrp="1"/>
          </p:cNvSpPr>
          <p:nvPr>
            <p:ph idx="1"/>
          </p:nvPr>
        </p:nvSpPr>
        <p:spPr>
          <a:xfrm>
            <a:off x="201168" y="1443385"/>
            <a:ext cx="4474741" cy="4195415"/>
          </a:xfrm>
        </p:spPr>
        <p:txBody>
          <a:bodyPr/>
          <a:lstStyle/>
          <a:p>
            <a:r>
              <a:rPr lang="en-US" sz="1800" dirty="0" smtClean="0"/>
              <a:t>Advanced fission and fusion reactors subject structural materials </a:t>
            </a:r>
            <a:br>
              <a:rPr lang="en-US" sz="1800" dirty="0" smtClean="0"/>
            </a:br>
            <a:r>
              <a:rPr lang="en-US" sz="1800" dirty="0" smtClean="0"/>
              <a:t>to damaging particle irradiation</a:t>
            </a:r>
          </a:p>
          <a:p>
            <a:r>
              <a:rPr lang="en-US" sz="1800" dirty="0" smtClean="0"/>
              <a:t>HFIR provides:</a:t>
            </a:r>
          </a:p>
          <a:p>
            <a:pPr lvl="1"/>
            <a:r>
              <a:rPr lang="en-US" sz="1600" dirty="0" smtClean="0"/>
              <a:t>A </a:t>
            </a:r>
            <a:r>
              <a:rPr lang="en-US" sz="1600" dirty="0"/>
              <a:t>high flux of fast neutrons to produce </a:t>
            </a:r>
            <a:r>
              <a:rPr lang="en-US" sz="1600" dirty="0" smtClean="0"/>
              <a:t>displacement damage</a:t>
            </a:r>
          </a:p>
          <a:p>
            <a:pPr lvl="1"/>
            <a:r>
              <a:rPr lang="en-US" sz="1600" dirty="0" smtClean="0"/>
              <a:t>A </a:t>
            </a:r>
            <a:r>
              <a:rPr lang="en-US" sz="1600" dirty="0"/>
              <a:t>high flux of thermal neutrons </a:t>
            </a:r>
            <a:r>
              <a:rPr lang="en-US" sz="1600" dirty="0" smtClean="0"/>
              <a:t/>
            </a:r>
            <a:br>
              <a:rPr lang="en-US" sz="1600" dirty="0" smtClean="0"/>
            </a:br>
            <a:r>
              <a:rPr lang="en-US" sz="1600" dirty="0" smtClean="0"/>
              <a:t>to produce helium and hydrogen</a:t>
            </a:r>
          </a:p>
          <a:p>
            <a:r>
              <a:rPr lang="en-US" sz="1800" dirty="0" smtClean="0"/>
              <a:t>Experiments yield critically </a:t>
            </a:r>
            <a:r>
              <a:rPr lang="en-US" sz="1800" dirty="0"/>
              <a:t>important data </a:t>
            </a:r>
            <a:r>
              <a:rPr lang="en-US" sz="1800" dirty="0" smtClean="0"/>
              <a:t>on radiation effects, enabling development of:</a:t>
            </a:r>
          </a:p>
          <a:p>
            <a:pPr lvl="1"/>
            <a:r>
              <a:rPr lang="en-US" sz="1600" dirty="0" smtClean="0"/>
              <a:t>Improved properties in </a:t>
            </a:r>
            <a:r>
              <a:rPr lang="en-US" sz="1600" dirty="0"/>
              <a:t>existing </a:t>
            </a:r>
            <a:r>
              <a:rPr lang="en-US" sz="1600" dirty="0" smtClean="0"/>
              <a:t>alloys</a:t>
            </a:r>
            <a:endParaRPr lang="en-US" sz="1600" dirty="0"/>
          </a:p>
          <a:p>
            <a:pPr lvl="1"/>
            <a:r>
              <a:rPr lang="en-US" sz="1600" dirty="0" smtClean="0"/>
              <a:t>New alloys </a:t>
            </a:r>
            <a:r>
              <a:rPr lang="en-US" sz="1600" dirty="0"/>
              <a:t>specifically designed </a:t>
            </a:r>
            <a:r>
              <a:rPr lang="en-US" sz="1600" dirty="0" smtClean="0"/>
              <a:t/>
            </a:r>
            <a:br>
              <a:rPr lang="en-US" sz="1600" dirty="0" smtClean="0"/>
            </a:br>
            <a:r>
              <a:rPr lang="en-US" sz="1600" dirty="0" smtClean="0"/>
              <a:t>to </a:t>
            </a:r>
            <a:r>
              <a:rPr lang="en-US" sz="1600" dirty="0"/>
              <a:t>resist </a:t>
            </a:r>
            <a:r>
              <a:rPr lang="en-US" sz="1600" dirty="0" smtClean="0"/>
              <a:t>degradation</a:t>
            </a:r>
            <a:endParaRPr lang="en-US" sz="1600"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7649" y="1537847"/>
            <a:ext cx="3845607" cy="307615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634819" y="4707890"/>
            <a:ext cx="4146325" cy="757130"/>
          </a:xfrm>
          <a:prstGeom prst="rect">
            <a:avLst/>
          </a:prstGeom>
          <a:noFill/>
        </p:spPr>
        <p:txBody>
          <a:bodyPr wrap="square" rtlCol="0">
            <a:spAutoFit/>
          </a:bodyPr>
          <a:lstStyle/>
          <a:p>
            <a:pPr algn="ctr">
              <a:lnSpc>
                <a:spcPct val="90000"/>
              </a:lnSpc>
            </a:pPr>
            <a:r>
              <a:rPr lang="en-US" sz="1600" dirty="0" smtClean="0"/>
              <a:t>HFIR is a critical tool for testing materials </a:t>
            </a:r>
            <a:r>
              <a:rPr lang="en-US" sz="1600" dirty="0"/>
              <a:t>for future fusion reactors, including a new cast stainless steel developed at </a:t>
            </a:r>
            <a:r>
              <a:rPr lang="en-US" sz="1600" dirty="0" smtClean="0"/>
              <a:t>ORNL</a:t>
            </a:r>
          </a:p>
        </p:txBody>
      </p:sp>
    </p:spTree>
    <p:extLst>
      <p:ext uri="{BB962C8B-B14F-4D97-AF65-F5344CB8AC3E}">
        <p14:creationId xmlns:p14="http://schemas.microsoft.com/office/powerpoint/2010/main" val="186814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a:xfrm>
            <a:off x="304800" y="228600"/>
            <a:ext cx="8594725" cy="824841"/>
          </a:xfrm>
        </p:spPr>
        <p:txBody>
          <a:bodyPr/>
          <a:lstStyle/>
          <a:p>
            <a:r>
              <a:rPr lang="en-US" altLang="en-US" sz="2800" dirty="0" smtClean="0"/>
              <a:t>2007: A </a:t>
            </a:r>
            <a:r>
              <a:rPr lang="en-US" altLang="en-US" sz="2800" dirty="0"/>
              <a:t>major refurbishment </a:t>
            </a:r>
            <a:r>
              <a:rPr lang="en-US" altLang="en-US" sz="2800" dirty="0" smtClean="0"/>
              <a:t>of HFIR </a:t>
            </a:r>
            <a:br>
              <a:rPr lang="en-US" altLang="en-US" sz="2800" dirty="0" smtClean="0"/>
            </a:br>
            <a:r>
              <a:rPr lang="en-US" altLang="en-US" sz="2800" dirty="0" smtClean="0"/>
              <a:t>is completed</a:t>
            </a:r>
            <a:endParaRPr lang="en-US" altLang="en-US" sz="2400" b="1" dirty="0">
              <a:latin typeface="Arial" charset="0"/>
            </a:endParaRPr>
          </a:p>
        </p:txBody>
      </p:sp>
      <p:sp>
        <p:nvSpPr>
          <p:cNvPr id="629763" name="Rectangle 3"/>
          <p:cNvSpPr>
            <a:spLocks noGrp="1" noChangeArrowheads="1"/>
          </p:cNvSpPr>
          <p:nvPr>
            <p:ph type="body" sz="half" idx="1"/>
          </p:nvPr>
        </p:nvSpPr>
        <p:spPr>
          <a:xfrm>
            <a:off x="193674" y="1370584"/>
            <a:ext cx="5317109" cy="4352925"/>
          </a:xfrm>
        </p:spPr>
        <p:txBody>
          <a:bodyPr/>
          <a:lstStyle/>
          <a:p>
            <a:pPr>
              <a:lnSpc>
                <a:spcPct val="90000"/>
              </a:lnSpc>
              <a:spcBef>
                <a:spcPct val="30000"/>
              </a:spcBef>
              <a:buClr>
                <a:srgbClr val="00663D"/>
              </a:buClr>
              <a:buFont typeface="Times"/>
              <a:buChar char="•"/>
            </a:pPr>
            <a:r>
              <a:rPr lang="en-US" altLang="en-US" sz="2000" b="0" dirty="0" smtClean="0"/>
              <a:t>Neutron scattering upgrades:</a:t>
            </a:r>
          </a:p>
          <a:p>
            <a:pPr lvl="1">
              <a:lnSpc>
                <a:spcPct val="90000"/>
              </a:lnSpc>
              <a:spcBef>
                <a:spcPct val="30000"/>
              </a:spcBef>
              <a:buClr>
                <a:srgbClr val="00663D"/>
              </a:buClr>
              <a:buFont typeface="Arial" panose="020B0604020202020204" pitchFamily="34" charset="0"/>
              <a:buChar char="–"/>
            </a:pPr>
            <a:r>
              <a:rPr lang="en-US" altLang="en-US" sz="1800" b="0" dirty="0" smtClean="0"/>
              <a:t>New guide hall</a:t>
            </a:r>
          </a:p>
          <a:p>
            <a:pPr lvl="1">
              <a:lnSpc>
                <a:spcPct val="90000"/>
              </a:lnSpc>
              <a:spcBef>
                <a:spcPct val="30000"/>
              </a:spcBef>
              <a:buClr>
                <a:srgbClr val="00663D"/>
              </a:buClr>
              <a:buFont typeface="Arial" panose="020B0604020202020204" pitchFamily="34" charset="0"/>
              <a:buChar char="–"/>
            </a:pPr>
            <a:r>
              <a:rPr lang="en-US" altLang="en-US" sz="1800" b="0" dirty="0" smtClean="0"/>
              <a:t>New and upgraded </a:t>
            </a:r>
            <a:br>
              <a:rPr lang="en-US" altLang="en-US" sz="1800" b="0" dirty="0" smtClean="0"/>
            </a:br>
            <a:r>
              <a:rPr lang="en-US" altLang="en-US" sz="1800" b="0" dirty="0" smtClean="0"/>
              <a:t>instruments</a:t>
            </a:r>
          </a:p>
          <a:p>
            <a:pPr lvl="1">
              <a:lnSpc>
                <a:spcPct val="90000"/>
              </a:lnSpc>
              <a:spcBef>
                <a:spcPct val="30000"/>
              </a:spcBef>
              <a:buClr>
                <a:srgbClr val="00663D"/>
              </a:buClr>
              <a:buFont typeface="Arial" panose="020B0604020202020204" pitchFamily="34" charset="0"/>
              <a:buChar char="–"/>
            </a:pPr>
            <a:r>
              <a:rPr lang="en-US" altLang="en-US" sz="1800" b="0" dirty="0" smtClean="0"/>
              <a:t>First-of-a-kind cold </a:t>
            </a:r>
            <a:br>
              <a:rPr lang="en-US" altLang="en-US" sz="1800" b="0" dirty="0" smtClean="0"/>
            </a:br>
            <a:r>
              <a:rPr lang="en-US" altLang="en-US" sz="1800" dirty="0" smtClean="0"/>
              <a:t>neutron source with </a:t>
            </a:r>
            <a:r>
              <a:rPr lang="en-US" altLang="en-US" sz="1800" b="0" dirty="0" smtClean="0"/>
              <a:t>intensity </a:t>
            </a:r>
            <a:br>
              <a:rPr lang="en-US" altLang="en-US" sz="1800" b="0" dirty="0" smtClean="0"/>
            </a:br>
            <a:r>
              <a:rPr lang="en-US" altLang="en-US" sz="1800" b="0" dirty="0" smtClean="0"/>
              <a:t>comparable to the world’s best</a:t>
            </a:r>
          </a:p>
          <a:p>
            <a:pPr lvl="1">
              <a:lnSpc>
                <a:spcPct val="90000"/>
              </a:lnSpc>
              <a:spcBef>
                <a:spcPct val="30000"/>
              </a:spcBef>
              <a:buClr>
                <a:srgbClr val="00663D"/>
              </a:buClr>
              <a:buFont typeface="Arial" panose="020B0604020202020204" pitchFamily="34" charset="0"/>
              <a:buChar char="–"/>
            </a:pPr>
            <a:r>
              <a:rPr lang="en-US" altLang="en-US" sz="1800" b="0" dirty="0" smtClean="0"/>
              <a:t>Thermal neutron intensities </a:t>
            </a:r>
            <a:br>
              <a:rPr lang="en-US" altLang="en-US" sz="1800" b="0" dirty="0" smtClean="0"/>
            </a:br>
            <a:r>
              <a:rPr lang="en-US" altLang="en-US" sz="1800" b="0" dirty="0" smtClean="0"/>
              <a:t>2</a:t>
            </a:r>
            <a:r>
              <a:rPr lang="en-US" altLang="en-US" sz="1800" b="0" dirty="0" smtClean="0">
                <a:latin typeface="Arial"/>
                <a:cs typeface="Arial"/>
              </a:rPr>
              <a:t>–3× higher for most </a:t>
            </a:r>
            <a:br>
              <a:rPr lang="en-US" altLang="en-US" sz="1800" b="0" dirty="0" smtClean="0">
                <a:latin typeface="Arial"/>
                <a:cs typeface="Arial"/>
              </a:rPr>
            </a:br>
            <a:r>
              <a:rPr lang="en-US" altLang="en-US" sz="1800" b="0" dirty="0" smtClean="0">
                <a:latin typeface="Arial"/>
                <a:cs typeface="Arial"/>
              </a:rPr>
              <a:t>experiments</a:t>
            </a:r>
            <a:endParaRPr lang="en-US" altLang="en-US" sz="1600" b="0" dirty="0" smtClean="0"/>
          </a:p>
          <a:p>
            <a:pPr>
              <a:lnSpc>
                <a:spcPct val="90000"/>
              </a:lnSpc>
              <a:spcBef>
                <a:spcPct val="30000"/>
              </a:spcBef>
              <a:buClr>
                <a:srgbClr val="00663D"/>
              </a:buClr>
              <a:buFont typeface="Times"/>
              <a:buChar char="•"/>
            </a:pPr>
            <a:r>
              <a:rPr lang="en-US" altLang="en-US" sz="2000" b="0" dirty="0" smtClean="0"/>
              <a:t>Larger beam tubes</a:t>
            </a:r>
          </a:p>
          <a:p>
            <a:pPr>
              <a:lnSpc>
                <a:spcPct val="90000"/>
              </a:lnSpc>
              <a:spcBef>
                <a:spcPct val="30000"/>
              </a:spcBef>
              <a:buClr>
                <a:srgbClr val="00663D"/>
              </a:buClr>
              <a:buFont typeface="Times"/>
              <a:buChar char="•"/>
            </a:pPr>
            <a:r>
              <a:rPr lang="en-US" altLang="en-US" sz="2000" b="0" dirty="0" smtClean="0"/>
              <a:t>New beryllium reflector</a:t>
            </a:r>
            <a:r>
              <a:rPr lang="en-US" altLang="en-US" sz="2000" b="0" dirty="0"/>
              <a:t>, cage, </a:t>
            </a:r>
            <a:r>
              <a:rPr lang="en-US" altLang="en-US" sz="2000" b="0" dirty="0" smtClean="0"/>
              <a:t/>
            </a:r>
            <a:br>
              <a:rPr lang="en-US" altLang="en-US" sz="2000" b="0" dirty="0" smtClean="0"/>
            </a:br>
            <a:r>
              <a:rPr lang="en-US" altLang="en-US" sz="2000" b="0" dirty="0" smtClean="0"/>
              <a:t>and shroud</a:t>
            </a:r>
            <a:endParaRPr lang="en-US" altLang="en-US" sz="2000" b="0" dirty="0"/>
          </a:p>
          <a:p>
            <a:pPr>
              <a:lnSpc>
                <a:spcPct val="90000"/>
              </a:lnSpc>
              <a:spcBef>
                <a:spcPct val="30000"/>
              </a:spcBef>
              <a:buClr>
                <a:srgbClr val="00663D"/>
              </a:buClr>
              <a:buFont typeface="Times"/>
              <a:buChar char="•"/>
            </a:pPr>
            <a:r>
              <a:rPr lang="en-US" altLang="en-US" sz="2000" b="0" dirty="0"/>
              <a:t>New cooling </a:t>
            </a:r>
            <a:r>
              <a:rPr lang="en-US" altLang="en-US" sz="2000" b="0" dirty="0" smtClean="0"/>
              <a:t>tower and process </a:t>
            </a:r>
            <a:r>
              <a:rPr lang="en-US" altLang="en-US" sz="2000" b="0" dirty="0"/>
              <a:t>waste </a:t>
            </a:r>
            <a:r>
              <a:rPr lang="en-US" altLang="en-US" sz="2000" b="0" dirty="0" smtClean="0"/>
              <a:t>line</a:t>
            </a:r>
          </a:p>
          <a:p>
            <a:pPr>
              <a:lnSpc>
                <a:spcPct val="90000"/>
              </a:lnSpc>
              <a:spcBef>
                <a:spcPct val="30000"/>
              </a:spcBef>
              <a:buClr>
                <a:srgbClr val="00663D"/>
              </a:buClr>
              <a:buFont typeface="Times"/>
              <a:buChar char="•"/>
            </a:pPr>
            <a:endParaRPr lang="en-US" altLang="en-US" sz="2000" b="0" dirty="0"/>
          </a:p>
        </p:txBody>
      </p:sp>
      <p:pic>
        <p:nvPicPr>
          <p:cNvPr id="5" name="Picture 4" descr="Permanent-Be-set-in-pl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2300" y="4132857"/>
            <a:ext cx="2616200" cy="19853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8434" name="Picture 2" descr="http://web.ornl.gov/info/ornlreview/v43_1_10/images/a13_p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490" y="1156504"/>
            <a:ext cx="4262373" cy="284158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966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aight Connector 16"/>
          <p:cNvSpPr/>
          <p:nvPr/>
        </p:nvSpPr>
        <p:spPr>
          <a:xfrm>
            <a:off x="2556378" y="1632723"/>
            <a:ext cx="6096000"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 name="Freeform 17"/>
          <p:cNvSpPr/>
          <p:nvPr/>
        </p:nvSpPr>
        <p:spPr>
          <a:xfrm>
            <a:off x="2556378" y="1810523"/>
            <a:ext cx="1219200" cy="3365498"/>
          </a:xfrm>
          <a:custGeom>
            <a:avLst/>
            <a:gdLst>
              <a:gd name="connsiteX0" fmla="*/ 0 w 1219200"/>
              <a:gd name="connsiteY0" fmla="*/ 0 h 4063999"/>
              <a:gd name="connsiteX1" fmla="*/ 1219200 w 1219200"/>
              <a:gd name="connsiteY1" fmla="*/ 0 h 4063999"/>
              <a:gd name="connsiteX2" fmla="*/ 1219200 w 1219200"/>
              <a:gd name="connsiteY2" fmla="*/ 4063999 h 4063999"/>
              <a:gd name="connsiteX3" fmla="*/ 0 w 1219200"/>
              <a:gd name="connsiteY3" fmla="*/ 4063999 h 4063999"/>
              <a:gd name="connsiteX4" fmla="*/ 0 w 1219200"/>
              <a:gd name="connsiteY4" fmla="*/ 0 h 4063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4063999">
                <a:moveTo>
                  <a:pt x="0" y="0"/>
                </a:moveTo>
                <a:lnTo>
                  <a:pt x="1219200" y="0"/>
                </a:lnTo>
                <a:lnTo>
                  <a:pt x="1219200" y="4063999"/>
                </a:lnTo>
                <a:lnTo>
                  <a:pt x="0" y="40639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endParaRPr lang="en-US" sz="3200" kern="1200"/>
          </a:p>
        </p:txBody>
      </p:sp>
      <p:sp>
        <p:nvSpPr>
          <p:cNvPr id="20" name="Straight Connector 19"/>
          <p:cNvSpPr/>
          <p:nvPr/>
        </p:nvSpPr>
        <p:spPr>
          <a:xfrm>
            <a:off x="3775578" y="2648126"/>
            <a:ext cx="4876800" cy="0"/>
          </a:xfrm>
          <a:prstGeom prst="line">
            <a:avLst/>
          </a:prstGeom>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2" name="Straight Connector 21"/>
          <p:cNvSpPr/>
          <p:nvPr/>
        </p:nvSpPr>
        <p:spPr>
          <a:xfrm>
            <a:off x="3775578" y="3892771"/>
            <a:ext cx="4876800" cy="0"/>
          </a:xfrm>
          <a:prstGeom prst="line">
            <a:avLst/>
          </a:prstGeom>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4" name="Straight Connector 23"/>
          <p:cNvSpPr/>
          <p:nvPr/>
        </p:nvSpPr>
        <p:spPr>
          <a:xfrm>
            <a:off x="3775578" y="5120340"/>
            <a:ext cx="4876800" cy="0"/>
          </a:xfrm>
          <a:prstGeom prst="line">
            <a:avLst/>
          </a:prstGeom>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7462"/>
            <a:ext cx="8184258" cy="6138193"/>
          </a:xfrm>
          <a:prstGeom prst="rect">
            <a:avLst/>
          </a:prstGeom>
        </p:spPr>
      </p:pic>
      <p:sp>
        <p:nvSpPr>
          <p:cNvPr id="5" name="Title 4"/>
          <p:cNvSpPr>
            <a:spLocks noGrp="1"/>
          </p:cNvSpPr>
          <p:nvPr>
            <p:ph type="title"/>
          </p:nvPr>
        </p:nvSpPr>
        <p:spPr>
          <a:xfrm>
            <a:off x="192024" y="205232"/>
            <a:ext cx="8636290" cy="880369"/>
          </a:xfrm>
        </p:spPr>
        <p:txBody>
          <a:bodyPr/>
          <a:lstStyle/>
          <a:p>
            <a:r>
              <a:rPr lang="en-US" dirty="0" smtClean="0"/>
              <a:t>2010: HFIR played a key role </a:t>
            </a:r>
            <a:br>
              <a:rPr lang="en-US" dirty="0" smtClean="0"/>
            </a:br>
            <a:r>
              <a:rPr lang="en-US" dirty="0" smtClean="0"/>
              <a:t>in the discovery of element 117</a:t>
            </a:r>
            <a:endParaRPr lang="en-US" dirty="0"/>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7490229" y="3417903"/>
            <a:ext cx="1368839" cy="1491116"/>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target in core-a"/>
          <p:cNvPicPr>
            <a:picLocks noChangeAspect="1" noChangeArrowheads="1"/>
          </p:cNvPicPr>
          <p:nvPr/>
        </p:nvPicPr>
        <p:blipFill rotWithShape="1">
          <a:blip r:embed="rId4"/>
          <a:stretch/>
        </p:blipFill>
        <p:spPr bwMode="auto">
          <a:xfrm>
            <a:off x="7490230" y="1919468"/>
            <a:ext cx="1368838" cy="138844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9" name="Freeform 18"/>
          <p:cNvSpPr/>
          <p:nvPr/>
        </p:nvSpPr>
        <p:spPr>
          <a:xfrm>
            <a:off x="3867018" y="1754465"/>
            <a:ext cx="4039853" cy="1051718"/>
          </a:xfrm>
          <a:custGeom>
            <a:avLst/>
            <a:gdLst>
              <a:gd name="connsiteX0" fmla="*/ 0 w 4785360"/>
              <a:gd name="connsiteY0" fmla="*/ 0 h 1269999"/>
              <a:gd name="connsiteX1" fmla="*/ 4785360 w 4785360"/>
              <a:gd name="connsiteY1" fmla="*/ 0 h 1269999"/>
              <a:gd name="connsiteX2" fmla="*/ 4785360 w 4785360"/>
              <a:gd name="connsiteY2" fmla="*/ 1269999 h 1269999"/>
              <a:gd name="connsiteX3" fmla="*/ 0 w 4785360"/>
              <a:gd name="connsiteY3" fmla="*/ 1269999 h 1269999"/>
              <a:gd name="connsiteX4" fmla="*/ 0 w 4785360"/>
              <a:gd name="connsiteY4" fmla="*/ 0 h 126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360" h="1269999">
                <a:moveTo>
                  <a:pt x="0" y="0"/>
                </a:moveTo>
                <a:lnTo>
                  <a:pt x="4785360" y="0"/>
                </a:lnTo>
                <a:lnTo>
                  <a:pt x="4785360" y="1269999"/>
                </a:lnTo>
                <a:lnTo>
                  <a:pt x="0" y="12699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kern="1200" dirty="0" smtClean="0"/>
              <a:t>Am/Cm targets </a:t>
            </a:r>
            <a:br>
              <a:rPr lang="en-US" kern="1200" dirty="0" smtClean="0"/>
            </a:br>
            <a:r>
              <a:rPr lang="en-US" kern="1200" dirty="0" smtClean="0"/>
              <a:t>were irradiated </a:t>
            </a:r>
            <a:br>
              <a:rPr lang="en-US" kern="1200" dirty="0" smtClean="0"/>
            </a:br>
            <a:r>
              <a:rPr lang="en-US" kern="1200" dirty="0" smtClean="0"/>
              <a:t>in the HFIR flux trap</a:t>
            </a:r>
            <a:endParaRPr lang="en-US" kern="1200" dirty="0"/>
          </a:p>
        </p:txBody>
      </p:sp>
      <p:sp>
        <p:nvSpPr>
          <p:cNvPr id="21" name="Freeform 20"/>
          <p:cNvSpPr/>
          <p:nvPr/>
        </p:nvSpPr>
        <p:spPr>
          <a:xfrm>
            <a:off x="3867018" y="2758876"/>
            <a:ext cx="4039853" cy="1051718"/>
          </a:xfrm>
          <a:custGeom>
            <a:avLst/>
            <a:gdLst>
              <a:gd name="connsiteX0" fmla="*/ 0 w 4785360"/>
              <a:gd name="connsiteY0" fmla="*/ 0 h 1269999"/>
              <a:gd name="connsiteX1" fmla="*/ 4785360 w 4785360"/>
              <a:gd name="connsiteY1" fmla="*/ 0 h 1269999"/>
              <a:gd name="connsiteX2" fmla="*/ 4785360 w 4785360"/>
              <a:gd name="connsiteY2" fmla="*/ 1269999 h 1269999"/>
              <a:gd name="connsiteX3" fmla="*/ 0 w 4785360"/>
              <a:gd name="connsiteY3" fmla="*/ 1269999 h 1269999"/>
              <a:gd name="connsiteX4" fmla="*/ 0 w 4785360"/>
              <a:gd name="connsiteY4" fmla="*/ 0 h 126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360" h="1269999">
                <a:moveTo>
                  <a:pt x="0" y="0"/>
                </a:moveTo>
                <a:lnTo>
                  <a:pt x="4785360" y="0"/>
                </a:lnTo>
                <a:lnTo>
                  <a:pt x="4785360" y="1269999"/>
                </a:lnTo>
                <a:lnTo>
                  <a:pt x="0" y="12699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kern="1200" dirty="0" smtClean="0"/>
              <a:t>Processing of targets at Radiochemical Engineering Development Center yielded </a:t>
            </a:r>
            <a:br>
              <a:rPr lang="en-US" kern="1200" dirty="0" smtClean="0"/>
            </a:br>
            <a:r>
              <a:rPr lang="en-US" kern="1200" dirty="0" smtClean="0"/>
              <a:t>20 mg of ultrapure berkelium-249</a:t>
            </a:r>
          </a:p>
        </p:txBody>
      </p:sp>
      <p:sp>
        <p:nvSpPr>
          <p:cNvPr id="23" name="Freeform 22"/>
          <p:cNvSpPr/>
          <p:nvPr/>
        </p:nvSpPr>
        <p:spPr>
          <a:xfrm>
            <a:off x="3867018" y="3970757"/>
            <a:ext cx="4039853" cy="1051718"/>
          </a:xfrm>
          <a:custGeom>
            <a:avLst/>
            <a:gdLst>
              <a:gd name="connsiteX0" fmla="*/ 0 w 4785360"/>
              <a:gd name="connsiteY0" fmla="*/ 0 h 1269999"/>
              <a:gd name="connsiteX1" fmla="*/ 4785360 w 4785360"/>
              <a:gd name="connsiteY1" fmla="*/ 0 h 1269999"/>
              <a:gd name="connsiteX2" fmla="*/ 4785360 w 4785360"/>
              <a:gd name="connsiteY2" fmla="*/ 1269999 h 1269999"/>
              <a:gd name="connsiteX3" fmla="*/ 0 w 4785360"/>
              <a:gd name="connsiteY3" fmla="*/ 1269999 h 1269999"/>
              <a:gd name="connsiteX4" fmla="*/ 0 w 4785360"/>
              <a:gd name="connsiteY4" fmla="*/ 0 h 126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360" h="1269999">
                <a:moveTo>
                  <a:pt x="0" y="0"/>
                </a:moveTo>
                <a:lnTo>
                  <a:pt x="4785360" y="0"/>
                </a:lnTo>
                <a:lnTo>
                  <a:pt x="4785360" y="1269999"/>
                </a:lnTo>
                <a:lnTo>
                  <a:pt x="0" y="12699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kern="1200" dirty="0" smtClean="0"/>
              <a:t>Researchers at JINR </a:t>
            </a:r>
            <a:r>
              <a:rPr lang="en-US" kern="1200" dirty="0" err="1" smtClean="0"/>
              <a:t>Dubna</a:t>
            </a:r>
            <a:r>
              <a:rPr lang="en-US" kern="1200" dirty="0" smtClean="0"/>
              <a:t> bombarded Bk-249 </a:t>
            </a:r>
            <a:br>
              <a:rPr lang="en-US" kern="1200" dirty="0" smtClean="0"/>
            </a:br>
            <a:r>
              <a:rPr lang="en-US" kern="1200" dirty="0" smtClean="0"/>
              <a:t>with a Ca-48 beam </a:t>
            </a:r>
            <a:br>
              <a:rPr lang="en-US" kern="1200" dirty="0" smtClean="0"/>
            </a:br>
            <a:r>
              <a:rPr lang="en-US" kern="1200" dirty="0" smtClean="0"/>
              <a:t>to produce element 117</a:t>
            </a:r>
            <a:endParaRPr lang="en-US" kern="1200" dirty="0"/>
          </a:p>
        </p:txBody>
      </p:sp>
      <p:sp>
        <p:nvSpPr>
          <p:cNvPr id="2" name="TextBox 1"/>
          <p:cNvSpPr txBox="1"/>
          <p:nvPr/>
        </p:nvSpPr>
        <p:spPr>
          <a:xfrm>
            <a:off x="2461667" y="5334000"/>
            <a:ext cx="4739233" cy="84484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lnSpc>
                <a:spcPct val="90000"/>
              </a:lnSpc>
            </a:pPr>
            <a:r>
              <a:rPr lang="en-US" dirty="0" smtClean="0"/>
              <a:t>Evidence for the existence of the “island of stability” for super-heavy elements, originally proposed by Seaborg in the 1960s</a:t>
            </a:r>
          </a:p>
        </p:txBody>
      </p:sp>
    </p:spTree>
    <p:extLst>
      <p:ext uri="{BB962C8B-B14F-4D97-AF65-F5344CB8AC3E}">
        <p14:creationId xmlns:p14="http://schemas.microsoft.com/office/powerpoint/2010/main" val="1785952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6171" y="223100"/>
            <a:ext cx="8914664" cy="685686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HFIR’s instruments today</a:t>
            </a:r>
            <a:endParaRPr lang="en-US" dirty="0"/>
          </a:p>
        </p:txBody>
      </p:sp>
    </p:spTree>
    <p:extLst>
      <p:ext uri="{BB962C8B-B14F-4D97-AF65-F5344CB8AC3E}">
        <p14:creationId xmlns:p14="http://schemas.microsoft.com/office/powerpoint/2010/main" val="395999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168" y="1443385"/>
            <a:ext cx="5486400" cy="4195415"/>
          </a:xfrm>
        </p:spPr>
        <p:txBody>
          <a:bodyPr/>
          <a:lstStyle/>
          <a:p>
            <a:pPr marL="0" indent="0">
              <a:buNone/>
            </a:pPr>
            <a:r>
              <a:rPr lang="en-US" sz="2000" b="1" dirty="0"/>
              <a:t>Letter to AEC Chairman </a:t>
            </a:r>
            <a:r>
              <a:rPr lang="en-US" sz="2000" b="1" dirty="0" smtClean="0"/>
              <a:t>Lewis Strauss, October 24, 1957</a:t>
            </a:r>
          </a:p>
          <a:p>
            <a:r>
              <a:rPr lang="en-US" sz="2000" dirty="0" smtClean="0"/>
              <a:t>Future progress in “the field of new transuranium elements” requires production of “substantial weighable quantities </a:t>
            </a:r>
            <a:br>
              <a:rPr lang="en-US" sz="2000" dirty="0" smtClean="0"/>
            </a:br>
            <a:r>
              <a:rPr lang="en-US" sz="2000" dirty="0" smtClean="0"/>
              <a:t>(</a:t>
            </a:r>
            <a:r>
              <a:rPr lang="en-US" sz="2000" dirty="0"/>
              <a:t>say milligrams) </a:t>
            </a:r>
            <a:r>
              <a:rPr lang="en-US" sz="2000" dirty="0" smtClean="0"/>
              <a:t>of </a:t>
            </a:r>
            <a:r>
              <a:rPr lang="en-US" sz="2000" dirty="0"/>
              <a:t>berkelium, californium, </a:t>
            </a:r>
            <a:r>
              <a:rPr lang="en-US" sz="2000" dirty="0" smtClean="0"/>
              <a:t/>
            </a:r>
            <a:br>
              <a:rPr lang="en-US" sz="2000" dirty="0" smtClean="0"/>
            </a:br>
            <a:r>
              <a:rPr lang="en-US" sz="2000" dirty="0" smtClean="0"/>
              <a:t>and einsteinium” </a:t>
            </a:r>
          </a:p>
          <a:p>
            <a:r>
              <a:rPr lang="en-US" sz="2000" dirty="0" smtClean="0"/>
              <a:t>A unified national effort is needed for:</a:t>
            </a:r>
          </a:p>
          <a:p>
            <a:pPr lvl="1"/>
            <a:r>
              <a:rPr lang="en-US" sz="1800" dirty="0" smtClean="0"/>
              <a:t>Irradiation </a:t>
            </a:r>
            <a:r>
              <a:rPr lang="en-US" sz="1800" dirty="0"/>
              <a:t>of substantial quantities </a:t>
            </a:r>
            <a:r>
              <a:rPr lang="en-US" sz="1800" dirty="0" smtClean="0"/>
              <a:t>of Pu</a:t>
            </a:r>
            <a:r>
              <a:rPr lang="en-US" sz="1800" baseline="30000" dirty="0" smtClean="0"/>
              <a:t>239</a:t>
            </a:r>
            <a:r>
              <a:rPr lang="en-US" sz="1800" dirty="0" smtClean="0"/>
              <a:t> </a:t>
            </a:r>
            <a:br>
              <a:rPr lang="en-US" sz="1800" dirty="0" smtClean="0"/>
            </a:br>
            <a:r>
              <a:rPr lang="en-US" sz="1800" dirty="0" smtClean="0"/>
              <a:t>as </a:t>
            </a:r>
            <a:r>
              <a:rPr lang="en-US" sz="1800" dirty="0"/>
              <a:t>reactor fuel elements, </a:t>
            </a:r>
            <a:r>
              <a:rPr lang="en-US" sz="1800" dirty="0" smtClean="0"/>
              <a:t>and the </a:t>
            </a:r>
            <a:r>
              <a:rPr lang="en-US" sz="1800" dirty="0"/>
              <a:t>reirradiation of the </a:t>
            </a:r>
            <a:r>
              <a:rPr lang="en-US" sz="1800" dirty="0" smtClean="0"/>
              <a:t>products . . . to </a:t>
            </a:r>
            <a:r>
              <a:rPr lang="en-US" sz="1800" dirty="0"/>
              <a:t>form hundred gram amounts </a:t>
            </a:r>
            <a:r>
              <a:rPr lang="en-US" sz="1800" dirty="0" smtClean="0"/>
              <a:t>of Cm</a:t>
            </a:r>
            <a:r>
              <a:rPr lang="en-US" sz="1800" baseline="30000" dirty="0" smtClean="0"/>
              <a:t>244</a:t>
            </a:r>
            <a:r>
              <a:rPr lang="en-US" sz="1800" dirty="0" smtClean="0"/>
              <a:t> and </a:t>
            </a:r>
            <a:r>
              <a:rPr lang="en-US" sz="1800" dirty="0"/>
              <a:t>higher curium </a:t>
            </a:r>
            <a:r>
              <a:rPr lang="en-US" sz="1800" dirty="0" smtClean="0"/>
              <a:t>isotopes</a:t>
            </a:r>
            <a:endParaRPr lang="en-US" sz="1800" dirty="0"/>
          </a:p>
          <a:p>
            <a:pPr lvl="1"/>
            <a:r>
              <a:rPr lang="en-US" sz="1800" dirty="0" smtClean="0"/>
              <a:t>Irradiation </a:t>
            </a:r>
            <a:r>
              <a:rPr lang="en-US" sz="1800" dirty="0"/>
              <a:t>of the </a:t>
            </a:r>
            <a:r>
              <a:rPr lang="en-US" sz="1800" dirty="0" smtClean="0"/>
              <a:t>curium in “the suggested </a:t>
            </a:r>
            <a:br>
              <a:rPr lang="en-US" sz="1800" dirty="0" smtClean="0"/>
            </a:br>
            <a:r>
              <a:rPr lang="en-US" sz="1800" dirty="0" smtClean="0"/>
              <a:t>‘very high flux reactor’</a:t>
            </a:r>
            <a:r>
              <a:rPr lang="en-US" sz="1000" dirty="0" smtClean="0"/>
              <a:t> </a:t>
            </a:r>
            <a:r>
              <a:rPr lang="en-US" sz="1800" dirty="0" smtClean="0"/>
              <a:t>” to produce </a:t>
            </a:r>
            <a:br>
              <a:rPr lang="en-US" sz="1800" dirty="0" smtClean="0"/>
            </a:br>
            <a:r>
              <a:rPr lang="en-US" sz="1800" dirty="0" smtClean="0"/>
              <a:t>Bk, </a:t>
            </a:r>
            <a:r>
              <a:rPr lang="en-US" sz="1800" dirty="0" err="1" smtClean="0"/>
              <a:t>Cf</a:t>
            </a:r>
            <a:r>
              <a:rPr lang="en-US" sz="1800" dirty="0" smtClean="0"/>
              <a:t>, and </a:t>
            </a:r>
            <a:r>
              <a:rPr lang="en-US" sz="1800" dirty="0" err="1" smtClean="0"/>
              <a:t>Es</a:t>
            </a:r>
            <a:endParaRPr lang="en-US" sz="1800" dirty="0" smtClean="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680" r="6451"/>
          <a:stretch/>
        </p:blipFill>
        <p:spPr>
          <a:xfrm>
            <a:off x="6064187" y="1443385"/>
            <a:ext cx="2743200" cy="3892693"/>
          </a:xfrm>
          <a:prstGeom prst="rect">
            <a:avLst/>
          </a:prstGeom>
          <a:ln>
            <a:solidFill>
              <a:schemeClr val="tx1"/>
            </a:solidFill>
          </a:ln>
          <a:effectLst>
            <a:outerShdw blurRad="50800" dist="38100" dir="2700000" algn="tl" rotWithShape="0">
              <a:prstClr val="black">
                <a:alpha val="40000"/>
              </a:prstClr>
            </a:outerShdw>
          </a:effectLst>
        </p:spPr>
      </p:pic>
      <p:sp>
        <p:nvSpPr>
          <p:cNvPr id="6" name="Title 5"/>
          <p:cNvSpPr>
            <a:spLocks noGrp="1"/>
          </p:cNvSpPr>
          <p:nvPr>
            <p:ph type="title"/>
          </p:nvPr>
        </p:nvSpPr>
        <p:spPr>
          <a:xfrm>
            <a:off x="192024" y="256032"/>
            <a:ext cx="8636290" cy="877163"/>
          </a:xfrm>
        </p:spPr>
        <p:txBody>
          <a:bodyPr/>
          <a:lstStyle/>
          <a:p>
            <a:r>
              <a:rPr lang="en-US" dirty="0" smtClean="0"/>
              <a:t>Seaborg’s vision: </a:t>
            </a:r>
            <a:r>
              <a:rPr lang="en-US" b="1" dirty="0" smtClean="0"/>
              <a:t>A “very high flux reactor”</a:t>
            </a:r>
            <a:r>
              <a:rPr lang="en-US" b="1" dirty="0"/>
              <a:t> </a:t>
            </a:r>
            <a:r>
              <a:rPr lang="en-US" b="1" dirty="0" smtClean="0"/>
              <a:t>for heavy </a:t>
            </a:r>
            <a:r>
              <a:rPr lang="en-US" b="1" dirty="0"/>
              <a:t>element </a:t>
            </a:r>
            <a:r>
              <a:rPr lang="en-US" b="1" dirty="0" smtClean="0"/>
              <a:t>production</a:t>
            </a:r>
            <a:endParaRPr lang="en-US" dirty="0"/>
          </a:p>
        </p:txBody>
      </p:sp>
    </p:spTree>
    <p:extLst>
      <p:ext uri="{BB962C8B-B14F-4D97-AF65-F5344CB8AC3E}">
        <p14:creationId xmlns:p14="http://schemas.microsoft.com/office/powerpoint/2010/main" val="4233627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90269" y="2315027"/>
            <a:ext cx="2425023" cy="3172659"/>
            <a:chOff x="-5562601" y="-1754188"/>
            <a:chExt cx="6121400" cy="8008632"/>
          </a:xfrm>
        </p:grpSpPr>
        <p:pic>
          <p:nvPicPr>
            <p:cNvPr id="4098" name="Picture 2" descr="http://www.ornl.gov/Image%20Library/Main%20Nav/ORNL/News/News%20Releases/2014/huntington_highres.jpg?code=4b3c6575-d679-483e-8138-ca69cff08ec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505" t="24208" r="-1430"/>
            <a:stretch/>
          </p:blipFill>
          <p:spPr bwMode="auto">
            <a:xfrm>
              <a:off x="-4806397" y="3106895"/>
              <a:ext cx="4608992" cy="314754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www.ornl.gov/Image%20Library/Main%20Nav/ORNL/News/News%20Releases/2014/huntington_highres.jpg?code=4b3c6575-d679-483e-8138-ca69cff08ec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33" r="38641"/>
            <a:stretch/>
          </p:blipFill>
          <p:spPr bwMode="auto">
            <a:xfrm>
              <a:off x="-5562601" y="-1754188"/>
              <a:ext cx="6121400" cy="415290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http://www.ornl.gov/Image%20Library/Main%20Nav/ORNL/News/News%20Releases/2014/huntington_highres.jpg?code=4b3c6575-d679-483e-8138-ca69cff08ec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505" r="-1430" b="82893"/>
            <a:stretch/>
          </p:blipFill>
          <p:spPr bwMode="auto">
            <a:xfrm>
              <a:off x="-4806397" y="2591384"/>
              <a:ext cx="4608992" cy="7104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04800" y="1060073"/>
            <a:ext cx="8547488" cy="4878805"/>
            <a:chOff x="228600" y="1088648"/>
            <a:chExt cx="8623688" cy="4878805"/>
          </a:xfrm>
        </p:grpSpPr>
        <p:sp>
          <p:nvSpPr>
            <p:cNvPr id="2" name="Rectangle 1"/>
            <p:cNvSpPr/>
            <p:nvPr/>
          </p:nvSpPr>
          <p:spPr>
            <a:xfrm>
              <a:off x="228600" y="1088648"/>
              <a:ext cx="2796605" cy="4878805"/>
            </a:xfrm>
            <a:prstGeom prst="rect">
              <a:avLst/>
            </a:prstGeom>
            <a:noFill/>
            <a:ln>
              <a:gradFill>
                <a:gsLst>
                  <a:gs pos="0">
                    <a:schemeClr val="accent1"/>
                  </a:gs>
                  <a:gs pos="50000">
                    <a:schemeClr val="accent1">
                      <a:tint val="44500"/>
                      <a:satMod val="160000"/>
                    </a:schemeClr>
                  </a:gs>
                  <a:gs pos="100000">
                    <a:schemeClr val="bg2">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142142" y="1088648"/>
              <a:ext cx="2796605" cy="4878805"/>
            </a:xfrm>
            <a:prstGeom prst="rect">
              <a:avLst/>
            </a:prstGeom>
            <a:noFill/>
            <a:ln>
              <a:gradFill>
                <a:gsLst>
                  <a:gs pos="0">
                    <a:schemeClr val="accent1"/>
                  </a:gs>
                  <a:gs pos="50000">
                    <a:schemeClr val="accent1">
                      <a:tint val="44500"/>
                      <a:satMod val="160000"/>
                    </a:schemeClr>
                  </a:gs>
                  <a:gs pos="100000">
                    <a:schemeClr val="bg2">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55683" y="1088648"/>
              <a:ext cx="2796605" cy="4878805"/>
            </a:xfrm>
            <a:prstGeom prst="rect">
              <a:avLst/>
            </a:prstGeom>
            <a:noFill/>
            <a:ln>
              <a:gradFill>
                <a:gsLst>
                  <a:gs pos="0">
                    <a:schemeClr val="accent1"/>
                  </a:gs>
                  <a:gs pos="50000">
                    <a:schemeClr val="accent1">
                      <a:tint val="44500"/>
                      <a:satMod val="160000"/>
                    </a:schemeClr>
                  </a:gs>
                  <a:gs pos="100000">
                    <a:schemeClr val="bg2">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6207529" y="1121430"/>
            <a:ext cx="2530746" cy="840230"/>
          </a:xfrm>
          <a:prstGeom prst="rect">
            <a:avLst/>
          </a:prstGeom>
          <a:noFill/>
        </p:spPr>
        <p:txBody>
          <a:bodyPr wrap="square" rtlCol="0">
            <a:spAutoFit/>
          </a:bodyPr>
          <a:lstStyle/>
          <a:p>
            <a:pPr algn="ctr">
              <a:lnSpc>
                <a:spcPct val="90000"/>
              </a:lnSpc>
            </a:pPr>
            <a:r>
              <a:rPr lang="en-US" dirty="0" smtClean="0">
                <a:solidFill>
                  <a:prstClr val="black"/>
                </a:solidFill>
                <a:latin typeface="Arial" panose="020B0604020202020204" pitchFamily="34" charset="0"/>
                <a:cs typeface="Arial" panose="020B0604020202020204" pitchFamily="34" charset="0"/>
              </a:rPr>
              <a:t>Using neutrons </a:t>
            </a:r>
            <a:br>
              <a:rPr lang="en-US" dirty="0" smtClean="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to image and measure residual stress</a:t>
            </a:r>
            <a:endParaRPr lang="en-US"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3245667" y="1133098"/>
            <a:ext cx="2689578" cy="1089529"/>
          </a:xfrm>
          <a:prstGeom prst="rect">
            <a:avLst/>
          </a:prstGeom>
          <a:noFill/>
        </p:spPr>
        <p:txBody>
          <a:bodyPr wrap="square" rtlCol="0">
            <a:spAutoFit/>
          </a:bodyPr>
          <a:lstStyle/>
          <a:p>
            <a:pPr algn="ctr">
              <a:lnSpc>
                <a:spcPct val="90000"/>
              </a:lnSpc>
            </a:pPr>
            <a:r>
              <a:rPr lang="en-US" dirty="0">
                <a:solidFill>
                  <a:prstClr val="black"/>
                </a:solidFill>
                <a:latin typeface="Arial" panose="020B0604020202020204" pitchFamily="34" charset="0"/>
                <a:cs typeface="Arial" panose="020B0604020202020204" pitchFamily="34" charset="0"/>
              </a:rPr>
              <a:t>Combining </a:t>
            </a:r>
            <a:r>
              <a:rPr lang="en-US" dirty="0" smtClean="0">
                <a:solidFill>
                  <a:prstClr val="black"/>
                </a:solidFill>
                <a:latin typeface="Arial" panose="020B0604020202020204" pitchFamily="34" charset="0"/>
                <a:cs typeface="Arial" panose="020B0604020202020204" pitchFamily="34" charset="0"/>
              </a:rPr>
              <a:t>small-angle neutron scattering</a:t>
            </a: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a:r>
            <a:br>
              <a:rPr lang="en-US" dirty="0" smtClean="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and </a:t>
            </a:r>
            <a:r>
              <a:rPr lang="en-US" dirty="0">
                <a:solidFill>
                  <a:prstClr val="black"/>
                </a:solidFill>
                <a:latin typeface="Arial" panose="020B0604020202020204" pitchFamily="34" charset="0"/>
                <a:cs typeface="Arial" panose="020B0604020202020204" pitchFamily="34" charset="0"/>
              </a:rPr>
              <a:t>computing </a:t>
            </a:r>
            <a:r>
              <a:rPr lang="en-US" dirty="0" smtClean="0">
                <a:solidFill>
                  <a:prstClr val="black"/>
                </a:solidFill>
                <a:latin typeface="Arial" panose="020B0604020202020204" pitchFamily="34" charset="0"/>
                <a:cs typeface="Arial" panose="020B0604020202020204" pitchFamily="34" charset="0"/>
              </a:rPr>
              <a:t/>
            </a:r>
            <a:br>
              <a:rPr lang="en-US" dirty="0" smtClean="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to characterize </a:t>
            </a:r>
            <a:r>
              <a:rPr lang="en-US" dirty="0">
                <a:solidFill>
                  <a:prstClr val="black"/>
                </a:solidFill>
                <a:latin typeface="Arial" panose="020B0604020202020204" pitchFamily="34" charset="0"/>
                <a:cs typeface="Arial" panose="020B0604020202020204" pitchFamily="34" charset="0"/>
              </a:rPr>
              <a:t>lignin</a:t>
            </a:r>
          </a:p>
        </p:txBody>
      </p:sp>
      <p:sp>
        <p:nvSpPr>
          <p:cNvPr id="17" name="TextBox 16"/>
          <p:cNvSpPr txBox="1"/>
          <p:nvPr/>
        </p:nvSpPr>
        <p:spPr>
          <a:xfrm>
            <a:off x="404536" y="1133098"/>
            <a:ext cx="2565766" cy="1089529"/>
          </a:xfrm>
          <a:prstGeom prst="rect">
            <a:avLst/>
          </a:prstGeom>
          <a:noFill/>
        </p:spPr>
        <p:txBody>
          <a:bodyPr wrap="none" rtlCol="0">
            <a:spAutoFit/>
          </a:bodyPr>
          <a:lstStyle/>
          <a:p>
            <a:pPr algn="ctr">
              <a:lnSpc>
                <a:spcPct val="90000"/>
              </a:lnSpc>
            </a:pPr>
            <a:r>
              <a:rPr lang="en-US" dirty="0">
                <a:solidFill>
                  <a:prstClr val="black"/>
                </a:solidFill>
                <a:latin typeface="Arial" panose="020B0604020202020204" pitchFamily="34" charset="0"/>
                <a:cs typeface="Arial" panose="020B0604020202020204" pitchFamily="34" charset="0"/>
              </a:rPr>
              <a:t>Understanding </a:t>
            </a:r>
            <a:r>
              <a:rPr lang="en-US" dirty="0" smtClean="0">
                <a:solidFill>
                  <a:prstClr val="black"/>
                </a:solidFill>
                <a:latin typeface="Arial" panose="020B0604020202020204" pitchFamily="34" charset="0"/>
                <a:cs typeface="Arial" panose="020B0604020202020204" pitchFamily="34" charset="0"/>
              </a:rPr>
              <a:t/>
            </a:r>
            <a:br>
              <a:rPr lang="en-US" dirty="0" smtClean="0">
                <a:solidFill>
                  <a:prstClr val="black"/>
                </a:solidFill>
                <a:latin typeface="Arial" panose="020B0604020202020204" pitchFamily="34" charset="0"/>
                <a:cs typeface="Arial" panose="020B0604020202020204" pitchFamily="34" charset="0"/>
              </a:rPr>
            </a:br>
            <a:r>
              <a:rPr lang="en-US" dirty="0" err="1" smtClean="0">
                <a:solidFill>
                  <a:prstClr val="black"/>
                </a:solidFill>
                <a:latin typeface="Arial" panose="020B0604020202020204" pitchFamily="34" charset="0"/>
                <a:cs typeface="Arial" panose="020B0604020202020204" pitchFamily="34" charset="0"/>
              </a:rPr>
              <a:t>polyglutamine</a:t>
            </a:r>
            <a:r>
              <a:rPr lang="en-US" dirty="0" smtClean="0">
                <a:solidFill>
                  <a:prstClr val="black"/>
                </a:solidFill>
                <a:latin typeface="Arial" panose="020B0604020202020204" pitchFamily="34" charset="0"/>
                <a:cs typeface="Arial" panose="020B0604020202020204" pitchFamily="34" charset="0"/>
              </a:rPr>
              <a:t> </a:t>
            </a:r>
            <a:br>
              <a:rPr lang="en-US" dirty="0" smtClean="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aggregation </a:t>
            </a:r>
            <a:br>
              <a:rPr lang="en-US" dirty="0" smtClean="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in </a:t>
            </a:r>
            <a:r>
              <a:rPr lang="en-US" dirty="0">
                <a:solidFill>
                  <a:prstClr val="black"/>
                </a:solidFill>
                <a:latin typeface="Arial" panose="020B0604020202020204" pitchFamily="34" charset="0"/>
                <a:cs typeface="Arial" panose="020B0604020202020204" pitchFamily="34" charset="0"/>
              </a:rPr>
              <a:t>Huntington’s disease</a:t>
            </a:r>
          </a:p>
        </p:txBody>
      </p:sp>
      <p:sp>
        <p:nvSpPr>
          <p:cNvPr id="3" name="Title 2"/>
          <p:cNvSpPr>
            <a:spLocks noGrp="1"/>
          </p:cNvSpPr>
          <p:nvPr>
            <p:ph type="title"/>
          </p:nvPr>
        </p:nvSpPr>
        <p:spPr/>
        <p:txBody>
          <a:bodyPr/>
          <a:lstStyle/>
          <a:p>
            <a:r>
              <a:rPr lang="en-US" dirty="0" smtClean="0"/>
              <a:t>Exploring the frontiers of science</a:t>
            </a:r>
            <a:endParaRPr lang="en-US" dirty="0"/>
          </a:p>
        </p:txBody>
      </p:sp>
      <p:sp>
        <p:nvSpPr>
          <p:cNvPr id="35" name="TextBox 34"/>
          <p:cNvSpPr txBox="1"/>
          <p:nvPr/>
        </p:nvSpPr>
        <p:spPr>
          <a:xfrm>
            <a:off x="393734" y="5554701"/>
            <a:ext cx="2618095" cy="461665"/>
          </a:xfrm>
          <a:prstGeom prst="rect">
            <a:avLst/>
          </a:prstGeom>
          <a:noFill/>
        </p:spPr>
        <p:txBody>
          <a:bodyPr wrap="square" rtlCol="0">
            <a:spAutoFit/>
          </a:bodyPr>
          <a:lstStyle/>
          <a:p>
            <a:pPr algn="ctr"/>
            <a:r>
              <a:rPr lang="en-US" sz="1200" dirty="0" smtClean="0">
                <a:latin typeface="+mn-lt"/>
              </a:rPr>
              <a:t>T. </a:t>
            </a:r>
            <a:r>
              <a:rPr lang="en-US" sz="1200" dirty="0" err="1" smtClean="0">
                <a:latin typeface="+mn-lt"/>
              </a:rPr>
              <a:t>Perevozchikova</a:t>
            </a:r>
            <a:r>
              <a:rPr lang="en-US" sz="1200" dirty="0" smtClean="0">
                <a:latin typeface="+mn-lt"/>
              </a:rPr>
              <a:t> et al., </a:t>
            </a:r>
            <a:r>
              <a:rPr lang="en-US" sz="1200" i="1" dirty="0" err="1"/>
              <a:t>Biophys</a:t>
            </a:r>
            <a:r>
              <a:rPr lang="en-US" sz="1200" i="1" dirty="0"/>
              <a:t>. J.</a:t>
            </a:r>
            <a:r>
              <a:rPr lang="en-US" sz="1200" dirty="0"/>
              <a:t> </a:t>
            </a:r>
            <a:r>
              <a:rPr lang="en-US" sz="1200" b="1" dirty="0" smtClean="0"/>
              <a:t>107,</a:t>
            </a:r>
            <a:r>
              <a:rPr lang="en-US" sz="1200" dirty="0" smtClean="0"/>
              <a:t> 411  </a:t>
            </a:r>
            <a:r>
              <a:rPr lang="en-US" sz="1200" dirty="0"/>
              <a:t>(</a:t>
            </a:r>
            <a:r>
              <a:rPr lang="en-US" sz="1200" dirty="0" smtClean="0"/>
              <a:t>2014) </a:t>
            </a:r>
            <a:endParaRPr lang="en-US" sz="1200" dirty="0">
              <a:latin typeface="+mn-lt"/>
            </a:endParaRPr>
          </a:p>
        </p:txBody>
      </p:sp>
      <p:pic>
        <p:nvPicPr>
          <p:cNvPr id="3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9967" y="2664210"/>
            <a:ext cx="2479482" cy="181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custDataLst>
              <p:tags r:id="rId1"/>
            </p:custDataLst>
          </p:nvPr>
        </p:nvSpPr>
        <p:spPr>
          <a:xfrm>
            <a:off x="3322604" y="5185369"/>
            <a:ext cx="2630057" cy="830997"/>
          </a:xfrm>
          <a:prstGeom prst="rect">
            <a:avLst/>
          </a:prstGeom>
          <a:noFill/>
        </p:spPr>
        <p:txBody>
          <a:bodyPr wrap="square" rtlCol="0">
            <a:spAutoFit/>
          </a:bodyPr>
          <a:lstStyle/>
          <a:p>
            <a:pPr algn="ctr" fontAlgn="auto">
              <a:spcBef>
                <a:spcPts val="0"/>
              </a:spcBef>
              <a:spcAft>
                <a:spcPts val="0"/>
              </a:spcAft>
            </a:pPr>
            <a:r>
              <a:rPr lang="en-US" sz="1200" dirty="0" smtClean="0">
                <a:solidFill>
                  <a:prstClr val="black"/>
                </a:solidFill>
                <a:latin typeface="+mn-lt"/>
                <a:cs typeface="Times New Roman" pitchFamily="18" charset="0"/>
              </a:rPr>
              <a:t>L. Petridis et al., </a:t>
            </a:r>
            <a:r>
              <a:rPr lang="en-US" sz="1200" i="1" dirty="0" smtClean="0">
                <a:solidFill>
                  <a:prstClr val="black"/>
                </a:solidFill>
                <a:latin typeface="+mn-lt"/>
                <a:cs typeface="Times New Roman" pitchFamily="18" charset="0"/>
              </a:rPr>
              <a:t>Phys. Rev. E </a:t>
            </a:r>
            <a:r>
              <a:rPr lang="en-US" sz="1200" b="1" dirty="0" smtClean="0">
                <a:solidFill>
                  <a:prstClr val="black"/>
                </a:solidFill>
                <a:latin typeface="+mn-lt"/>
                <a:cs typeface="Times New Roman" pitchFamily="18" charset="0"/>
              </a:rPr>
              <a:t>83, </a:t>
            </a:r>
            <a:r>
              <a:rPr lang="en-US" sz="1200" dirty="0" smtClean="0">
                <a:solidFill>
                  <a:prstClr val="black"/>
                </a:solidFill>
                <a:latin typeface="+mn-lt"/>
                <a:cs typeface="Times New Roman" pitchFamily="18" charset="0"/>
              </a:rPr>
              <a:t>061911 (2011); L. Petridis, R. Schultz, and J. C. Smith, </a:t>
            </a:r>
            <a:r>
              <a:rPr lang="en-US" sz="1200" i="1" dirty="0" smtClean="0">
                <a:solidFill>
                  <a:prstClr val="black"/>
                </a:solidFill>
                <a:latin typeface="+mn-lt"/>
                <a:cs typeface="Times New Roman" pitchFamily="18" charset="0"/>
              </a:rPr>
              <a:t>J. Am. Chem. Soc. </a:t>
            </a:r>
            <a:r>
              <a:rPr lang="en-US" sz="1200" b="1" dirty="0" smtClean="0">
                <a:solidFill>
                  <a:prstClr val="black"/>
                </a:solidFill>
                <a:latin typeface="+mn-lt"/>
                <a:cs typeface="Times New Roman" pitchFamily="18" charset="0"/>
              </a:rPr>
              <a:t>133,</a:t>
            </a:r>
            <a:r>
              <a:rPr lang="en-US" sz="1200" dirty="0" smtClean="0">
                <a:solidFill>
                  <a:prstClr val="black"/>
                </a:solidFill>
                <a:latin typeface="+mn-lt"/>
                <a:cs typeface="Times New Roman" pitchFamily="18" charset="0"/>
              </a:rPr>
              <a:t> 20277 (2011)</a:t>
            </a:r>
            <a:endParaRPr lang="en-US" sz="1200" dirty="0">
              <a:solidFill>
                <a:prstClr val="black"/>
              </a:solidFill>
              <a:latin typeface="+mn-lt"/>
              <a:cs typeface="Times New Roman" pitchFamily="18" charset="0"/>
            </a:endParaRPr>
          </a:p>
        </p:txBody>
      </p:sp>
      <p:grpSp>
        <p:nvGrpSpPr>
          <p:cNvPr id="41" name="Group 40"/>
          <p:cNvGrpSpPr/>
          <p:nvPr/>
        </p:nvGrpSpPr>
        <p:grpSpPr>
          <a:xfrm>
            <a:off x="6312669" y="2837864"/>
            <a:ext cx="2213104" cy="1466406"/>
            <a:chOff x="7009445" y="4385747"/>
            <a:chExt cx="2115760" cy="1401905"/>
          </a:xfrm>
        </p:grpSpPr>
        <p:sp>
          <p:nvSpPr>
            <p:cNvPr id="42" name="Freeform 41"/>
            <p:cNvSpPr/>
            <p:nvPr/>
          </p:nvSpPr>
          <p:spPr>
            <a:xfrm>
              <a:off x="8161867" y="4392918"/>
              <a:ext cx="263411" cy="1385351"/>
            </a:xfrm>
            <a:custGeom>
              <a:avLst/>
              <a:gdLst>
                <a:gd name="connsiteX0" fmla="*/ 654663 w 680849"/>
                <a:gd name="connsiteY0" fmla="*/ 0 h 1564551"/>
                <a:gd name="connsiteX1" fmla="*/ 0 w 680849"/>
                <a:gd name="connsiteY1" fmla="*/ 752817 h 1564551"/>
                <a:gd name="connsiteX2" fmla="*/ 680849 w 680849"/>
                <a:gd name="connsiteY2" fmla="*/ 1564551 h 1564551"/>
                <a:gd name="connsiteX3" fmla="*/ 654663 w 680849"/>
                <a:gd name="connsiteY3" fmla="*/ 0 h 1564551"/>
                <a:gd name="connsiteX0" fmla="*/ 718453 w 718453"/>
                <a:gd name="connsiteY0" fmla="*/ 0 h 1547299"/>
                <a:gd name="connsiteX1" fmla="*/ 0 w 718453"/>
                <a:gd name="connsiteY1" fmla="*/ 735565 h 1547299"/>
                <a:gd name="connsiteX2" fmla="*/ 680849 w 718453"/>
                <a:gd name="connsiteY2" fmla="*/ 1547299 h 1547299"/>
                <a:gd name="connsiteX3" fmla="*/ 718453 w 718453"/>
                <a:gd name="connsiteY3" fmla="*/ 0 h 1547299"/>
                <a:gd name="connsiteX0" fmla="*/ 1279805 w 1279805"/>
                <a:gd name="connsiteY0" fmla="*/ 0 h 1547299"/>
                <a:gd name="connsiteX1" fmla="*/ 0 w 1279805"/>
                <a:gd name="connsiteY1" fmla="*/ 657927 h 1547299"/>
                <a:gd name="connsiteX2" fmla="*/ 1242201 w 1279805"/>
                <a:gd name="connsiteY2" fmla="*/ 1547299 h 1547299"/>
                <a:gd name="connsiteX3" fmla="*/ 1279805 w 1279805"/>
                <a:gd name="connsiteY3" fmla="*/ 0 h 1547299"/>
                <a:gd name="connsiteX0" fmla="*/ 903863 w 903863"/>
                <a:gd name="connsiteY0" fmla="*/ 0 h 1547299"/>
                <a:gd name="connsiteX1" fmla="*/ 0 w 903863"/>
                <a:gd name="connsiteY1" fmla="*/ 4784 h 1547299"/>
                <a:gd name="connsiteX2" fmla="*/ 866259 w 903863"/>
                <a:gd name="connsiteY2" fmla="*/ 1547299 h 1547299"/>
                <a:gd name="connsiteX3" fmla="*/ 903863 w 903863"/>
                <a:gd name="connsiteY3" fmla="*/ 0 h 1547299"/>
                <a:gd name="connsiteX0" fmla="*/ 975823 w 975823"/>
                <a:gd name="connsiteY0" fmla="*/ 0 h 1550579"/>
                <a:gd name="connsiteX1" fmla="*/ 71960 w 975823"/>
                <a:gd name="connsiteY1" fmla="*/ 4784 h 1550579"/>
                <a:gd name="connsiteX2" fmla="*/ 61019 w 975823"/>
                <a:gd name="connsiteY2" fmla="*/ 1550579 h 1550579"/>
                <a:gd name="connsiteX3" fmla="*/ 938219 w 975823"/>
                <a:gd name="connsiteY3" fmla="*/ 1547299 h 1550579"/>
                <a:gd name="connsiteX4" fmla="*/ 975823 w 975823"/>
                <a:gd name="connsiteY4" fmla="*/ 0 h 1550579"/>
                <a:gd name="connsiteX0" fmla="*/ 914805 w 914805"/>
                <a:gd name="connsiteY0" fmla="*/ 0 h 1550579"/>
                <a:gd name="connsiteX1" fmla="*/ 10942 w 914805"/>
                <a:gd name="connsiteY1" fmla="*/ 4784 h 1550579"/>
                <a:gd name="connsiteX2" fmla="*/ 1 w 914805"/>
                <a:gd name="connsiteY2" fmla="*/ 1550579 h 1550579"/>
                <a:gd name="connsiteX3" fmla="*/ 877201 w 914805"/>
                <a:gd name="connsiteY3" fmla="*/ 1547299 h 1550579"/>
                <a:gd name="connsiteX4" fmla="*/ 914805 w 914805"/>
                <a:gd name="connsiteY4" fmla="*/ 0 h 1550579"/>
                <a:gd name="connsiteX0" fmla="*/ 924749 w 924749"/>
                <a:gd name="connsiteY0" fmla="*/ 2277 h 1552856"/>
                <a:gd name="connsiteX1" fmla="*/ 0 w 924749"/>
                <a:gd name="connsiteY1" fmla="*/ 0 h 1552856"/>
                <a:gd name="connsiteX2" fmla="*/ 9945 w 924749"/>
                <a:gd name="connsiteY2" fmla="*/ 1552856 h 1552856"/>
                <a:gd name="connsiteX3" fmla="*/ 887145 w 924749"/>
                <a:gd name="connsiteY3" fmla="*/ 1549576 h 1552856"/>
                <a:gd name="connsiteX4" fmla="*/ 924749 w 924749"/>
                <a:gd name="connsiteY4" fmla="*/ 2277 h 1552856"/>
                <a:gd name="connsiteX0" fmla="*/ 872536 w 887145"/>
                <a:gd name="connsiteY0" fmla="*/ 302369 h 1552856"/>
                <a:gd name="connsiteX1" fmla="*/ 0 w 887145"/>
                <a:gd name="connsiteY1" fmla="*/ 0 h 1552856"/>
                <a:gd name="connsiteX2" fmla="*/ 9945 w 887145"/>
                <a:gd name="connsiteY2" fmla="*/ 1552856 h 1552856"/>
                <a:gd name="connsiteX3" fmla="*/ 887145 w 887145"/>
                <a:gd name="connsiteY3" fmla="*/ 1549576 h 1552856"/>
                <a:gd name="connsiteX4" fmla="*/ 872536 w 887145"/>
                <a:gd name="connsiteY4" fmla="*/ 302369 h 1552856"/>
                <a:gd name="connsiteX0" fmla="*/ 872536 w 897586"/>
                <a:gd name="connsiteY0" fmla="*/ 302369 h 1552856"/>
                <a:gd name="connsiteX1" fmla="*/ 0 w 897586"/>
                <a:gd name="connsiteY1" fmla="*/ 0 h 1552856"/>
                <a:gd name="connsiteX2" fmla="*/ 9945 w 897586"/>
                <a:gd name="connsiteY2" fmla="*/ 1552856 h 1552856"/>
                <a:gd name="connsiteX3" fmla="*/ 897586 w 897586"/>
                <a:gd name="connsiteY3" fmla="*/ 1316562 h 1552856"/>
                <a:gd name="connsiteX4" fmla="*/ 872536 w 897586"/>
                <a:gd name="connsiteY4" fmla="*/ 302369 h 1552856"/>
                <a:gd name="connsiteX0" fmla="*/ 872536 w 887145"/>
                <a:gd name="connsiteY0" fmla="*/ 302369 h 1552856"/>
                <a:gd name="connsiteX1" fmla="*/ 0 w 887145"/>
                <a:gd name="connsiteY1" fmla="*/ 0 h 1552856"/>
                <a:gd name="connsiteX2" fmla="*/ 9945 w 887145"/>
                <a:gd name="connsiteY2" fmla="*/ 1552856 h 1552856"/>
                <a:gd name="connsiteX3" fmla="*/ 887145 w 887145"/>
                <a:gd name="connsiteY3" fmla="*/ 1302440 h 1552856"/>
                <a:gd name="connsiteX4" fmla="*/ 872536 w 887145"/>
                <a:gd name="connsiteY4" fmla="*/ 302369 h 1552856"/>
                <a:gd name="connsiteX0" fmla="*/ 893422 w 893422"/>
                <a:gd name="connsiteY0" fmla="*/ 365918 h 1552856"/>
                <a:gd name="connsiteX1" fmla="*/ 0 w 893422"/>
                <a:gd name="connsiteY1" fmla="*/ 0 h 1552856"/>
                <a:gd name="connsiteX2" fmla="*/ 9945 w 893422"/>
                <a:gd name="connsiteY2" fmla="*/ 1552856 h 1552856"/>
                <a:gd name="connsiteX3" fmla="*/ 887145 w 893422"/>
                <a:gd name="connsiteY3" fmla="*/ 1302440 h 1552856"/>
                <a:gd name="connsiteX4" fmla="*/ 893422 w 893422"/>
                <a:gd name="connsiteY4" fmla="*/ 365918 h 1552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422" h="1552856">
                  <a:moveTo>
                    <a:pt x="893422" y="365918"/>
                  </a:moveTo>
                  <a:lnTo>
                    <a:pt x="0" y="0"/>
                  </a:lnTo>
                  <a:lnTo>
                    <a:pt x="9945" y="1552856"/>
                  </a:lnTo>
                  <a:lnTo>
                    <a:pt x="887145" y="1302440"/>
                  </a:lnTo>
                  <a:cubicBezTo>
                    <a:pt x="889237" y="990266"/>
                    <a:pt x="891330" y="678092"/>
                    <a:pt x="893422" y="365918"/>
                  </a:cubicBezTo>
                  <a:close/>
                </a:path>
              </a:pathLst>
            </a:custGeom>
            <a:gradFill flip="none" rotWithShape="1">
              <a:gsLst>
                <a:gs pos="0">
                  <a:schemeClr val="bg1">
                    <a:lumMod val="85000"/>
                    <a:shade val="30000"/>
                    <a:satMod val="115000"/>
                    <a:alpha val="82000"/>
                  </a:schemeClr>
                </a:gs>
                <a:gs pos="50000">
                  <a:schemeClr val="bg1">
                    <a:lumMod val="85000"/>
                    <a:shade val="67500"/>
                    <a:satMod val="115000"/>
                    <a:alpha val="54000"/>
                  </a:schemeClr>
                </a:gs>
                <a:gs pos="100000">
                  <a:schemeClr val="bg1">
                    <a:lumMod val="85000"/>
                    <a:shade val="100000"/>
                    <a:satMod val="115000"/>
                    <a:alpha val="63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pic>
          <p:nvPicPr>
            <p:cNvPr id="4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9445" y="4398209"/>
              <a:ext cx="1164166" cy="138651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4"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819" t="11467" r="32362" b="30787"/>
            <a:stretch/>
          </p:blipFill>
          <p:spPr bwMode="auto">
            <a:xfrm>
              <a:off x="8395751" y="4385747"/>
              <a:ext cx="729454" cy="140190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0" name="TextBox 59"/>
          <p:cNvSpPr txBox="1"/>
          <p:nvPr>
            <p:custDataLst>
              <p:tags r:id="rId2"/>
            </p:custDataLst>
          </p:nvPr>
        </p:nvSpPr>
        <p:spPr>
          <a:xfrm>
            <a:off x="6157873" y="5554701"/>
            <a:ext cx="2630057" cy="461665"/>
          </a:xfrm>
          <a:prstGeom prst="rect">
            <a:avLst/>
          </a:prstGeom>
          <a:noFill/>
        </p:spPr>
        <p:txBody>
          <a:bodyPr wrap="square" rtlCol="0">
            <a:spAutoFit/>
          </a:bodyPr>
          <a:lstStyle/>
          <a:p>
            <a:pPr algn="ctr" fontAlgn="auto">
              <a:spcBef>
                <a:spcPts val="0"/>
              </a:spcBef>
              <a:spcAft>
                <a:spcPts val="0"/>
              </a:spcAft>
            </a:pPr>
            <a:r>
              <a:rPr lang="en-US" sz="1200" dirty="0" smtClean="0">
                <a:solidFill>
                  <a:prstClr val="black"/>
                </a:solidFill>
                <a:latin typeface="+mn-lt"/>
                <a:cs typeface="Times New Roman" pitchFamily="18" charset="0"/>
              </a:rPr>
              <a:t>T. Watkins et al., </a:t>
            </a:r>
            <a:r>
              <a:rPr lang="en-US" sz="1200" i="1" dirty="0" smtClean="0">
                <a:solidFill>
                  <a:prstClr val="black"/>
                </a:solidFill>
                <a:latin typeface="+mn-lt"/>
                <a:cs typeface="Times New Roman" pitchFamily="18" charset="0"/>
              </a:rPr>
              <a:t>Adv. Mater. Process. </a:t>
            </a:r>
            <a:r>
              <a:rPr lang="en-US" sz="1200" b="1" dirty="0" smtClean="0">
                <a:solidFill>
                  <a:prstClr val="black"/>
                </a:solidFill>
                <a:latin typeface="+mn-lt"/>
                <a:cs typeface="Times New Roman" pitchFamily="18" charset="0"/>
              </a:rPr>
              <a:t>171 (3) 23 </a:t>
            </a:r>
            <a:r>
              <a:rPr lang="en-US" sz="1200" dirty="0" smtClean="0">
                <a:solidFill>
                  <a:prstClr val="black"/>
                </a:solidFill>
                <a:latin typeface="+mn-lt"/>
                <a:cs typeface="Times New Roman" pitchFamily="18" charset="0"/>
              </a:rPr>
              <a:t>(2013)</a:t>
            </a:r>
            <a:endParaRPr lang="en-US" sz="1200" dirty="0">
              <a:solidFill>
                <a:prstClr val="black"/>
              </a:solidFill>
              <a:latin typeface="+mn-lt"/>
              <a:cs typeface="Times New Roman" pitchFamily="18" charset="0"/>
            </a:endParaRPr>
          </a:p>
        </p:txBody>
      </p:sp>
    </p:spTree>
    <p:extLst>
      <p:ext uri="{BB962C8B-B14F-4D97-AF65-F5344CB8AC3E}">
        <p14:creationId xmlns:p14="http://schemas.microsoft.com/office/powerpoint/2010/main" val="91845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372" y="2197100"/>
            <a:ext cx="7700052" cy="3670299"/>
          </a:xfrm>
          <a:prstGeom prst="rect">
            <a:avLst/>
          </a:prstGeom>
          <a:ln w="98425">
            <a:solidFill>
              <a:schemeClr val="accent2">
                <a:lumMod val="75000"/>
                <a:alpha val="50000"/>
              </a:schemeClr>
            </a:solidFill>
            <a:miter lim="800000"/>
          </a:ln>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2738" b="14759"/>
          <a:stretch/>
        </p:blipFill>
        <p:spPr>
          <a:xfrm>
            <a:off x="2" y="1282700"/>
            <a:ext cx="4426030" cy="2406756"/>
          </a:xfrm>
          <a:prstGeom prst="rect">
            <a:avLst/>
          </a:prstGeom>
          <a:ln w="98425">
            <a:solidFill>
              <a:schemeClr val="accent2">
                <a:lumMod val="75000"/>
                <a:alpha val="50000"/>
              </a:schemeClr>
            </a:solidFill>
            <a:miter lim="800000"/>
          </a:ln>
        </p:spPr>
      </p:pic>
      <p:sp>
        <p:nvSpPr>
          <p:cNvPr id="2" name="Title 1"/>
          <p:cNvSpPr>
            <a:spLocks noGrp="1"/>
          </p:cNvSpPr>
          <p:nvPr>
            <p:ph type="title"/>
          </p:nvPr>
        </p:nvSpPr>
        <p:spPr/>
        <p:txBody>
          <a:bodyPr/>
          <a:lstStyle/>
          <a:p>
            <a:r>
              <a:rPr lang="en-US" dirty="0" smtClean="0"/>
              <a:t>Then and now</a:t>
            </a:r>
            <a:endParaRPr lang="en-US" dirty="0"/>
          </a:p>
        </p:txBody>
      </p:sp>
      <p:sp>
        <p:nvSpPr>
          <p:cNvPr id="6" name="TextBox 5"/>
          <p:cNvSpPr txBox="1"/>
          <p:nvPr/>
        </p:nvSpPr>
        <p:spPr>
          <a:xfrm>
            <a:off x="3579129" y="1300041"/>
            <a:ext cx="755335" cy="369332"/>
          </a:xfrm>
          <a:prstGeom prst="rect">
            <a:avLst/>
          </a:prstGeom>
          <a:noFill/>
        </p:spPr>
        <p:txBody>
          <a:bodyPr wrap="none" rtlCol="0">
            <a:spAutoFit/>
          </a:bodyPr>
          <a:lstStyle/>
          <a:p>
            <a:pPr algn="ctr">
              <a:lnSpc>
                <a:spcPct val="90000"/>
              </a:lnSpc>
            </a:pPr>
            <a:r>
              <a:rPr lang="en-US" sz="2000" b="1" dirty="0" smtClean="0">
                <a:solidFill>
                  <a:schemeClr val="bg1"/>
                </a:solidFill>
              </a:rPr>
              <a:t>1965</a:t>
            </a:r>
          </a:p>
        </p:txBody>
      </p:sp>
      <p:sp>
        <p:nvSpPr>
          <p:cNvPr id="7" name="TextBox 6"/>
          <p:cNvSpPr txBox="1"/>
          <p:nvPr/>
        </p:nvSpPr>
        <p:spPr>
          <a:xfrm>
            <a:off x="8013768" y="2214441"/>
            <a:ext cx="928459" cy="374461"/>
          </a:xfrm>
          <a:prstGeom prst="rect">
            <a:avLst/>
          </a:prstGeom>
          <a:noFill/>
        </p:spPr>
        <p:txBody>
          <a:bodyPr wrap="none" rtlCol="0">
            <a:spAutoFit/>
          </a:bodyPr>
          <a:lstStyle/>
          <a:p>
            <a:pPr algn="ctr">
              <a:lnSpc>
                <a:spcPct val="90000"/>
              </a:lnSpc>
            </a:pPr>
            <a:r>
              <a:rPr lang="en-US" sz="2000" b="1" dirty="0" smtClean="0">
                <a:solidFill>
                  <a:schemeClr val="bg1"/>
                </a:solidFill>
              </a:rPr>
              <a:t>Today</a:t>
            </a:r>
          </a:p>
        </p:txBody>
      </p:sp>
    </p:spTree>
    <p:extLst>
      <p:ext uri="{BB962C8B-B14F-4D97-AF65-F5344CB8AC3E}">
        <p14:creationId xmlns:p14="http://schemas.microsoft.com/office/powerpoint/2010/main" val="3915652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61" r="11168"/>
          <a:stretch/>
        </p:blipFill>
        <p:spPr>
          <a:xfrm>
            <a:off x="4886325" y="1556072"/>
            <a:ext cx="4257675" cy="376728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53163"/>
          <a:stretch/>
        </p:blipFill>
        <p:spPr>
          <a:xfrm>
            <a:off x="-25120" y="1457214"/>
            <a:ext cx="4259295" cy="3770948"/>
          </a:xfrm>
          <a:prstGeom prst="rect">
            <a:avLst/>
          </a:prstGeom>
          <a:ln>
            <a:noFill/>
          </a:ln>
        </p:spPr>
      </p:pic>
      <p:grpSp>
        <p:nvGrpSpPr>
          <p:cNvPr id="95242" name="Group 95241"/>
          <p:cNvGrpSpPr/>
          <p:nvPr/>
        </p:nvGrpSpPr>
        <p:grpSpPr>
          <a:xfrm>
            <a:off x="-3175" y="1427626"/>
            <a:ext cx="9172466" cy="3946028"/>
            <a:chOff x="-3175" y="2077055"/>
            <a:chExt cx="9172466" cy="3946028"/>
          </a:xfrm>
          <a:effectLst>
            <a:glow rad="101600">
              <a:schemeClr val="bg1">
                <a:alpha val="25000"/>
              </a:schemeClr>
            </a:glow>
            <a:outerShdw blurRad="50800" dist="38100" dir="2700000" algn="tl" rotWithShape="0">
              <a:prstClr val="black">
                <a:alpha val="40000"/>
              </a:prstClr>
            </a:outerShdw>
          </a:effectLst>
        </p:grpSpPr>
        <p:sp>
          <p:nvSpPr>
            <p:cNvPr id="95237" name="Freeform 29"/>
            <p:cNvSpPr>
              <a:spLocks/>
            </p:cNvSpPr>
            <p:nvPr/>
          </p:nvSpPr>
          <p:spPr bwMode="auto">
            <a:xfrm>
              <a:off x="4206766" y="2163870"/>
              <a:ext cx="4962525" cy="1985963"/>
            </a:xfrm>
            <a:custGeom>
              <a:avLst/>
              <a:gdLst>
                <a:gd name="T0" fmla="*/ 62 w 3126"/>
                <a:gd name="T1" fmla="*/ 65 h 1251"/>
                <a:gd name="T2" fmla="*/ 3126 w 3126"/>
                <a:gd name="T3" fmla="*/ 65 h 1251"/>
                <a:gd name="T4" fmla="*/ 3126 w 3126"/>
                <a:gd name="T5" fmla="*/ 0 h 1251"/>
                <a:gd name="T6" fmla="*/ 0 w 3126"/>
                <a:gd name="T7" fmla="*/ 0 h 1251"/>
                <a:gd name="T8" fmla="*/ 0 w 3126"/>
                <a:gd name="T9" fmla="*/ 1251 h 1251"/>
                <a:gd name="T10" fmla="*/ 62 w 3126"/>
                <a:gd name="T11" fmla="*/ 1251 h 1251"/>
                <a:gd name="T12" fmla="*/ 62 w 3126"/>
                <a:gd name="T13" fmla="*/ 65 h 1251"/>
              </a:gdLst>
              <a:ahLst/>
              <a:cxnLst>
                <a:cxn ang="0">
                  <a:pos x="T0" y="T1"/>
                </a:cxn>
                <a:cxn ang="0">
                  <a:pos x="T2" y="T3"/>
                </a:cxn>
                <a:cxn ang="0">
                  <a:pos x="T4" y="T5"/>
                </a:cxn>
                <a:cxn ang="0">
                  <a:pos x="T6" y="T7"/>
                </a:cxn>
                <a:cxn ang="0">
                  <a:pos x="T8" y="T9"/>
                </a:cxn>
                <a:cxn ang="0">
                  <a:pos x="T10" y="T11"/>
                </a:cxn>
                <a:cxn ang="0">
                  <a:pos x="T12" y="T13"/>
                </a:cxn>
              </a:cxnLst>
              <a:rect l="0" t="0" r="r" b="b"/>
              <a:pathLst>
                <a:path w="3126" h="1251">
                  <a:moveTo>
                    <a:pt x="62" y="65"/>
                  </a:moveTo>
                  <a:lnTo>
                    <a:pt x="3126" y="65"/>
                  </a:lnTo>
                  <a:lnTo>
                    <a:pt x="3126" y="0"/>
                  </a:lnTo>
                  <a:lnTo>
                    <a:pt x="0" y="0"/>
                  </a:lnTo>
                  <a:lnTo>
                    <a:pt x="0" y="1251"/>
                  </a:lnTo>
                  <a:lnTo>
                    <a:pt x="62" y="1251"/>
                  </a:lnTo>
                  <a:lnTo>
                    <a:pt x="62" y="6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5240" name="Freeform 30"/>
            <p:cNvSpPr>
              <a:spLocks/>
            </p:cNvSpPr>
            <p:nvPr/>
          </p:nvSpPr>
          <p:spPr bwMode="auto">
            <a:xfrm>
              <a:off x="-3175" y="2077055"/>
              <a:ext cx="4964113" cy="3857625"/>
            </a:xfrm>
            <a:custGeom>
              <a:avLst/>
              <a:gdLst>
                <a:gd name="T0" fmla="*/ 3127 w 3127"/>
                <a:gd name="T1" fmla="*/ 0 h 2430"/>
                <a:gd name="T2" fmla="*/ 0 w 3127"/>
                <a:gd name="T3" fmla="*/ 0 h 2430"/>
                <a:gd name="T4" fmla="*/ 0 w 3127"/>
                <a:gd name="T5" fmla="*/ 64 h 2430"/>
                <a:gd name="T6" fmla="*/ 3063 w 3127"/>
                <a:gd name="T7" fmla="*/ 64 h 2430"/>
                <a:gd name="T8" fmla="*/ 3063 w 3127"/>
                <a:gd name="T9" fmla="*/ 2366 h 2430"/>
                <a:gd name="T10" fmla="*/ 0 w 3127"/>
                <a:gd name="T11" fmla="*/ 2366 h 2430"/>
                <a:gd name="T12" fmla="*/ 0 w 3127"/>
                <a:gd name="T13" fmla="*/ 2430 h 2430"/>
                <a:gd name="T14" fmla="*/ 3127 w 3127"/>
                <a:gd name="T15" fmla="*/ 2430 h 2430"/>
                <a:gd name="T16" fmla="*/ 3127 w 3127"/>
                <a:gd name="T17" fmla="*/ 0 h 2430"/>
                <a:gd name="T18" fmla="*/ 3127 w 3127"/>
                <a:gd name="T19"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7" h="2430">
                  <a:moveTo>
                    <a:pt x="3127" y="0"/>
                  </a:moveTo>
                  <a:lnTo>
                    <a:pt x="0" y="0"/>
                  </a:lnTo>
                  <a:lnTo>
                    <a:pt x="0" y="64"/>
                  </a:lnTo>
                  <a:lnTo>
                    <a:pt x="3063" y="64"/>
                  </a:lnTo>
                  <a:lnTo>
                    <a:pt x="3063" y="2366"/>
                  </a:lnTo>
                  <a:lnTo>
                    <a:pt x="0" y="2366"/>
                  </a:lnTo>
                  <a:lnTo>
                    <a:pt x="0" y="2430"/>
                  </a:lnTo>
                  <a:lnTo>
                    <a:pt x="3127" y="2430"/>
                  </a:lnTo>
                  <a:lnTo>
                    <a:pt x="3127" y="0"/>
                  </a:lnTo>
                  <a:lnTo>
                    <a:pt x="312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5241" name="Freeform 31"/>
            <p:cNvSpPr>
              <a:spLocks/>
            </p:cNvSpPr>
            <p:nvPr/>
          </p:nvSpPr>
          <p:spPr bwMode="auto">
            <a:xfrm>
              <a:off x="4206766" y="4149833"/>
              <a:ext cx="4962525" cy="1873250"/>
            </a:xfrm>
            <a:custGeom>
              <a:avLst/>
              <a:gdLst>
                <a:gd name="T0" fmla="*/ 3126 w 3126"/>
                <a:gd name="T1" fmla="*/ 1180 h 1180"/>
                <a:gd name="T2" fmla="*/ 3126 w 3126"/>
                <a:gd name="T3" fmla="*/ 1115 h 1180"/>
                <a:gd name="T4" fmla="*/ 62 w 3126"/>
                <a:gd name="T5" fmla="*/ 1115 h 1180"/>
                <a:gd name="T6" fmla="*/ 62 w 3126"/>
                <a:gd name="T7" fmla="*/ 0 h 1180"/>
                <a:gd name="T8" fmla="*/ 0 w 3126"/>
                <a:gd name="T9" fmla="*/ 0 h 1180"/>
                <a:gd name="T10" fmla="*/ 0 w 3126"/>
                <a:gd name="T11" fmla="*/ 1180 h 1180"/>
                <a:gd name="T12" fmla="*/ 3126 w 3126"/>
                <a:gd name="T13" fmla="*/ 1180 h 1180"/>
                <a:gd name="T14" fmla="*/ 3126 w 3126"/>
                <a:gd name="T15" fmla="*/ 1180 h 1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6" h="1180">
                  <a:moveTo>
                    <a:pt x="3126" y="1180"/>
                  </a:moveTo>
                  <a:lnTo>
                    <a:pt x="3126" y="1115"/>
                  </a:lnTo>
                  <a:lnTo>
                    <a:pt x="62" y="1115"/>
                  </a:lnTo>
                  <a:lnTo>
                    <a:pt x="62" y="0"/>
                  </a:lnTo>
                  <a:lnTo>
                    <a:pt x="0" y="0"/>
                  </a:lnTo>
                  <a:lnTo>
                    <a:pt x="0" y="1180"/>
                  </a:lnTo>
                  <a:lnTo>
                    <a:pt x="3126" y="1180"/>
                  </a:lnTo>
                  <a:lnTo>
                    <a:pt x="3126" y="11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4" name="Title 3"/>
          <p:cNvSpPr>
            <a:spLocks noGrp="1"/>
          </p:cNvSpPr>
          <p:nvPr>
            <p:ph type="title"/>
          </p:nvPr>
        </p:nvSpPr>
        <p:spPr>
          <a:xfrm>
            <a:off x="193384" y="253529"/>
            <a:ext cx="8883833" cy="1269578"/>
          </a:xfrm>
        </p:spPr>
        <p:txBody>
          <a:bodyPr/>
          <a:lstStyle/>
          <a:p>
            <a:r>
              <a:rPr lang="en-US" dirty="0" smtClean="0"/>
              <a:t>With 2 complementary neutron sources,</a:t>
            </a:r>
            <a:br>
              <a:rPr lang="en-US" dirty="0" smtClean="0"/>
            </a:br>
            <a:r>
              <a:rPr lang="en-US" dirty="0" smtClean="0"/>
              <a:t>ORNL leads the world in neutron science</a:t>
            </a:r>
            <a:endParaRPr lang="en-US"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313620" y="2064063"/>
            <a:ext cx="2516759" cy="2271376"/>
          </a:xfrm>
          <a:prstGeom prst="rect">
            <a:avLst/>
          </a:prstGeom>
        </p:spPr>
      </p:pic>
      <p:sp>
        <p:nvSpPr>
          <p:cNvPr id="15" name="Rectangle 14"/>
          <p:cNvSpPr/>
          <p:nvPr/>
        </p:nvSpPr>
        <p:spPr>
          <a:xfrm>
            <a:off x="1177925" y="5402230"/>
            <a:ext cx="6788149" cy="1160495"/>
          </a:xfrm>
          <a:prstGeom prst="rect">
            <a:avLst/>
          </a:prstGeom>
          <a:noFill/>
          <a:ln w="19050">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36206" tIns="136206" rIns="136206" bIns="136206" numCol="1" spcCol="1270" anchor="b" anchorCtr="0">
            <a:noAutofit/>
          </a:bodyPr>
          <a:lstStyle/>
          <a:p>
            <a:pPr marL="117475" lvl="0" indent="-117475" algn="ctr">
              <a:lnSpc>
                <a:spcPct val="90000"/>
              </a:lnSpc>
              <a:spcBef>
                <a:spcPts val="600"/>
              </a:spcBef>
            </a:pPr>
            <a:r>
              <a:rPr lang="en-US" sz="1600" b="1" dirty="0">
                <a:solidFill>
                  <a:schemeClr val="tx1"/>
                </a:solidFill>
              </a:rPr>
              <a:t>“Together, </a:t>
            </a:r>
            <a:r>
              <a:rPr lang="en-US" sz="1600" b="1" dirty="0" smtClean="0">
                <a:solidFill>
                  <a:schemeClr val="tx1"/>
                </a:solidFill>
              </a:rPr>
              <a:t>these </a:t>
            </a:r>
            <a:r>
              <a:rPr lang="en-US" sz="1600" b="1" dirty="0">
                <a:solidFill>
                  <a:schemeClr val="tx1"/>
                </a:solidFill>
              </a:rPr>
              <a:t>facilities can and will support the most potent </a:t>
            </a:r>
            <a:r>
              <a:rPr lang="en-US" sz="1600" b="1" dirty="0" smtClean="0">
                <a:solidFill>
                  <a:schemeClr val="tx1"/>
                </a:solidFill>
              </a:rPr>
              <a:t/>
            </a:r>
            <a:br>
              <a:rPr lang="en-US" sz="1600" b="1" dirty="0" smtClean="0">
                <a:solidFill>
                  <a:schemeClr val="tx1"/>
                </a:solidFill>
              </a:rPr>
            </a:br>
            <a:r>
              <a:rPr lang="en-US" sz="1600" b="1" dirty="0" smtClean="0">
                <a:solidFill>
                  <a:schemeClr val="tx1"/>
                </a:solidFill>
              </a:rPr>
              <a:t>and </a:t>
            </a:r>
            <a:r>
              <a:rPr lang="en-US" sz="1600" b="1" dirty="0">
                <a:solidFill>
                  <a:schemeClr val="tx1"/>
                </a:solidFill>
              </a:rPr>
              <a:t>complete range of neutron beam facilities available </a:t>
            </a:r>
            <a:r>
              <a:rPr lang="en-US" sz="1600" b="1" dirty="0" smtClean="0">
                <a:solidFill>
                  <a:schemeClr val="tx1"/>
                </a:solidFill>
              </a:rPr>
              <a:t/>
            </a:r>
            <a:br>
              <a:rPr lang="en-US" sz="1600" b="1" dirty="0" smtClean="0">
                <a:solidFill>
                  <a:schemeClr val="tx1"/>
                </a:solidFill>
              </a:rPr>
            </a:br>
            <a:r>
              <a:rPr lang="en-US" sz="1600" b="1" dirty="0" smtClean="0">
                <a:solidFill>
                  <a:schemeClr val="tx1"/>
                </a:solidFill>
              </a:rPr>
              <a:t>in </a:t>
            </a:r>
            <a:r>
              <a:rPr lang="en-US" sz="1600" b="1" dirty="0">
                <a:solidFill>
                  <a:schemeClr val="tx1"/>
                </a:solidFill>
              </a:rPr>
              <a:t>the world, </a:t>
            </a:r>
            <a:r>
              <a:rPr lang="en-US" sz="1600" b="1" dirty="0" smtClean="0">
                <a:solidFill>
                  <a:schemeClr val="tx1"/>
                </a:solidFill>
              </a:rPr>
              <a:t>now </a:t>
            </a:r>
            <a:r>
              <a:rPr lang="en-US" sz="1600" b="1" dirty="0">
                <a:solidFill>
                  <a:schemeClr val="tx1"/>
                </a:solidFill>
              </a:rPr>
              <a:t>and in the foreseeable future.” </a:t>
            </a:r>
          </a:p>
          <a:p>
            <a:pPr marL="117475" lvl="0" indent="-117475" algn="ctr">
              <a:lnSpc>
                <a:spcPct val="90000"/>
              </a:lnSpc>
              <a:spcBef>
                <a:spcPts val="600"/>
              </a:spcBef>
            </a:pPr>
            <a:r>
              <a:rPr lang="en-US" sz="1200" dirty="0">
                <a:solidFill>
                  <a:schemeClr val="tx1"/>
                </a:solidFill>
              </a:rPr>
              <a:t>ORNL Neutron Advisory Board, 2013</a:t>
            </a:r>
          </a:p>
        </p:txBody>
      </p:sp>
    </p:spTree>
    <p:extLst>
      <p:ext uri="{BB962C8B-B14F-4D97-AF65-F5344CB8AC3E}">
        <p14:creationId xmlns:p14="http://schemas.microsoft.com/office/powerpoint/2010/main" val="728128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144000" cy="6858000"/>
          </a:xfrm>
          <a:prstGeom prst="rect">
            <a:avLst/>
          </a:prstGeom>
        </p:spPr>
      </p:pic>
      <p:sp>
        <p:nvSpPr>
          <p:cNvPr id="4" name="Title 3"/>
          <p:cNvSpPr>
            <a:spLocks noGrp="1"/>
          </p:cNvSpPr>
          <p:nvPr>
            <p:ph type="title"/>
          </p:nvPr>
        </p:nvSpPr>
        <p:spPr/>
        <p:txBody>
          <a:bodyPr/>
          <a:lstStyle/>
          <a:p>
            <a:r>
              <a:rPr lang="en-US" dirty="0" smtClean="0"/>
              <a:t>HFIR’s contributions have been made possible by capable and dedicated staff</a:t>
            </a:r>
            <a:endParaRPr lang="en-US" dirty="0"/>
          </a:p>
        </p:txBody>
      </p:sp>
      <p:sp>
        <p:nvSpPr>
          <p:cNvPr id="7" name="TextBox 6"/>
          <p:cNvSpPr txBox="1"/>
          <p:nvPr/>
        </p:nvSpPr>
        <p:spPr>
          <a:xfrm>
            <a:off x="3236676" y="5668787"/>
            <a:ext cx="2918298" cy="590931"/>
          </a:xfrm>
          <a:prstGeom prst="rect">
            <a:avLst/>
          </a:prstGeom>
          <a:noFill/>
        </p:spPr>
        <p:txBody>
          <a:bodyPr wrap="square" rtlCol="0">
            <a:spAutoFit/>
          </a:bodyPr>
          <a:lstStyle/>
          <a:p>
            <a:pPr algn="ctr">
              <a:lnSpc>
                <a:spcPct val="90000"/>
              </a:lnSpc>
            </a:pPr>
            <a:r>
              <a:rPr lang="en-US" dirty="0" smtClean="0"/>
              <a:t>HFIR staff, </a:t>
            </a:r>
            <a:br>
              <a:rPr lang="en-US" dirty="0" smtClean="0"/>
            </a:br>
            <a:r>
              <a:rPr lang="en-US" dirty="0" smtClean="0"/>
              <a:t>October 2014</a:t>
            </a:r>
          </a:p>
        </p:txBody>
      </p:sp>
      <p:sp>
        <p:nvSpPr>
          <p:cNvPr id="3" name="TextBox 2"/>
          <p:cNvSpPr txBox="1"/>
          <p:nvPr/>
        </p:nvSpPr>
        <p:spPr>
          <a:xfrm>
            <a:off x="2355807" y="1181100"/>
            <a:ext cx="4718660" cy="430887"/>
          </a:xfrm>
          <a:prstGeom prst="rect">
            <a:avLst/>
          </a:prstGeom>
          <a:noFill/>
        </p:spPr>
        <p:txBody>
          <a:bodyPr wrap="none" rtlCol="0">
            <a:spAutoFit/>
          </a:bodyPr>
          <a:lstStyle/>
          <a:p>
            <a:pPr algn="ctr">
              <a:lnSpc>
                <a:spcPct val="90000"/>
              </a:lnSpc>
            </a:pPr>
            <a:r>
              <a:rPr lang="en-US" sz="2400" dirty="0" smtClean="0"/>
              <a:t>Thank you, and congratulations!</a:t>
            </a:r>
            <a:endParaRPr lang="en-US" dirty="0" smtClean="0"/>
          </a:p>
        </p:txBody>
      </p:sp>
    </p:spTree>
    <p:extLst>
      <p:ext uri="{BB962C8B-B14F-4D97-AF65-F5344CB8AC3E}">
        <p14:creationId xmlns:p14="http://schemas.microsoft.com/office/powerpoint/2010/main" val="247298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3" y="256032"/>
            <a:ext cx="9037701" cy="877163"/>
          </a:xfrm>
        </p:spPr>
        <p:txBody>
          <a:bodyPr/>
          <a:lstStyle/>
          <a:p>
            <a:r>
              <a:rPr lang="en-US" dirty="0" smtClean="0"/>
              <a:t>The AEC had already recognized a need for more powerful research reactors</a:t>
            </a:r>
            <a:endParaRPr lang="en-US" dirty="0"/>
          </a:p>
        </p:txBody>
      </p:sp>
      <p:sp>
        <p:nvSpPr>
          <p:cNvPr id="3" name="Content Placeholder 2"/>
          <p:cNvSpPr>
            <a:spLocks noGrp="1"/>
          </p:cNvSpPr>
          <p:nvPr>
            <p:ph idx="1"/>
          </p:nvPr>
        </p:nvSpPr>
        <p:spPr>
          <a:xfrm>
            <a:off x="201168" y="1443385"/>
            <a:ext cx="8642640" cy="1665575"/>
          </a:xfrm>
        </p:spPr>
        <p:txBody>
          <a:bodyPr/>
          <a:lstStyle/>
          <a:p>
            <a:r>
              <a:rPr lang="en-US" sz="2400" dirty="0" smtClean="0"/>
              <a:t>1956: AEC’s Division of Reactor Development solicited proposals for a new research reactor</a:t>
            </a:r>
          </a:p>
          <a:p>
            <a:r>
              <a:rPr lang="en-US" sz="2400" dirty="0" smtClean="0"/>
              <a:t>3 labs quickly developed proposals tailored to meet </a:t>
            </a:r>
            <a:br>
              <a:rPr lang="en-US" sz="2400" dirty="0" smtClean="0"/>
            </a:br>
            <a:r>
              <a:rPr lang="en-US" sz="2400" dirty="0" smtClean="0"/>
              <a:t>the needs of different groups and priorities</a:t>
            </a:r>
          </a:p>
        </p:txBody>
      </p:sp>
      <p:sp>
        <p:nvSpPr>
          <p:cNvPr id="6" name="Freeform 5"/>
          <p:cNvSpPr/>
          <p:nvPr/>
        </p:nvSpPr>
        <p:spPr>
          <a:xfrm>
            <a:off x="346845" y="3467295"/>
            <a:ext cx="2667769" cy="458300"/>
          </a:xfrm>
          <a:custGeom>
            <a:avLst/>
            <a:gdLst>
              <a:gd name="connsiteX0" fmla="*/ 0 w 2230301"/>
              <a:gd name="connsiteY0" fmla="*/ 0 h 892120"/>
              <a:gd name="connsiteX1" fmla="*/ 2230301 w 2230301"/>
              <a:gd name="connsiteY1" fmla="*/ 0 h 892120"/>
              <a:gd name="connsiteX2" fmla="*/ 2230301 w 2230301"/>
              <a:gd name="connsiteY2" fmla="*/ 892120 h 892120"/>
              <a:gd name="connsiteX3" fmla="*/ 0 w 2230301"/>
              <a:gd name="connsiteY3" fmla="*/ 892120 h 892120"/>
              <a:gd name="connsiteX4" fmla="*/ 0 w 2230301"/>
              <a:gd name="connsiteY4" fmla="*/ 0 h 892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01" h="892120">
                <a:moveTo>
                  <a:pt x="0" y="0"/>
                </a:moveTo>
                <a:lnTo>
                  <a:pt x="2230301" y="0"/>
                </a:lnTo>
                <a:lnTo>
                  <a:pt x="2230301" y="892120"/>
                </a:lnTo>
                <a:lnTo>
                  <a:pt x="0" y="89212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b="1" kern="1200" dirty="0" smtClean="0"/>
              <a:t>Brookhaven</a:t>
            </a:r>
            <a:endParaRPr lang="en-US" b="1" kern="1200" dirty="0"/>
          </a:p>
        </p:txBody>
      </p:sp>
      <p:sp>
        <p:nvSpPr>
          <p:cNvPr id="7" name="Freeform 6"/>
          <p:cNvSpPr/>
          <p:nvPr/>
        </p:nvSpPr>
        <p:spPr>
          <a:xfrm>
            <a:off x="346845" y="3923712"/>
            <a:ext cx="2667769" cy="1892692"/>
          </a:xfrm>
          <a:custGeom>
            <a:avLst/>
            <a:gdLst>
              <a:gd name="connsiteX0" fmla="*/ 0 w 2230301"/>
              <a:gd name="connsiteY0" fmla="*/ 0 h 2854800"/>
              <a:gd name="connsiteX1" fmla="*/ 2230301 w 2230301"/>
              <a:gd name="connsiteY1" fmla="*/ 0 h 2854800"/>
              <a:gd name="connsiteX2" fmla="*/ 2230301 w 2230301"/>
              <a:gd name="connsiteY2" fmla="*/ 2854800 h 2854800"/>
              <a:gd name="connsiteX3" fmla="*/ 0 w 2230301"/>
              <a:gd name="connsiteY3" fmla="*/ 2854800 h 2854800"/>
              <a:gd name="connsiteX4" fmla="*/ 0 w 2230301"/>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01" h="2854800">
                <a:moveTo>
                  <a:pt x="0" y="0"/>
                </a:moveTo>
                <a:lnTo>
                  <a:pt x="2230301" y="0"/>
                </a:lnTo>
                <a:lnTo>
                  <a:pt x="2230301" y="2854800"/>
                </a:lnTo>
                <a:lnTo>
                  <a:pt x="0" y="2854800"/>
                </a:lnTo>
                <a:lnTo>
                  <a:pt x="0" y="0"/>
                </a:lnTo>
                <a:close/>
              </a:path>
            </a:pathLst>
          </a:custGeom>
          <a:solidFill>
            <a:schemeClr val="bg2">
              <a:alpha val="90000"/>
            </a:schemeClr>
          </a:solidFill>
          <a:ln>
            <a:gradFill flip="none" rotWithShape="1">
              <a:gsLst>
                <a:gs pos="0">
                  <a:schemeClr val="accent1">
                    <a:tint val="66000"/>
                    <a:satMod val="160000"/>
                  </a:schemeClr>
                </a:gs>
                <a:gs pos="100000">
                  <a:schemeClr val="bg2">
                    <a:alpha val="0"/>
                  </a:schemeClr>
                </a:gs>
                <a:gs pos="100000">
                  <a:schemeClr val="accent1">
                    <a:tint val="23500"/>
                    <a:satMod val="160000"/>
                  </a:schemeClr>
                </a:gs>
              </a:gsLst>
              <a:lin ang="5400000" scaled="1"/>
              <a:tileRect/>
            </a:gra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ts val="600"/>
              </a:spcBef>
              <a:spcAft>
                <a:spcPts val="0"/>
              </a:spcAft>
              <a:buChar char="••"/>
            </a:pPr>
            <a:r>
              <a:rPr lang="en-US" sz="1800" kern="1200" dirty="0" smtClean="0"/>
              <a:t>Solid-state physics and neutron diffraction</a:t>
            </a:r>
            <a:endParaRPr lang="en-US" sz="1800" kern="1200" dirty="0"/>
          </a:p>
          <a:p>
            <a:pPr marL="171450" lvl="1" indent="-171450" algn="l" defTabSz="800100">
              <a:lnSpc>
                <a:spcPct val="90000"/>
              </a:lnSpc>
              <a:spcBef>
                <a:spcPts val="600"/>
              </a:spcBef>
              <a:spcAft>
                <a:spcPts val="0"/>
              </a:spcAft>
              <a:buChar char="••"/>
            </a:pPr>
            <a:r>
              <a:rPr lang="en-US" sz="1800" kern="1200" dirty="0" smtClean="0"/>
              <a:t>High Flux </a:t>
            </a:r>
            <a:br>
              <a:rPr lang="en-US" sz="1800" kern="1200" dirty="0" smtClean="0"/>
            </a:br>
            <a:r>
              <a:rPr lang="en-US" sz="1800" kern="1200" dirty="0" smtClean="0"/>
              <a:t>Beam Reactor, $12.5M</a:t>
            </a:r>
            <a:endParaRPr lang="en-US" sz="1800" kern="1200" dirty="0"/>
          </a:p>
        </p:txBody>
      </p:sp>
      <p:sp>
        <p:nvSpPr>
          <p:cNvPr id="8" name="Freeform 7"/>
          <p:cNvSpPr/>
          <p:nvPr/>
        </p:nvSpPr>
        <p:spPr>
          <a:xfrm>
            <a:off x="3240495" y="3467295"/>
            <a:ext cx="2667769" cy="458300"/>
          </a:xfrm>
          <a:custGeom>
            <a:avLst/>
            <a:gdLst>
              <a:gd name="connsiteX0" fmla="*/ 0 w 2230301"/>
              <a:gd name="connsiteY0" fmla="*/ 0 h 892120"/>
              <a:gd name="connsiteX1" fmla="*/ 2230301 w 2230301"/>
              <a:gd name="connsiteY1" fmla="*/ 0 h 892120"/>
              <a:gd name="connsiteX2" fmla="*/ 2230301 w 2230301"/>
              <a:gd name="connsiteY2" fmla="*/ 892120 h 892120"/>
              <a:gd name="connsiteX3" fmla="*/ 0 w 2230301"/>
              <a:gd name="connsiteY3" fmla="*/ 892120 h 892120"/>
              <a:gd name="connsiteX4" fmla="*/ 0 w 2230301"/>
              <a:gd name="connsiteY4" fmla="*/ 0 h 892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01" h="892120">
                <a:moveTo>
                  <a:pt x="0" y="0"/>
                </a:moveTo>
                <a:lnTo>
                  <a:pt x="2230301" y="0"/>
                </a:lnTo>
                <a:lnTo>
                  <a:pt x="2230301" y="892120"/>
                </a:lnTo>
                <a:lnTo>
                  <a:pt x="0" y="89212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b="1" kern="1200" dirty="0" smtClean="0"/>
              <a:t>Oak Ridge</a:t>
            </a:r>
          </a:p>
        </p:txBody>
      </p:sp>
      <p:sp>
        <p:nvSpPr>
          <p:cNvPr id="9" name="Freeform 8"/>
          <p:cNvSpPr/>
          <p:nvPr/>
        </p:nvSpPr>
        <p:spPr>
          <a:xfrm>
            <a:off x="3240495" y="3923712"/>
            <a:ext cx="2667769" cy="1892692"/>
          </a:xfrm>
          <a:custGeom>
            <a:avLst/>
            <a:gdLst>
              <a:gd name="connsiteX0" fmla="*/ 0 w 2230301"/>
              <a:gd name="connsiteY0" fmla="*/ 0 h 2854800"/>
              <a:gd name="connsiteX1" fmla="*/ 2230301 w 2230301"/>
              <a:gd name="connsiteY1" fmla="*/ 0 h 2854800"/>
              <a:gd name="connsiteX2" fmla="*/ 2230301 w 2230301"/>
              <a:gd name="connsiteY2" fmla="*/ 2854800 h 2854800"/>
              <a:gd name="connsiteX3" fmla="*/ 0 w 2230301"/>
              <a:gd name="connsiteY3" fmla="*/ 2854800 h 2854800"/>
              <a:gd name="connsiteX4" fmla="*/ 0 w 2230301"/>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01" h="2854800">
                <a:moveTo>
                  <a:pt x="0" y="0"/>
                </a:moveTo>
                <a:lnTo>
                  <a:pt x="2230301" y="0"/>
                </a:lnTo>
                <a:lnTo>
                  <a:pt x="2230301" y="2854800"/>
                </a:lnTo>
                <a:lnTo>
                  <a:pt x="0" y="2854800"/>
                </a:lnTo>
                <a:lnTo>
                  <a:pt x="0" y="0"/>
                </a:lnTo>
                <a:close/>
              </a:path>
            </a:pathLst>
          </a:custGeom>
          <a:solidFill>
            <a:schemeClr val="bg2">
              <a:alpha val="90000"/>
            </a:schemeClr>
          </a:solidFill>
          <a:ln>
            <a:gradFill flip="none" rotWithShape="1">
              <a:gsLst>
                <a:gs pos="0">
                  <a:schemeClr val="accent1">
                    <a:tint val="66000"/>
                    <a:satMod val="160000"/>
                  </a:schemeClr>
                </a:gs>
                <a:gs pos="100000">
                  <a:schemeClr val="bg2">
                    <a:alpha val="0"/>
                  </a:schemeClr>
                </a:gs>
                <a:gs pos="100000">
                  <a:schemeClr val="accent1">
                    <a:tint val="23500"/>
                    <a:satMod val="160000"/>
                  </a:schemeClr>
                </a:gs>
              </a:gsLst>
              <a:lin ang="5400000" scaled="1"/>
              <a:tileRect/>
            </a:gra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ts val="600"/>
              </a:spcBef>
              <a:spcAft>
                <a:spcPts val="0"/>
              </a:spcAft>
              <a:buChar char="••"/>
            </a:pPr>
            <a:r>
              <a:rPr lang="en-US" sz="1800" kern="1200" dirty="0" smtClean="0"/>
              <a:t>Chemistry and isotope production</a:t>
            </a:r>
          </a:p>
          <a:p>
            <a:pPr marL="171450" lvl="1" indent="-171450" algn="l" defTabSz="800100">
              <a:lnSpc>
                <a:spcPct val="90000"/>
              </a:lnSpc>
              <a:spcBef>
                <a:spcPts val="600"/>
              </a:spcBef>
              <a:spcAft>
                <a:spcPts val="0"/>
              </a:spcAft>
              <a:buChar char="••"/>
            </a:pPr>
            <a:r>
              <a:rPr lang="en-US" sz="1800" kern="1200" dirty="0" smtClean="0"/>
              <a:t>High-Flux </a:t>
            </a:r>
            <a:br>
              <a:rPr lang="en-US" sz="1800" kern="1200" dirty="0" smtClean="0"/>
            </a:br>
            <a:r>
              <a:rPr lang="en-US" sz="1800" kern="1200" dirty="0" smtClean="0"/>
              <a:t>Isotope Reactor, $12M</a:t>
            </a:r>
          </a:p>
        </p:txBody>
      </p:sp>
      <p:sp>
        <p:nvSpPr>
          <p:cNvPr id="10" name="Freeform 9"/>
          <p:cNvSpPr/>
          <p:nvPr/>
        </p:nvSpPr>
        <p:spPr>
          <a:xfrm>
            <a:off x="6134147" y="3467295"/>
            <a:ext cx="2667769" cy="458300"/>
          </a:xfrm>
          <a:custGeom>
            <a:avLst/>
            <a:gdLst>
              <a:gd name="connsiteX0" fmla="*/ 0 w 2230301"/>
              <a:gd name="connsiteY0" fmla="*/ 0 h 892120"/>
              <a:gd name="connsiteX1" fmla="*/ 2230301 w 2230301"/>
              <a:gd name="connsiteY1" fmla="*/ 0 h 892120"/>
              <a:gd name="connsiteX2" fmla="*/ 2230301 w 2230301"/>
              <a:gd name="connsiteY2" fmla="*/ 892120 h 892120"/>
              <a:gd name="connsiteX3" fmla="*/ 0 w 2230301"/>
              <a:gd name="connsiteY3" fmla="*/ 892120 h 892120"/>
              <a:gd name="connsiteX4" fmla="*/ 0 w 2230301"/>
              <a:gd name="connsiteY4" fmla="*/ 0 h 892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01" h="892120">
                <a:moveTo>
                  <a:pt x="0" y="0"/>
                </a:moveTo>
                <a:lnTo>
                  <a:pt x="2230301" y="0"/>
                </a:lnTo>
                <a:lnTo>
                  <a:pt x="2230301" y="892120"/>
                </a:lnTo>
                <a:lnTo>
                  <a:pt x="0" y="89212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b="1" kern="1200" dirty="0" smtClean="0"/>
              <a:t>Argonne</a:t>
            </a:r>
          </a:p>
        </p:txBody>
      </p:sp>
      <p:sp>
        <p:nvSpPr>
          <p:cNvPr id="11" name="Freeform 10"/>
          <p:cNvSpPr/>
          <p:nvPr/>
        </p:nvSpPr>
        <p:spPr>
          <a:xfrm>
            <a:off x="6134147" y="3923712"/>
            <a:ext cx="2667769" cy="1892692"/>
          </a:xfrm>
          <a:custGeom>
            <a:avLst/>
            <a:gdLst>
              <a:gd name="connsiteX0" fmla="*/ 0 w 2230301"/>
              <a:gd name="connsiteY0" fmla="*/ 0 h 2854800"/>
              <a:gd name="connsiteX1" fmla="*/ 2230301 w 2230301"/>
              <a:gd name="connsiteY1" fmla="*/ 0 h 2854800"/>
              <a:gd name="connsiteX2" fmla="*/ 2230301 w 2230301"/>
              <a:gd name="connsiteY2" fmla="*/ 2854800 h 2854800"/>
              <a:gd name="connsiteX3" fmla="*/ 0 w 2230301"/>
              <a:gd name="connsiteY3" fmla="*/ 2854800 h 2854800"/>
              <a:gd name="connsiteX4" fmla="*/ 0 w 2230301"/>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01" h="2854800">
                <a:moveTo>
                  <a:pt x="0" y="0"/>
                </a:moveTo>
                <a:lnTo>
                  <a:pt x="2230301" y="0"/>
                </a:lnTo>
                <a:lnTo>
                  <a:pt x="2230301" y="2854800"/>
                </a:lnTo>
                <a:lnTo>
                  <a:pt x="0" y="2854800"/>
                </a:lnTo>
                <a:lnTo>
                  <a:pt x="0" y="0"/>
                </a:lnTo>
                <a:close/>
              </a:path>
            </a:pathLst>
          </a:custGeom>
          <a:solidFill>
            <a:schemeClr val="bg2">
              <a:alpha val="90000"/>
            </a:schemeClr>
          </a:solidFill>
          <a:ln>
            <a:gradFill flip="none" rotWithShape="1">
              <a:gsLst>
                <a:gs pos="0">
                  <a:schemeClr val="accent1">
                    <a:tint val="66000"/>
                    <a:satMod val="160000"/>
                  </a:schemeClr>
                </a:gs>
                <a:gs pos="100000">
                  <a:schemeClr val="bg2">
                    <a:alpha val="0"/>
                  </a:schemeClr>
                </a:gs>
                <a:gs pos="100000">
                  <a:schemeClr val="accent1">
                    <a:tint val="23500"/>
                    <a:satMod val="160000"/>
                  </a:schemeClr>
                </a:gs>
              </a:gsLst>
              <a:lin ang="5400000" scaled="1"/>
              <a:tileRect/>
            </a:gra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ts val="600"/>
              </a:spcBef>
              <a:spcAft>
                <a:spcPts val="0"/>
              </a:spcAft>
              <a:buChar char="••"/>
            </a:pPr>
            <a:r>
              <a:rPr lang="en-US" sz="1800" kern="1200" dirty="0" smtClean="0"/>
              <a:t>Physics, chemistry, and metallurgy</a:t>
            </a:r>
          </a:p>
          <a:p>
            <a:pPr marL="171450" lvl="1" indent="-171450" algn="l" defTabSz="800100">
              <a:lnSpc>
                <a:spcPct val="90000"/>
              </a:lnSpc>
              <a:spcBef>
                <a:spcPts val="600"/>
              </a:spcBef>
              <a:spcAft>
                <a:spcPts val="0"/>
              </a:spcAft>
              <a:buChar char="••"/>
            </a:pPr>
            <a:r>
              <a:rPr lang="en-US" sz="1800" kern="1200" dirty="0" smtClean="0"/>
              <a:t>Mighty Mouse Research Reactor, $65M</a:t>
            </a:r>
          </a:p>
        </p:txBody>
      </p:sp>
    </p:spTree>
    <p:extLst>
      <p:ext uri="{BB962C8B-B14F-4D97-AF65-F5344CB8AC3E}">
        <p14:creationId xmlns:p14="http://schemas.microsoft.com/office/powerpoint/2010/main" val="188302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4" y="256032"/>
            <a:ext cx="8636290" cy="880369"/>
          </a:xfrm>
        </p:spPr>
        <p:txBody>
          <a:bodyPr/>
          <a:lstStyle/>
          <a:p>
            <a:r>
              <a:rPr lang="en-US" dirty="0" smtClean="0"/>
              <a:t>These proposals were reviewed </a:t>
            </a:r>
            <a:br>
              <a:rPr lang="en-US" dirty="0" smtClean="0"/>
            </a:br>
            <a:r>
              <a:rPr lang="en-US" dirty="0" smtClean="0"/>
              <a:t>at a meeting in November 1958</a:t>
            </a:r>
            <a:endParaRPr lang="en-US" dirty="0"/>
          </a:p>
        </p:txBody>
      </p:sp>
      <p:sp>
        <p:nvSpPr>
          <p:cNvPr id="3" name="Content Placeholder 2"/>
          <p:cNvSpPr>
            <a:spLocks noGrp="1"/>
          </p:cNvSpPr>
          <p:nvPr>
            <p:ph idx="1"/>
          </p:nvPr>
        </p:nvSpPr>
        <p:spPr/>
        <p:txBody>
          <a:bodyPr/>
          <a:lstStyle/>
          <a:p>
            <a:r>
              <a:rPr lang="en-US" sz="2000" b="1" dirty="0" smtClean="0"/>
              <a:t>. . . increased </a:t>
            </a:r>
            <a:r>
              <a:rPr lang="en-US" sz="2000" b="1" dirty="0"/>
              <a:t>interest </a:t>
            </a:r>
            <a:r>
              <a:rPr lang="en-US" sz="2000" b="1" dirty="0" smtClean="0"/>
              <a:t>in </a:t>
            </a:r>
            <a:r>
              <a:rPr lang="en-US" sz="2000" b="1" dirty="0"/>
              <a:t>the properties of the heavy elements </a:t>
            </a:r>
            <a:r>
              <a:rPr lang="en-US" sz="2000" dirty="0"/>
              <a:t>indicated that </a:t>
            </a:r>
            <a:r>
              <a:rPr lang="en-US" sz="2000" dirty="0" smtClean="0"/>
              <a:t>an even more accelerated [</a:t>
            </a:r>
            <a:r>
              <a:rPr lang="en-US" sz="2000" dirty="0" err="1" smtClean="0"/>
              <a:t>transplutonium</a:t>
            </a:r>
            <a:r>
              <a:rPr lang="en-US" sz="2000" dirty="0" smtClean="0"/>
              <a:t>] production </a:t>
            </a:r>
            <a:r>
              <a:rPr lang="en-US" sz="2000" dirty="0"/>
              <a:t>schedule might be </a:t>
            </a:r>
            <a:r>
              <a:rPr lang="en-US" sz="2000" dirty="0" smtClean="0"/>
              <a:t>advisable</a:t>
            </a:r>
          </a:p>
          <a:p>
            <a:r>
              <a:rPr lang="en-US" sz="2000" dirty="0" smtClean="0"/>
              <a:t>. . . any </a:t>
            </a:r>
            <a:r>
              <a:rPr lang="en-US" sz="2000" dirty="0"/>
              <a:t>accelerated schedule would require </a:t>
            </a:r>
            <a:r>
              <a:rPr lang="en-US" sz="2000" b="1" dirty="0"/>
              <a:t>a new isotope production reactor providing thermal neutron fluxes </a:t>
            </a:r>
            <a:r>
              <a:rPr lang="en-US" sz="2000" b="1" dirty="0" smtClean="0"/>
              <a:t>up to 5 × 10</a:t>
            </a:r>
            <a:r>
              <a:rPr lang="en-US" sz="2000" b="1" baseline="30000" dirty="0" smtClean="0"/>
              <a:t>15</a:t>
            </a:r>
            <a:endParaRPr lang="en-US" sz="2000" dirty="0"/>
          </a:p>
          <a:p>
            <a:r>
              <a:rPr lang="en-US" sz="2000" dirty="0"/>
              <a:t>A</a:t>
            </a:r>
            <a:r>
              <a:rPr lang="en-US" sz="2000" dirty="0" smtClean="0"/>
              <a:t> </a:t>
            </a:r>
            <a:r>
              <a:rPr lang="en-US" sz="2000" dirty="0"/>
              <a:t>meeting was held in </a:t>
            </a:r>
            <a:r>
              <a:rPr lang="en-US" sz="2000" dirty="0" smtClean="0"/>
              <a:t>Washington, D.C., </a:t>
            </a:r>
            <a:r>
              <a:rPr lang="en-US" sz="2000" dirty="0"/>
              <a:t>on November 24, 1958, </a:t>
            </a:r>
            <a:r>
              <a:rPr lang="en-US" sz="2000" dirty="0" smtClean="0"/>
              <a:t/>
            </a:r>
            <a:br>
              <a:rPr lang="en-US" sz="2000" dirty="0" smtClean="0"/>
            </a:br>
            <a:r>
              <a:rPr lang="en-US" sz="2000" dirty="0" smtClean="0"/>
              <a:t>to </a:t>
            </a:r>
            <a:r>
              <a:rPr lang="en-US" sz="2000" dirty="0"/>
              <a:t>review </a:t>
            </a:r>
            <a:r>
              <a:rPr lang="en-US" sz="2000" dirty="0" smtClean="0"/>
              <a:t>plans for </a:t>
            </a:r>
            <a:r>
              <a:rPr lang="en-US" sz="2000" dirty="0"/>
              <a:t>the construction </a:t>
            </a:r>
            <a:r>
              <a:rPr lang="en-US" sz="2000" dirty="0" smtClean="0"/>
              <a:t>of </a:t>
            </a:r>
            <a:r>
              <a:rPr lang="en-US" sz="2000" dirty="0"/>
              <a:t>such a reactor </a:t>
            </a:r>
            <a:r>
              <a:rPr lang="en-US" sz="2000" dirty="0" smtClean="0"/>
              <a:t/>
            </a:r>
            <a:br>
              <a:rPr lang="en-US" sz="2000" dirty="0" smtClean="0"/>
            </a:br>
            <a:r>
              <a:rPr lang="en-US" sz="2000" dirty="0" smtClean="0"/>
              <a:t>and </a:t>
            </a:r>
            <a:r>
              <a:rPr lang="en-US" sz="2000" dirty="0"/>
              <a:t>other </a:t>
            </a:r>
            <a:r>
              <a:rPr lang="en-US" sz="2000" dirty="0" smtClean="0"/>
              <a:t>high-flux </a:t>
            </a:r>
            <a:r>
              <a:rPr lang="en-US" sz="2000" dirty="0"/>
              <a:t>research </a:t>
            </a:r>
            <a:r>
              <a:rPr lang="en-US" sz="2000" dirty="0" smtClean="0"/>
              <a:t>reactors</a:t>
            </a:r>
          </a:p>
          <a:p>
            <a:r>
              <a:rPr lang="en-US" sz="2000" dirty="0" smtClean="0"/>
              <a:t>The </a:t>
            </a:r>
            <a:r>
              <a:rPr lang="en-US" sz="2000" dirty="0"/>
              <a:t>unanimous recommendation </a:t>
            </a:r>
            <a:r>
              <a:rPr lang="en-US" sz="2000" dirty="0" smtClean="0"/>
              <a:t>was </a:t>
            </a:r>
            <a:r>
              <a:rPr lang="en-US" sz="2000" dirty="0"/>
              <a:t>that </a:t>
            </a:r>
            <a:r>
              <a:rPr lang="en-US" sz="2000" b="1" dirty="0"/>
              <a:t>a high </a:t>
            </a:r>
            <a:r>
              <a:rPr lang="en-US" sz="2000" b="1" dirty="0" smtClean="0"/>
              <a:t>flux </a:t>
            </a:r>
            <a:r>
              <a:rPr lang="en-US" sz="2000" b="1" dirty="0"/>
              <a:t>isotope reactor </a:t>
            </a:r>
            <a:r>
              <a:rPr lang="en-US" sz="2000" dirty="0"/>
              <a:t>be designed and constructed </a:t>
            </a:r>
            <a:r>
              <a:rPr lang="en-US" sz="2000" b="1" dirty="0" smtClean="0"/>
              <a:t>at </a:t>
            </a:r>
            <a:r>
              <a:rPr lang="en-US" sz="2000" b="1" dirty="0"/>
              <a:t>the Oak Ridge National Laboratory </a:t>
            </a:r>
            <a:r>
              <a:rPr lang="en-US" sz="2000" dirty="0"/>
              <a:t>with construction to start </a:t>
            </a:r>
            <a:r>
              <a:rPr lang="en-US" sz="2000" dirty="0" smtClean="0"/>
              <a:t>in fiscal </a:t>
            </a:r>
            <a:r>
              <a:rPr lang="en-US" sz="2000" dirty="0"/>
              <a:t>year </a:t>
            </a:r>
            <a:r>
              <a:rPr lang="en-US" sz="2000" dirty="0" smtClean="0"/>
              <a:t>1961</a:t>
            </a:r>
          </a:p>
          <a:p>
            <a:pPr marL="0" indent="0" algn="r">
              <a:buNone/>
            </a:pPr>
            <a:r>
              <a:rPr lang="en-US" sz="1800" dirty="0" smtClean="0">
                <a:latin typeface="Arial"/>
                <a:cs typeface="Arial"/>
              </a:rPr>
              <a:t>– </a:t>
            </a:r>
            <a:r>
              <a:rPr lang="en-US" sz="1800" dirty="0" smtClean="0"/>
              <a:t>J. A. Lane et al., </a:t>
            </a:r>
            <a:r>
              <a:rPr lang="en-US" sz="1800" i="1" dirty="0" smtClean="0"/>
              <a:t>High Flux Isotope Reactor Preliminary Design Study,</a:t>
            </a:r>
            <a:br>
              <a:rPr lang="en-US" sz="1800" i="1" dirty="0" smtClean="0"/>
            </a:br>
            <a:r>
              <a:rPr lang="en-US" sz="1800" dirty="0" smtClean="0"/>
              <a:t>ORNL CF-59-2-65, March 1959</a:t>
            </a:r>
            <a:endParaRPr lang="en-US" sz="1800" dirty="0"/>
          </a:p>
        </p:txBody>
      </p:sp>
    </p:spTree>
    <p:extLst>
      <p:ext uri="{BB962C8B-B14F-4D97-AF65-F5344CB8AC3E}">
        <p14:creationId xmlns:p14="http://schemas.microsoft.com/office/powerpoint/2010/main" val="4055779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4" y="256032"/>
            <a:ext cx="8636290" cy="880369"/>
          </a:xfrm>
        </p:spPr>
        <p:txBody>
          <a:bodyPr/>
          <a:lstStyle/>
          <a:p>
            <a:r>
              <a:rPr lang="en-US" dirty="0" smtClean="0"/>
              <a:t>The AEC gave 4 reasons for its decision to build HFIR at ORNL</a:t>
            </a:r>
            <a:endParaRPr lang="en-US" dirty="0"/>
          </a:p>
        </p:txBody>
      </p:sp>
      <p:sp>
        <p:nvSpPr>
          <p:cNvPr id="4" name="TextBox 3"/>
          <p:cNvSpPr txBox="1"/>
          <p:nvPr/>
        </p:nvSpPr>
        <p:spPr>
          <a:xfrm>
            <a:off x="1115728" y="4322496"/>
            <a:ext cx="6912545" cy="114416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tIns="91440" bIns="91440" rtlCol="0" anchor="ctr">
            <a:noAutofit/>
          </a:bodyPr>
          <a:lstStyle/>
          <a:p>
            <a:pPr algn="ctr">
              <a:lnSpc>
                <a:spcPct val="90000"/>
              </a:lnSpc>
            </a:pPr>
            <a:r>
              <a:rPr lang="en-US" sz="2000" b="1" dirty="0"/>
              <a:t>This reactor would serve as the first AEC-wide </a:t>
            </a:r>
            <a:r>
              <a:rPr lang="en-US" sz="2000" b="1" dirty="0" smtClean="0"/>
              <a:t/>
            </a:r>
            <a:br>
              <a:rPr lang="en-US" sz="2000" b="1" dirty="0" smtClean="0"/>
            </a:br>
            <a:r>
              <a:rPr lang="en-US" sz="2000" b="1" dirty="0" smtClean="0"/>
              <a:t>high-flux </a:t>
            </a:r>
            <a:r>
              <a:rPr lang="en-US" sz="2000" b="1" dirty="0"/>
              <a:t>facility and be operated in conjunction </a:t>
            </a:r>
            <a:r>
              <a:rPr lang="en-US" sz="2000" b="1" dirty="0" smtClean="0"/>
              <a:t/>
            </a:r>
            <a:br>
              <a:rPr lang="en-US" sz="2000" b="1" dirty="0" smtClean="0"/>
            </a:br>
            <a:r>
              <a:rPr lang="en-US" sz="2000" b="1" dirty="0" smtClean="0"/>
              <a:t>with </a:t>
            </a:r>
            <a:r>
              <a:rPr lang="en-US" sz="2000" b="1" dirty="0"/>
              <a:t>the national heavy element production </a:t>
            </a:r>
            <a:r>
              <a:rPr lang="en-US" sz="2000" b="1" dirty="0" smtClean="0"/>
              <a:t>program</a:t>
            </a:r>
            <a:endParaRPr lang="en-US" sz="2000" b="1" dirty="0"/>
          </a:p>
        </p:txBody>
      </p:sp>
      <p:sp>
        <p:nvSpPr>
          <p:cNvPr id="5" name="TextBox 4"/>
          <p:cNvSpPr txBox="1"/>
          <p:nvPr/>
        </p:nvSpPr>
        <p:spPr>
          <a:xfrm>
            <a:off x="974566" y="5640034"/>
            <a:ext cx="7194867" cy="480131"/>
          </a:xfrm>
          <a:prstGeom prst="rect">
            <a:avLst/>
          </a:prstGeom>
          <a:noFill/>
        </p:spPr>
        <p:txBody>
          <a:bodyPr wrap="square" rtlCol="0">
            <a:spAutoFit/>
          </a:bodyPr>
          <a:lstStyle/>
          <a:p>
            <a:pPr algn="ctr">
              <a:lnSpc>
                <a:spcPct val="90000"/>
              </a:lnSpc>
            </a:pPr>
            <a:r>
              <a:rPr lang="en-US" sz="1400" dirty="0"/>
              <a:t>Letter from J. H. Williams to A.M. Weinberg, December 12, 1958, </a:t>
            </a:r>
            <a:r>
              <a:rPr lang="en-US" sz="1400" dirty="0" smtClean="0"/>
              <a:t/>
            </a:r>
            <a:br>
              <a:rPr lang="en-US" sz="1400" dirty="0" smtClean="0"/>
            </a:br>
            <a:r>
              <a:rPr lang="en-US" sz="1400" dirty="0" smtClean="0"/>
              <a:t>summarizing results of High </a:t>
            </a:r>
            <a:r>
              <a:rPr lang="en-US" sz="1400" dirty="0"/>
              <a:t>Flux Research Reactor Meeting </a:t>
            </a:r>
            <a:endParaRPr lang="en-US" sz="1400" dirty="0" smtClean="0"/>
          </a:p>
        </p:txBody>
      </p:sp>
      <p:sp>
        <p:nvSpPr>
          <p:cNvPr id="9" name="Freeform 8"/>
          <p:cNvSpPr/>
          <p:nvPr/>
        </p:nvSpPr>
        <p:spPr>
          <a:xfrm>
            <a:off x="303213" y="1542602"/>
            <a:ext cx="1987706" cy="2673796"/>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a:noFill/>
          <a:ln>
            <a:gradFill flip="none" rotWithShape="1">
              <a:gsLst>
                <a:gs pos="0">
                  <a:schemeClr val="accent1"/>
                </a:gs>
                <a:gs pos="100000">
                  <a:schemeClr val="bg1">
                    <a:alpha val="0"/>
                  </a:schemeClr>
                </a:gs>
              </a:gsLst>
              <a:lin ang="5400000" scaled="1"/>
              <a:tileRect/>
            </a:gra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kern="1200" dirty="0" smtClean="0"/>
              <a:t>Availability </a:t>
            </a:r>
            <a:br>
              <a:rPr lang="en-US" sz="2200" kern="1200" dirty="0" smtClean="0"/>
            </a:br>
            <a:r>
              <a:rPr lang="en-US" sz="2200" kern="1200" dirty="0" smtClean="0"/>
              <a:t>of fuel reprocessing facilities</a:t>
            </a:r>
            <a:endParaRPr lang="en-US" sz="2200" kern="1200" dirty="0"/>
          </a:p>
        </p:txBody>
      </p:sp>
      <p:sp>
        <p:nvSpPr>
          <p:cNvPr id="10" name="Freeform 9"/>
          <p:cNvSpPr/>
          <p:nvPr/>
        </p:nvSpPr>
        <p:spPr>
          <a:xfrm>
            <a:off x="2487561" y="1542602"/>
            <a:ext cx="1987706" cy="2673796"/>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a:noFill/>
          <a:ln>
            <a:gradFill flip="none" rotWithShape="1">
              <a:gsLst>
                <a:gs pos="0">
                  <a:schemeClr val="accent1"/>
                </a:gs>
                <a:gs pos="100000">
                  <a:schemeClr val="bg1">
                    <a:alpha val="0"/>
                  </a:schemeClr>
                </a:gs>
              </a:gsLst>
              <a:lin ang="5400000" scaled="1"/>
              <a:tileRect/>
            </a:gra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5720" tIns="83820" rIns="45720" bIns="83820" numCol="1" spcCol="1270" anchor="t" anchorCtr="0">
            <a:noAutofit/>
          </a:bodyPr>
          <a:lstStyle/>
          <a:p>
            <a:pPr lvl="0" algn="ctr" defTabSz="977900">
              <a:lnSpc>
                <a:spcPct val="90000"/>
              </a:lnSpc>
              <a:spcBef>
                <a:spcPct val="0"/>
              </a:spcBef>
              <a:spcAft>
                <a:spcPct val="35000"/>
              </a:spcAft>
            </a:pPr>
            <a:r>
              <a:rPr lang="en-US" sz="2200" kern="1200" dirty="0" smtClean="0"/>
              <a:t>Availability </a:t>
            </a:r>
            <a:br>
              <a:rPr lang="en-US" sz="2200" kern="1200" dirty="0" smtClean="0"/>
            </a:br>
            <a:r>
              <a:rPr lang="en-US" sz="2200" kern="1200" dirty="0" smtClean="0"/>
              <a:t>of facilities </a:t>
            </a:r>
            <a:br>
              <a:rPr lang="en-US" sz="2200" kern="1200" dirty="0" smtClean="0"/>
            </a:br>
            <a:r>
              <a:rPr lang="en-US" sz="2200" kern="1200" dirty="0" smtClean="0"/>
              <a:t>for processing and distributing </a:t>
            </a:r>
            <a:br>
              <a:rPr lang="en-US" sz="2200" kern="1200" dirty="0" smtClean="0"/>
            </a:br>
            <a:r>
              <a:rPr lang="en-US" sz="2200" kern="1200" dirty="0" smtClean="0"/>
              <a:t>the products </a:t>
            </a:r>
            <a:br>
              <a:rPr lang="en-US" sz="2200" kern="1200" dirty="0" smtClean="0"/>
            </a:br>
            <a:r>
              <a:rPr lang="en-US" sz="2200" kern="1200" dirty="0" smtClean="0"/>
              <a:t>of the irradiation</a:t>
            </a:r>
            <a:endParaRPr lang="en-US" sz="2200" kern="1200" dirty="0"/>
          </a:p>
        </p:txBody>
      </p:sp>
      <p:sp>
        <p:nvSpPr>
          <p:cNvPr id="11" name="Freeform 10"/>
          <p:cNvSpPr/>
          <p:nvPr/>
        </p:nvSpPr>
        <p:spPr>
          <a:xfrm>
            <a:off x="4671908" y="1542602"/>
            <a:ext cx="1987706" cy="2673796"/>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a:noFill/>
          <a:ln>
            <a:gradFill flip="none" rotWithShape="1">
              <a:gsLst>
                <a:gs pos="0">
                  <a:schemeClr val="accent1"/>
                </a:gs>
                <a:gs pos="100000">
                  <a:schemeClr val="bg1">
                    <a:alpha val="0"/>
                  </a:schemeClr>
                </a:gs>
              </a:gsLst>
              <a:lin ang="5400000" scaled="1"/>
              <a:tileRect/>
            </a:gra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kern="1200" dirty="0" smtClean="0"/>
              <a:t>Recognition that ORNL </a:t>
            </a:r>
            <a:br>
              <a:rPr lang="en-US" sz="2200" kern="1200" dirty="0" smtClean="0"/>
            </a:br>
            <a:r>
              <a:rPr lang="en-US" sz="2200" kern="1200" dirty="0" smtClean="0"/>
              <a:t>is a national center </a:t>
            </a:r>
            <a:br>
              <a:rPr lang="en-US" sz="2200" kern="1200" dirty="0" smtClean="0"/>
            </a:br>
            <a:r>
              <a:rPr lang="en-US" sz="2200" kern="1200" dirty="0" smtClean="0"/>
              <a:t>for isotope research and development</a:t>
            </a:r>
          </a:p>
        </p:txBody>
      </p:sp>
      <p:sp>
        <p:nvSpPr>
          <p:cNvPr id="12" name="Freeform 11"/>
          <p:cNvSpPr/>
          <p:nvPr/>
        </p:nvSpPr>
        <p:spPr>
          <a:xfrm>
            <a:off x="6856257" y="1542602"/>
            <a:ext cx="1987706" cy="2673796"/>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a:noFill/>
          <a:ln>
            <a:gradFill flip="none" rotWithShape="1">
              <a:gsLst>
                <a:gs pos="0">
                  <a:schemeClr val="accent1"/>
                </a:gs>
                <a:gs pos="100000">
                  <a:schemeClr val="bg1">
                    <a:alpha val="0"/>
                  </a:schemeClr>
                </a:gs>
              </a:gsLst>
              <a:lin ang="5400000" scaled="1"/>
              <a:tileRect/>
            </a:gra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kern="1200" dirty="0" smtClean="0"/>
              <a:t>Interest </a:t>
            </a:r>
            <a:br>
              <a:rPr lang="en-US" sz="2200" kern="1200" dirty="0" smtClean="0"/>
            </a:br>
            <a:r>
              <a:rPr lang="en-US" sz="2200" kern="1200" dirty="0" smtClean="0"/>
              <a:t>in the Laboratory </a:t>
            </a:r>
            <a:br>
              <a:rPr lang="en-US" sz="2200" kern="1200" dirty="0" smtClean="0"/>
            </a:br>
            <a:r>
              <a:rPr lang="en-US" sz="2200" kern="1200" dirty="0" smtClean="0"/>
              <a:t>in constructing the reactor</a:t>
            </a:r>
          </a:p>
        </p:txBody>
      </p:sp>
    </p:spTree>
    <p:extLst>
      <p:ext uri="{BB962C8B-B14F-4D97-AF65-F5344CB8AC3E}">
        <p14:creationId xmlns:p14="http://schemas.microsoft.com/office/powerpoint/2010/main" val="3893629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7040"/>
          <a:stretch/>
        </p:blipFill>
        <p:spPr>
          <a:xfrm>
            <a:off x="4767263" y="0"/>
            <a:ext cx="3759869" cy="6858000"/>
          </a:xfrm>
          <a:prstGeom prst="rect">
            <a:avLst/>
          </a:prstGeom>
        </p:spPr>
      </p:pic>
      <p:sp>
        <p:nvSpPr>
          <p:cNvPr id="2" name="Title 1"/>
          <p:cNvSpPr>
            <a:spLocks noGrp="1"/>
          </p:cNvSpPr>
          <p:nvPr>
            <p:ph type="title"/>
          </p:nvPr>
        </p:nvSpPr>
        <p:spPr>
          <a:xfrm>
            <a:off x="192024" y="256032"/>
            <a:ext cx="4719023" cy="1269578"/>
          </a:xfrm>
        </p:spPr>
        <p:txBody>
          <a:bodyPr/>
          <a:lstStyle/>
          <a:p>
            <a:r>
              <a:rPr lang="en-US" dirty="0" smtClean="0"/>
              <a:t>March 1959: </a:t>
            </a:r>
            <a:br>
              <a:rPr lang="en-US" dirty="0" smtClean="0"/>
            </a:br>
            <a:r>
              <a:rPr lang="en-US" dirty="0" smtClean="0"/>
              <a:t>Seaborg discusses Soviet plans</a:t>
            </a:r>
            <a:endParaRPr lang="en-US" dirty="0"/>
          </a:p>
        </p:txBody>
      </p:sp>
      <p:sp>
        <p:nvSpPr>
          <p:cNvPr id="6" name="Content Placeholder 5"/>
          <p:cNvSpPr>
            <a:spLocks noGrp="1"/>
          </p:cNvSpPr>
          <p:nvPr>
            <p:ph idx="1"/>
          </p:nvPr>
        </p:nvSpPr>
        <p:spPr>
          <a:xfrm>
            <a:off x="201168" y="1730476"/>
            <a:ext cx="4247542" cy="4195415"/>
          </a:xfrm>
        </p:spPr>
        <p:txBody>
          <a:bodyPr/>
          <a:lstStyle/>
          <a:p>
            <a:r>
              <a:rPr lang="en-US" sz="2000" dirty="0" smtClean="0"/>
              <a:t>Soviet scientists have started construction of an ultra-high flux nuclear reactor</a:t>
            </a:r>
          </a:p>
          <a:p>
            <a:r>
              <a:rPr lang="en-US" sz="2000" dirty="0" smtClean="0"/>
              <a:t>Such a reactor has not yet been authorized in this country</a:t>
            </a:r>
          </a:p>
          <a:p>
            <a:r>
              <a:rPr lang="en-US" sz="2000" dirty="0" smtClean="0"/>
              <a:t>An ultra-high flux, enriched uranium reactor in this country would cost about $10,000,000</a:t>
            </a:r>
          </a:p>
          <a:p>
            <a:r>
              <a:rPr lang="en-US" sz="2000" dirty="0" smtClean="0"/>
              <a:t>The creation and study of heavier elements is important in yielding insight into the structure of nuclei</a:t>
            </a:r>
          </a:p>
        </p:txBody>
      </p:sp>
      <p:grpSp>
        <p:nvGrpSpPr>
          <p:cNvPr id="5" name="Group 4"/>
          <p:cNvGrpSpPr/>
          <p:nvPr/>
        </p:nvGrpSpPr>
        <p:grpSpPr>
          <a:xfrm>
            <a:off x="4629150" y="4572000"/>
            <a:ext cx="4152900" cy="1143000"/>
            <a:chOff x="4819650" y="4476750"/>
            <a:chExt cx="4152900" cy="1143000"/>
          </a:xfrm>
        </p:grpSpPr>
        <p:sp>
          <p:nvSpPr>
            <p:cNvPr id="4" name="Rectangle 3"/>
            <p:cNvSpPr/>
            <p:nvPr/>
          </p:nvSpPr>
          <p:spPr>
            <a:xfrm>
              <a:off x="4819650" y="4476750"/>
              <a:ext cx="4152900" cy="1143000"/>
            </a:xfrm>
            <a:prstGeom prst="rect">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algn="ctr">
                <a:lnSpc>
                  <a:spcPct val="90000"/>
                </a:lnSpc>
              </a:pPr>
              <a:r>
                <a:rPr lang="en-US" sz="1400" dirty="0" smtClean="0">
                  <a:solidFill>
                    <a:schemeClr val="tx1"/>
                  </a:solidFill>
                </a:rPr>
                <a:t>Published: March 22, 1959</a:t>
              </a:r>
              <a:br>
                <a:rPr lang="en-US" sz="1400" dirty="0" smtClean="0">
                  <a:solidFill>
                    <a:schemeClr val="tx1"/>
                  </a:solidFill>
                </a:rPr>
              </a:br>
              <a:r>
                <a:rPr lang="en-US" sz="1400" dirty="0" smtClean="0">
                  <a:solidFill>
                    <a:schemeClr val="tx1"/>
                  </a:solidFill>
                </a:rPr>
                <a:t>Copyright © The New York Times</a:t>
              </a:r>
            </a:p>
          </p:txBody>
        </p:sp>
        <p:pic>
          <p:nvPicPr>
            <p:cNvPr id="3075" name="Picture 3" descr="D:\Jobs\Photos_artwork\Logo_pngs_ais\News_media_publication\NY Times\The_New_York_Time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7763" y="4555724"/>
              <a:ext cx="3886200" cy="5721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65712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4" y="256032"/>
            <a:ext cx="8636290" cy="880369"/>
          </a:xfrm>
        </p:spPr>
        <p:txBody>
          <a:bodyPr/>
          <a:lstStyle/>
          <a:p>
            <a:r>
              <a:rPr lang="en-US" dirty="0" smtClean="0"/>
              <a:t>Dick Cheverton’s ORSORT design problem addressed Seaborg’s concern</a:t>
            </a:r>
            <a:endParaRPr lang="en-US" dirty="0"/>
          </a:p>
        </p:txBody>
      </p:sp>
      <p:sp>
        <p:nvSpPr>
          <p:cNvPr id="5" name="Content Placeholder 4"/>
          <p:cNvSpPr>
            <a:spLocks noGrp="1"/>
          </p:cNvSpPr>
          <p:nvPr>
            <p:ph idx="1"/>
          </p:nvPr>
        </p:nvSpPr>
        <p:spPr>
          <a:xfrm>
            <a:off x="201168" y="1443385"/>
            <a:ext cx="5486400" cy="4195415"/>
          </a:xfrm>
        </p:spPr>
        <p:txBody>
          <a:bodyPr/>
          <a:lstStyle/>
          <a:p>
            <a:r>
              <a:rPr lang="en-US" sz="2400" dirty="0" smtClean="0">
                <a:latin typeface="+mn-lt"/>
              </a:rPr>
              <a:t>Oak Ridge School of Reactor Technology, 1956: Dick Cheverton led a small group that designed </a:t>
            </a:r>
            <a:br>
              <a:rPr lang="en-US" sz="2400" dirty="0" smtClean="0">
                <a:latin typeface="+mn-lt"/>
              </a:rPr>
            </a:br>
            <a:r>
              <a:rPr lang="en-US" sz="2400" dirty="0" smtClean="0">
                <a:latin typeface="+mn-lt"/>
              </a:rPr>
              <a:t>a high-performance flux-trap reactor</a:t>
            </a:r>
          </a:p>
          <a:p>
            <a:r>
              <a:rPr lang="en-US" sz="2400" dirty="0" smtClean="0">
                <a:latin typeface="+mn-lt"/>
              </a:rPr>
              <a:t>As Cheverton remembers it:</a:t>
            </a:r>
          </a:p>
          <a:p>
            <a:pPr lvl="1"/>
            <a:r>
              <a:rPr lang="en-US" sz="2000" dirty="0" smtClean="0">
                <a:latin typeface="+mn-lt"/>
              </a:rPr>
              <a:t>Alvin Weinberg initially dismissed </a:t>
            </a:r>
            <a:br>
              <a:rPr lang="en-US" sz="2000" dirty="0" smtClean="0">
                <a:latin typeface="+mn-lt"/>
              </a:rPr>
            </a:br>
            <a:r>
              <a:rPr lang="en-US" sz="2000" dirty="0" smtClean="0">
                <a:latin typeface="+mn-lt"/>
              </a:rPr>
              <a:t>the design as “the most hare-brained idea I have ever heard”</a:t>
            </a:r>
          </a:p>
          <a:p>
            <a:pPr lvl="1"/>
            <a:r>
              <a:rPr lang="en-US" sz="2000" dirty="0" smtClean="0">
                <a:latin typeface="+mn-lt"/>
              </a:rPr>
              <a:t>When the Soviet reactor was announced, </a:t>
            </a:r>
            <a:br>
              <a:rPr lang="en-US" sz="2000" dirty="0" smtClean="0">
                <a:latin typeface="+mn-lt"/>
              </a:rPr>
            </a:br>
            <a:r>
              <a:rPr lang="en-US" sz="2000" dirty="0" smtClean="0">
                <a:latin typeface="+mn-lt"/>
              </a:rPr>
              <a:t>“we told Seaborg we knew exactly </a:t>
            </a:r>
            <a:br>
              <a:rPr lang="en-US" sz="2000" dirty="0" smtClean="0">
                <a:latin typeface="+mn-lt"/>
              </a:rPr>
            </a:br>
            <a:r>
              <a:rPr lang="en-US" sz="2000" dirty="0" smtClean="0">
                <a:latin typeface="+mn-lt"/>
              </a:rPr>
              <a:t>what to do, we had the plans</a:t>
            </a:r>
            <a:br>
              <a:rPr lang="en-US" sz="2000" dirty="0" smtClean="0">
                <a:latin typeface="+mn-lt"/>
              </a:rPr>
            </a:br>
            <a:r>
              <a:rPr lang="en-US" sz="2000" dirty="0" smtClean="0">
                <a:latin typeface="+mn-lt"/>
              </a:rPr>
              <a:t>for a better one”</a:t>
            </a:r>
          </a:p>
          <a:p>
            <a:endParaRPr lang="en-US" sz="2400" dirty="0" smtClean="0">
              <a:latin typeface="+mn-lt"/>
            </a:endParaRPr>
          </a:p>
          <a:p>
            <a:endParaRPr lang="en-US" sz="2400" dirty="0" smtClean="0">
              <a:latin typeface="+mn-lt"/>
            </a:endParaRPr>
          </a:p>
          <a:p>
            <a:endParaRPr lang="en-US" sz="2400" dirty="0">
              <a:latin typeface="+mn-lt"/>
            </a:endParaRPr>
          </a:p>
        </p:txBody>
      </p:sp>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5958" t="4705" r="3381"/>
          <a:stretch/>
        </p:blipFill>
        <p:spPr bwMode="auto">
          <a:xfrm>
            <a:off x="6059423" y="1475866"/>
            <a:ext cx="2743201" cy="370335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TextBox 6"/>
          <p:cNvSpPr txBox="1"/>
          <p:nvPr/>
        </p:nvSpPr>
        <p:spPr>
          <a:xfrm>
            <a:off x="6071615" y="5230368"/>
            <a:ext cx="2743201" cy="535531"/>
          </a:xfrm>
          <a:prstGeom prst="rect">
            <a:avLst/>
          </a:prstGeom>
          <a:noFill/>
        </p:spPr>
        <p:txBody>
          <a:bodyPr wrap="square" rtlCol="0">
            <a:spAutoFit/>
          </a:bodyPr>
          <a:lstStyle/>
          <a:p>
            <a:pPr algn="ctr">
              <a:lnSpc>
                <a:spcPct val="90000"/>
              </a:lnSpc>
            </a:pPr>
            <a:r>
              <a:rPr lang="en-US" sz="1600" dirty="0" smtClean="0"/>
              <a:t>Dick Cheverton </a:t>
            </a:r>
            <a:br>
              <a:rPr lang="en-US" sz="1600" dirty="0" smtClean="0"/>
            </a:br>
            <a:r>
              <a:rPr lang="en-US" sz="1600" dirty="0" smtClean="0"/>
              <a:t>and Jess Irwin</a:t>
            </a:r>
          </a:p>
        </p:txBody>
      </p:sp>
    </p:spTree>
    <p:extLst>
      <p:ext uri="{BB962C8B-B14F-4D97-AF65-F5344CB8AC3E}">
        <p14:creationId xmlns:p14="http://schemas.microsoft.com/office/powerpoint/2010/main" val="40296841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298-92.png"/>
          <p:cNvPicPr>
            <a:picLocks noChangeAspect="1"/>
          </p:cNvPicPr>
          <p:nvPr/>
        </p:nvPicPr>
        <p:blipFill>
          <a:blip r:embed="rId2" cstate="print"/>
          <a:stretch>
            <a:fillRect/>
          </a:stretch>
        </p:blipFill>
        <p:spPr>
          <a:xfrm>
            <a:off x="254833" y="191125"/>
            <a:ext cx="8888789" cy="6666592"/>
          </a:xfrm>
          <a:prstGeom prst="rect">
            <a:avLst/>
          </a:prstGeom>
        </p:spPr>
      </p:pic>
      <p:sp>
        <p:nvSpPr>
          <p:cNvPr id="28673" name="Title 1"/>
          <p:cNvSpPr>
            <a:spLocks noGrp="1"/>
          </p:cNvSpPr>
          <p:nvPr>
            <p:ph type="title"/>
          </p:nvPr>
        </p:nvSpPr>
        <p:spPr/>
        <p:txBody>
          <a:bodyPr/>
          <a:lstStyle/>
          <a:p>
            <a:r>
              <a:rPr lang="en-US" dirty="0" smtClean="0"/>
              <a:t>HFIR: Designed for isotope production, equipped for neutron scattering</a:t>
            </a:r>
          </a:p>
        </p:txBody>
      </p:sp>
      <p:sp>
        <p:nvSpPr>
          <p:cNvPr id="5" name="Content Placeholder 4"/>
          <p:cNvSpPr>
            <a:spLocks noGrp="1"/>
          </p:cNvSpPr>
          <p:nvPr>
            <p:ph idx="1"/>
          </p:nvPr>
        </p:nvSpPr>
        <p:spPr>
          <a:xfrm>
            <a:off x="196560" y="1367185"/>
            <a:ext cx="5513124" cy="4803428"/>
          </a:xfrm>
        </p:spPr>
        <p:txBody>
          <a:bodyPr/>
          <a:lstStyle/>
          <a:p>
            <a:r>
              <a:rPr lang="en-US" sz="2000" dirty="0" smtClean="0"/>
              <a:t>Designed and constructed to meet need </a:t>
            </a:r>
            <a:br>
              <a:rPr lang="en-US" sz="2000" dirty="0" smtClean="0"/>
            </a:br>
            <a:r>
              <a:rPr lang="en-US" sz="2000" dirty="0" smtClean="0"/>
              <a:t>for production of </a:t>
            </a:r>
            <a:r>
              <a:rPr lang="en-US" sz="2000" dirty="0"/>
              <a:t>transuranic isotopes </a:t>
            </a:r>
            <a:endParaRPr lang="en-US" sz="2000" dirty="0" smtClean="0"/>
          </a:p>
          <a:p>
            <a:pPr lvl="1"/>
            <a:r>
              <a:rPr lang="en-US" sz="1800" dirty="0" smtClean="0"/>
              <a:t>4 horizontal beam tubes added </a:t>
            </a:r>
            <a:br>
              <a:rPr lang="en-US" sz="1800" dirty="0" smtClean="0"/>
            </a:br>
            <a:r>
              <a:rPr lang="en-US" sz="1800" dirty="0" smtClean="0"/>
              <a:t>at insistence of Alvin Weinberg</a:t>
            </a:r>
          </a:p>
          <a:p>
            <a:pPr lvl="1"/>
            <a:r>
              <a:rPr lang="en-US" sz="1800" dirty="0" smtClean="0"/>
              <a:t>Peak thermal flux: 2.6 × 10</a:t>
            </a:r>
            <a:r>
              <a:rPr lang="en-US" sz="1800" baseline="30000" dirty="0" smtClean="0"/>
              <a:t>15</a:t>
            </a:r>
            <a:r>
              <a:rPr lang="en-US" sz="1800" dirty="0" smtClean="0"/>
              <a:t> neutrons/cm</a:t>
            </a:r>
            <a:r>
              <a:rPr lang="en-US" sz="1800" baseline="30000" dirty="0" smtClean="0"/>
              <a:t>2</a:t>
            </a:r>
            <a:r>
              <a:rPr lang="en-US" sz="1800" dirty="0" smtClean="0"/>
              <a:t>/s, highest in the western world</a:t>
            </a:r>
          </a:p>
          <a:p>
            <a:r>
              <a:rPr lang="en-US" sz="2000" dirty="0" smtClean="0"/>
              <a:t>Primary </a:t>
            </a:r>
            <a:r>
              <a:rPr lang="en-US" sz="2000" dirty="0"/>
              <a:t>mission today: </a:t>
            </a:r>
            <a:r>
              <a:rPr lang="en-US" sz="2000" dirty="0" smtClean="0"/>
              <a:t>Neutron </a:t>
            </a:r>
            <a:r>
              <a:rPr lang="en-US" sz="2000" dirty="0"/>
              <a:t>scattering</a:t>
            </a:r>
          </a:p>
          <a:p>
            <a:pPr lvl="1"/>
            <a:r>
              <a:rPr lang="en-US" sz="1800" dirty="0" smtClean="0"/>
              <a:t>Thermal and cold neutrons</a:t>
            </a:r>
          </a:p>
          <a:p>
            <a:pPr lvl="1"/>
            <a:r>
              <a:rPr lang="en-US" sz="1800" dirty="0" smtClean="0"/>
              <a:t>12 </a:t>
            </a:r>
            <a:r>
              <a:rPr lang="en-US" sz="1800" dirty="0"/>
              <a:t>instruments </a:t>
            </a:r>
            <a:r>
              <a:rPr lang="en-US" sz="1800" dirty="0" smtClean="0"/>
              <a:t>in user program</a:t>
            </a:r>
            <a:endParaRPr lang="en-US" sz="1800" dirty="0"/>
          </a:p>
          <a:p>
            <a:r>
              <a:rPr lang="en-US" sz="2000" dirty="0" smtClean="0"/>
              <a:t>Additional missions</a:t>
            </a:r>
          </a:p>
          <a:p>
            <a:pPr lvl="1"/>
            <a:r>
              <a:rPr lang="en-US" sz="1800" dirty="0"/>
              <a:t>Isotopes: </a:t>
            </a:r>
            <a:r>
              <a:rPr lang="en-US" sz="1800" dirty="0" smtClean="0"/>
              <a:t>Supplies </a:t>
            </a:r>
            <a:r>
              <a:rPr lang="en-US" sz="1800" dirty="0"/>
              <a:t>80% of world’s </a:t>
            </a:r>
            <a:r>
              <a:rPr lang="en-US" sz="1800" dirty="0" smtClean="0"/>
              <a:t>Cf-252; </a:t>
            </a:r>
            <a:br>
              <a:rPr lang="en-US" sz="1800" dirty="0" smtClean="0"/>
            </a:br>
            <a:r>
              <a:rPr lang="en-US" sz="1800" dirty="0" smtClean="0"/>
              <a:t>future </a:t>
            </a:r>
            <a:r>
              <a:rPr lang="en-US" sz="1800" dirty="0"/>
              <a:t>source </a:t>
            </a:r>
            <a:r>
              <a:rPr lang="en-US" sz="1800" dirty="0" smtClean="0"/>
              <a:t>of </a:t>
            </a:r>
            <a:r>
              <a:rPr lang="en-US" sz="1800" dirty="0"/>
              <a:t>Pu-238 to power </a:t>
            </a:r>
            <a:r>
              <a:rPr lang="en-US" sz="1800" dirty="0" smtClean="0"/>
              <a:t/>
            </a:r>
            <a:br>
              <a:rPr lang="en-US" sz="1800" dirty="0" smtClean="0"/>
            </a:br>
            <a:r>
              <a:rPr lang="en-US" sz="1800" dirty="0" smtClean="0"/>
              <a:t>NASA’s </a:t>
            </a:r>
            <a:r>
              <a:rPr lang="en-US" sz="1800" dirty="0"/>
              <a:t>deep space missions</a:t>
            </a:r>
          </a:p>
          <a:p>
            <a:pPr lvl="1"/>
            <a:r>
              <a:rPr lang="en-US" sz="1800" dirty="0"/>
              <a:t>Materials: Exceptional resource for irradiation </a:t>
            </a:r>
            <a:r>
              <a:rPr lang="en-US" sz="1800" dirty="0" smtClean="0"/>
              <a:t/>
            </a:r>
            <a:br>
              <a:rPr lang="en-US" sz="1800" dirty="0" smtClean="0"/>
            </a:br>
            <a:r>
              <a:rPr lang="en-US" sz="1800" dirty="0" smtClean="0"/>
              <a:t>and </a:t>
            </a:r>
            <a:r>
              <a:rPr lang="en-US" sz="1800" dirty="0"/>
              <a:t>neutron activation </a:t>
            </a:r>
            <a:r>
              <a:rPr lang="en-US" sz="1800" dirty="0" smtClean="0"/>
              <a:t>analysis</a:t>
            </a:r>
            <a:endParaRPr lang="en-US" sz="1800" dirty="0"/>
          </a:p>
        </p:txBody>
      </p:sp>
    </p:spTree>
    <p:extLst>
      <p:ext uri="{BB962C8B-B14F-4D97-AF65-F5344CB8AC3E}">
        <p14:creationId xmlns:p14="http://schemas.microsoft.com/office/powerpoint/2010/main" val="1521741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2885617"/>
            <a:ext cx="5148942" cy="3956655"/>
          </a:xfrm>
          <a:prstGeom prst="rect">
            <a:avLst/>
          </a:prstGeom>
        </p:spPr>
      </p:pic>
      <p:sp>
        <p:nvSpPr>
          <p:cNvPr id="2" name="Title 1"/>
          <p:cNvSpPr>
            <a:spLocks noGrp="1"/>
          </p:cNvSpPr>
          <p:nvPr>
            <p:ph type="title"/>
          </p:nvPr>
        </p:nvSpPr>
        <p:spPr>
          <a:xfrm>
            <a:off x="192024" y="256032"/>
            <a:ext cx="8636290" cy="877163"/>
          </a:xfrm>
        </p:spPr>
        <p:txBody>
          <a:bodyPr/>
          <a:lstStyle/>
          <a:p>
            <a:r>
              <a:rPr lang="en-US" dirty="0" smtClean="0"/>
              <a:t>Construction was completed</a:t>
            </a:r>
            <a:br>
              <a:rPr lang="en-US" dirty="0" smtClean="0"/>
            </a:br>
            <a:r>
              <a:rPr lang="en-US" dirty="0" smtClean="0"/>
              <a:t>in less than 5 years</a:t>
            </a:r>
            <a:endParaRPr lang="en-US" dirty="0"/>
          </a:p>
        </p:txBody>
      </p:sp>
      <p:sp>
        <p:nvSpPr>
          <p:cNvPr id="45" name="Rectangle 44"/>
          <p:cNvSpPr/>
          <p:nvPr/>
        </p:nvSpPr>
        <p:spPr>
          <a:xfrm>
            <a:off x="4841423" y="2325241"/>
            <a:ext cx="1463813" cy="1675860"/>
          </a:xfrm>
          <a:prstGeom prst="rect">
            <a:avLst/>
          </a:prstGeom>
          <a:noFill/>
          <a:ln w="19050">
            <a:gradFill flip="none" rotWithShape="1">
              <a:gsLst>
                <a:gs pos="0">
                  <a:schemeClr val="accent1"/>
                </a:gs>
                <a:gs pos="100000">
                  <a:schemeClr val="bg1">
                    <a:alpha val="0"/>
                  </a:schemeClr>
                </a:gs>
              </a:gsLst>
              <a:lin ang="5400000" scaled="1"/>
              <a:tileRect/>
            </a:gra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45720" bIns="45720" numCol="1" spcCol="0" rtlCol="0" fromWordArt="0" anchor="t" anchorCtr="0" forceAA="0" compatLnSpc="1">
            <a:prstTxWarp prst="textNoShape">
              <a:avLst/>
            </a:prstTxWarp>
            <a:noAutofit/>
          </a:bodyPr>
          <a:lstStyle/>
          <a:p>
            <a:pPr lvl="0" algn="ctr">
              <a:lnSpc>
                <a:spcPct val="90000"/>
              </a:lnSpc>
            </a:pPr>
            <a:r>
              <a:rPr lang="en-US" dirty="0">
                <a:solidFill>
                  <a:schemeClr val="tx1"/>
                </a:solidFill>
              </a:rPr>
              <a:t>First criticality achieved</a:t>
            </a:r>
          </a:p>
        </p:txBody>
      </p:sp>
      <p:sp>
        <p:nvSpPr>
          <p:cNvPr id="46" name="Pentagon 45"/>
          <p:cNvSpPr/>
          <p:nvPr/>
        </p:nvSpPr>
        <p:spPr>
          <a:xfrm>
            <a:off x="4841424" y="1972035"/>
            <a:ext cx="1581147" cy="369938"/>
          </a:xfrm>
          <a:prstGeom prst="homePlat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r>
              <a:rPr lang="en-US" dirty="0" smtClean="0"/>
              <a:t>August 1965</a:t>
            </a:r>
            <a:endParaRPr lang="en-US" dirty="0"/>
          </a:p>
        </p:txBody>
      </p:sp>
      <p:sp>
        <p:nvSpPr>
          <p:cNvPr id="38" name="Rectangle 37"/>
          <p:cNvSpPr/>
          <p:nvPr/>
        </p:nvSpPr>
        <p:spPr>
          <a:xfrm>
            <a:off x="304802" y="1803231"/>
            <a:ext cx="1584563" cy="1675860"/>
          </a:xfrm>
          <a:prstGeom prst="rect">
            <a:avLst/>
          </a:prstGeom>
          <a:noFill/>
          <a:ln w="19050">
            <a:gradFill flip="none" rotWithShape="1">
              <a:gsLst>
                <a:gs pos="0">
                  <a:schemeClr val="accent1"/>
                </a:gs>
                <a:gs pos="100000">
                  <a:schemeClr val="bg1">
                    <a:alpha val="0"/>
                  </a:schemeClr>
                </a:gs>
              </a:gsLst>
              <a:lin ang="5400000" scaled="1"/>
              <a:tileRect/>
            </a:gra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37160" rIns="45720" bIns="45720" numCol="1" spcCol="0" rtlCol="0" fromWordArt="0" anchor="t" anchorCtr="0" forceAA="0" compatLnSpc="1">
            <a:prstTxWarp prst="textNoShape">
              <a:avLst/>
            </a:prstTxWarp>
            <a:noAutofit/>
          </a:bodyPr>
          <a:lstStyle/>
          <a:p>
            <a:pPr lvl="0" algn="ctr">
              <a:lnSpc>
                <a:spcPct val="90000"/>
              </a:lnSpc>
            </a:pPr>
            <a:r>
              <a:rPr lang="en-US" dirty="0">
                <a:solidFill>
                  <a:schemeClr val="tx1"/>
                </a:solidFill>
              </a:rPr>
              <a:t>Proposal for construction submitted to the Atomic Energy Commission</a:t>
            </a:r>
          </a:p>
        </p:txBody>
      </p:sp>
      <p:sp>
        <p:nvSpPr>
          <p:cNvPr id="39" name="Rectangle 38"/>
          <p:cNvSpPr/>
          <p:nvPr/>
        </p:nvSpPr>
        <p:spPr>
          <a:xfrm>
            <a:off x="1898477" y="1958905"/>
            <a:ext cx="1463813" cy="1675860"/>
          </a:xfrm>
          <a:prstGeom prst="rect">
            <a:avLst/>
          </a:prstGeom>
          <a:noFill/>
          <a:ln w="19050">
            <a:gradFill flip="none" rotWithShape="1">
              <a:gsLst>
                <a:gs pos="0">
                  <a:schemeClr val="accent1"/>
                </a:gs>
                <a:gs pos="100000">
                  <a:schemeClr val="bg1">
                    <a:alpha val="0"/>
                  </a:schemeClr>
                </a:gs>
              </a:gsLst>
              <a:lin ang="5400000" scaled="1"/>
              <a:tileRect/>
            </a:gra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37160" rIns="45720" bIns="45720" numCol="1" spcCol="0" rtlCol="0" fromWordArt="0" anchor="t" anchorCtr="0" forceAA="0" compatLnSpc="1">
            <a:prstTxWarp prst="textNoShape">
              <a:avLst/>
            </a:prstTxWarp>
            <a:noAutofit/>
          </a:bodyPr>
          <a:lstStyle/>
          <a:p>
            <a:pPr lvl="0" algn="ctr">
              <a:lnSpc>
                <a:spcPct val="90000"/>
              </a:lnSpc>
            </a:pPr>
            <a:r>
              <a:rPr lang="en-US" dirty="0">
                <a:solidFill>
                  <a:schemeClr val="tx1"/>
                </a:solidFill>
              </a:rPr>
              <a:t>Approval </a:t>
            </a:r>
            <a:r>
              <a:rPr lang="en-US" dirty="0" smtClean="0">
                <a:solidFill>
                  <a:schemeClr val="tx1"/>
                </a:solidFill>
              </a:rPr>
              <a:t/>
            </a:r>
            <a:br>
              <a:rPr lang="en-US" dirty="0" smtClean="0">
                <a:solidFill>
                  <a:schemeClr val="tx1"/>
                </a:solidFill>
              </a:rPr>
            </a:br>
            <a:r>
              <a:rPr lang="en-US" dirty="0" smtClean="0">
                <a:solidFill>
                  <a:schemeClr val="tx1"/>
                </a:solidFill>
              </a:rPr>
              <a:t>to </a:t>
            </a:r>
            <a:r>
              <a:rPr lang="en-US" dirty="0">
                <a:solidFill>
                  <a:schemeClr val="tx1"/>
                </a:solidFill>
              </a:rPr>
              <a:t>proceed</a:t>
            </a:r>
          </a:p>
        </p:txBody>
      </p:sp>
      <p:sp>
        <p:nvSpPr>
          <p:cNvPr id="40" name="Rectangle 39"/>
          <p:cNvSpPr/>
          <p:nvPr/>
        </p:nvSpPr>
        <p:spPr>
          <a:xfrm>
            <a:off x="3362290" y="2131035"/>
            <a:ext cx="1463813" cy="1675860"/>
          </a:xfrm>
          <a:prstGeom prst="rect">
            <a:avLst/>
          </a:prstGeom>
          <a:noFill/>
          <a:ln w="19050">
            <a:gradFill flip="none" rotWithShape="1">
              <a:gsLst>
                <a:gs pos="0">
                  <a:schemeClr val="accent1"/>
                </a:gs>
                <a:gs pos="100000">
                  <a:schemeClr val="bg1">
                    <a:alpha val="0"/>
                  </a:schemeClr>
                </a:gs>
              </a:gsLst>
              <a:lin ang="5400000" scaled="1"/>
              <a:tileRect/>
            </a:gra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37160" rIns="45720" bIns="45720" numCol="1" spcCol="0" rtlCol="0" fromWordArt="0" anchor="t" anchorCtr="0" forceAA="0" compatLnSpc="1">
            <a:prstTxWarp prst="textNoShape">
              <a:avLst/>
            </a:prstTxWarp>
            <a:noAutofit/>
          </a:bodyPr>
          <a:lstStyle/>
          <a:p>
            <a:pPr lvl="0" algn="ctr">
              <a:lnSpc>
                <a:spcPct val="90000"/>
              </a:lnSpc>
            </a:pPr>
            <a:r>
              <a:rPr lang="en-US" dirty="0">
                <a:solidFill>
                  <a:schemeClr val="tx1"/>
                </a:solidFill>
              </a:rPr>
              <a:t>Construction </a:t>
            </a:r>
            <a:r>
              <a:rPr lang="en-US" dirty="0" smtClean="0">
                <a:solidFill>
                  <a:schemeClr val="tx1"/>
                </a:solidFill>
              </a:rPr>
              <a:t>begins</a:t>
            </a:r>
            <a:endParaRPr lang="en-US" dirty="0">
              <a:solidFill>
                <a:schemeClr val="tx1"/>
              </a:solidFill>
            </a:endParaRPr>
          </a:p>
        </p:txBody>
      </p:sp>
      <p:sp>
        <p:nvSpPr>
          <p:cNvPr id="41" name="Pentagon 40"/>
          <p:cNvSpPr/>
          <p:nvPr/>
        </p:nvSpPr>
        <p:spPr>
          <a:xfrm>
            <a:off x="3362290" y="1777829"/>
            <a:ext cx="1659290" cy="369938"/>
          </a:xfrm>
          <a:prstGeom prst="homePlat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r>
              <a:rPr lang="en-US" dirty="0"/>
              <a:t>June 1961</a:t>
            </a:r>
          </a:p>
        </p:txBody>
      </p:sp>
      <p:sp>
        <p:nvSpPr>
          <p:cNvPr id="42" name="Pentagon 41"/>
          <p:cNvSpPr/>
          <p:nvPr/>
        </p:nvSpPr>
        <p:spPr>
          <a:xfrm>
            <a:off x="1889364" y="1602624"/>
            <a:ext cx="1684415" cy="369938"/>
          </a:xfrm>
          <a:prstGeom prst="homePlat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r>
              <a:rPr lang="en-US" dirty="0"/>
              <a:t>July 1959</a:t>
            </a:r>
          </a:p>
        </p:txBody>
      </p:sp>
      <p:sp>
        <p:nvSpPr>
          <p:cNvPr id="43" name="Pentagon 42"/>
          <p:cNvSpPr/>
          <p:nvPr/>
        </p:nvSpPr>
        <p:spPr>
          <a:xfrm>
            <a:off x="304802" y="1433292"/>
            <a:ext cx="1760218" cy="369938"/>
          </a:xfrm>
          <a:prstGeom prst="homePlat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r>
              <a:rPr lang="en-US" dirty="0"/>
              <a:t>March 1959</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5315" y="176539"/>
            <a:ext cx="1951189" cy="2601586"/>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TextBox 16"/>
          <p:cNvSpPr txBox="1"/>
          <p:nvPr/>
        </p:nvSpPr>
        <p:spPr>
          <a:xfrm>
            <a:off x="6833601" y="1701800"/>
            <a:ext cx="1862903" cy="483722"/>
          </a:xfrm>
          <a:prstGeom prst="rect">
            <a:avLst/>
          </a:prstGeom>
          <a:noFill/>
        </p:spPr>
        <p:txBody>
          <a:bodyPr wrap="square" rtlCol="0">
            <a:spAutoFit/>
          </a:bodyPr>
          <a:lstStyle/>
          <a:p>
            <a:pPr marL="114300" indent="-114300">
              <a:lnSpc>
                <a:spcPct val="90000"/>
              </a:lnSpc>
            </a:pPr>
            <a:r>
              <a:rPr lang="en-US" sz="1400" b="0" dirty="0" smtClean="0">
                <a:latin typeface="+mn-lt"/>
              </a:rPr>
              <a:t>− Alvin Weinberg </a:t>
            </a:r>
            <a:br>
              <a:rPr lang="en-US" sz="1400" b="0" dirty="0" smtClean="0">
                <a:latin typeface="+mn-lt"/>
              </a:rPr>
            </a:br>
            <a:r>
              <a:rPr lang="en-US" sz="1400" b="0" dirty="0" smtClean="0">
                <a:latin typeface="+mn-lt"/>
              </a:rPr>
              <a:t>June 1967</a:t>
            </a:r>
            <a:endParaRPr lang="en-US" sz="1400" b="0" dirty="0">
              <a:latin typeface="+mn-lt"/>
            </a:endParaRPr>
          </a:p>
        </p:txBody>
      </p:sp>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51" t="8208" r="7571" b="22237"/>
          <a:stretch/>
        </p:blipFill>
        <p:spPr bwMode="auto">
          <a:xfrm>
            <a:off x="4662489" y="3990365"/>
            <a:ext cx="2732255" cy="176809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49" name="Group 48"/>
          <p:cNvGrpSpPr/>
          <p:nvPr/>
        </p:nvGrpSpPr>
        <p:grpSpPr>
          <a:xfrm>
            <a:off x="6621438" y="2486635"/>
            <a:ext cx="2298642" cy="2371460"/>
            <a:chOff x="6701502" y="2094971"/>
            <a:chExt cx="3255666" cy="3358801"/>
          </a:xfrm>
          <a:effectLst>
            <a:outerShdw blurRad="50800" dist="38100" dir="2700000" algn="tl" rotWithShape="0">
              <a:prstClr val="black">
                <a:alpha val="40000"/>
              </a:prstClr>
            </a:outerShdw>
          </a:effectLst>
        </p:grpSpPr>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69" t="21203" r="22595" b="12617"/>
            <a:stretch/>
          </p:blipFill>
          <p:spPr bwMode="auto">
            <a:xfrm>
              <a:off x="6701502" y="2094971"/>
              <a:ext cx="1974681" cy="19746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932" t="20185" r="24806" b="10728"/>
            <a:stretch/>
          </p:blipFill>
          <p:spPr bwMode="auto">
            <a:xfrm>
              <a:off x="7982487" y="3479091"/>
              <a:ext cx="1974681" cy="19746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9053730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Rtuvw4UTnAnp7nPhMnQj3p"/>
</p:tagLst>
</file>

<file path=ppt/tags/tag2.xml><?xml version="1.0" encoding="utf-8"?>
<p:tagLst xmlns:a="http://schemas.openxmlformats.org/drawingml/2006/main" xmlns:r="http://schemas.openxmlformats.org/officeDocument/2006/relationships" xmlns:p="http://schemas.openxmlformats.org/presentationml/2006/main">
  <p:tag name="DVSHAPEID" val="Rtuvw4UTnAnp7nPhMnQj3p"/>
</p:tagLst>
</file>

<file path=ppt/theme/theme1.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RNL 2013">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1299</TotalTime>
  <Words>1197</Words>
  <Application>Microsoft Office PowerPoint</Application>
  <PresentationFormat>On-screen Show (4:3)</PresentationFormat>
  <Paragraphs>196</Paragraphs>
  <Slides>23</Slides>
  <Notes>4</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Default Theme</vt:lpstr>
      <vt:lpstr>The High Flux Isotope Reactor A Brief History</vt:lpstr>
      <vt:lpstr>Seaborg’s vision: A “very high flux reactor” for heavy element production</vt:lpstr>
      <vt:lpstr>The AEC had already recognized a need for more powerful research reactors</vt:lpstr>
      <vt:lpstr>These proposals were reviewed  at a meeting in November 1958</vt:lpstr>
      <vt:lpstr>The AEC gave 4 reasons for its decision to build HFIR at ORNL</vt:lpstr>
      <vt:lpstr>March 1959:  Seaborg discusses Soviet plans</vt:lpstr>
      <vt:lpstr>Dick Cheverton’s ORSORT design problem addressed Seaborg’s concern</vt:lpstr>
      <vt:lpstr>HFIR: Designed for isotope production, equipped for neutron scattering</vt:lpstr>
      <vt:lpstr>Construction was completed in less than 5 years</vt:lpstr>
      <vt:lpstr>Seaborg sent congratulations</vt:lpstr>
      <vt:lpstr>HFIR’s world-class capabilities serve a variety of national missions</vt:lpstr>
      <vt:lpstr>1969: Ralph Moon and colleagues  invent neutron polarization analysis</vt:lpstr>
      <vt:lpstr>1978: Small-angle neutron scattering  advances research on polymers</vt:lpstr>
      <vt:lpstr>1993: Herb Mook leads explorations of high-temperature superconductors</vt:lpstr>
      <vt:lpstr>HFIR is an important resource  for medical radioisotopes</vt:lpstr>
      <vt:lpstr>HFIR has enabled advances  in fission and fusion materials research </vt:lpstr>
      <vt:lpstr>2007: A major refurbishment of HFIR  is completed</vt:lpstr>
      <vt:lpstr>2010: HFIR played a key role  in the discovery of element 117</vt:lpstr>
      <vt:lpstr>HFIR’s instruments today</vt:lpstr>
      <vt:lpstr>Exploring the frontiers of science</vt:lpstr>
      <vt:lpstr>Then and now</vt:lpstr>
      <vt:lpstr>With 2 complementary neutron sources, ORNL leads the world in neutron science</vt:lpstr>
      <vt:lpstr>HFIR’s contributions have been made possible by capable and dedicated staff</vt:lpstr>
    </vt:vector>
  </TitlesOfParts>
  <Company>ORNL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Nestor, Margaret Boone {Bonnie}</dc:creator>
  <cp:lastModifiedBy>Bethea, Katherine L.</cp:lastModifiedBy>
  <cp:revision>74</cp:revision>
  <dcterms:created xsi:type="dcterms:W3CDTF">2015-03-26T19:41:23Z</dcterms:created>
  <dcterms:modified xsi:type="dcterms:W3CDTF">2015-04-23T19:35:31Z</dcterms:modified>
</cp:coreProperties>
</file>