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701" r:id="rId2"/>
  </p:sldMasterIdLst>
  <p:notesMasterIdLst>
    <p:notesMasterId r:id="rId48"/>
  </p:notesMasterIdLst>
  <p:handoutMasterIdLst>
    <p:handoutMasterId r:id="rId49"/>
  </p:handoutMasterIdLst>
  <p:sldIdLst>
    <p:sldId id="573" r:id="rId3"/>
    <p:sldId id="490" r:id="rId4"/>
    <p:sldId id="530" r:id="rId5"/>
    <p:sldId id="518" r:id="rId6"/>
    <p:sldId id="550" r:id="rId7"/>
    <p:sldId id="552" r:id="rId8"/>
    <p:sldId id="582" r:id="rId9"/>
    <p:sldId id="590" r:id="rId10"/>
    <p:sldId id="575" r:id="rId11"/>
    <p:sldId id="578" r:id="rId12"/>
    <p:sldId id="579" r:id="rId13"/>
    <p:sldId id="587" r:id="rId14"/>
    <p:sldId id="588" r:id="rId15"/>
    <p:sldId id="566" r:id="rId16"/>
    <p:sldId id="517" r:id="rId17"/>
    <p:sldId id="508" r:id="rId18"/>
    <p:sldId id="474" r:id="rId19"/>
    <p:sldId id="520" r:id="rId20"/>
    <p:sldId id="521" r:id="rId21"/>
    <p:sldId id="481" r:id="rId22"/>
    <p:sldId id="527" r:id="rId23"/>
    <p:sldId id="526" r:id="rId24"/>
    <p:sldId id="511" r:id="rId25"/>
    <p:sldId id="601" r:id="rId26"/>
    <p:sldId id="499" r:id="rId27"/>
    <p:sldId id="493" r:id="rId28"/>
    <p:sldId id="494" r:id="rId29"/>
    <p:sldId id="495" r:id="rId30"/>
    <p:sldId id="498" r:id="rId31"/>
    <p:sldId id="514" r:id="rId32"/>
    <p:sldId id="497" r:id="rId33"/>
    <p:sldId id="492" r:id="rId34"/>
    <p:sldId id="551" r:id="rId35"/>
    <p:sldId id="547" r:id="rId36"/>
    <p:sldId id="479" r:id="rId37"/>
    <p:sldId id="504" r:id="rId38"/>
    <p:sldId id="522" r:id="rId39"/>
    <p:sldId id="569" r:id="rId40"/>
    <p:sldId id="525" r:id="rId41"/>
    <p:sldId id="543" r:id="rId42"/>
    <p:sldId id="576" r:id="rId43"/>
    <p:sldId id="532" r:id="rId44"/>
    <p:sldId id="542" r:id="rId45"/>
    <p:sldId id="597" r:id="rId46"/>
    <p:sldId id="556" r:id="rId4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304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dai, John D." initials="BJD" lastIdx="0" clrIdx="0">
    <p:extLst>
      <p:ext uri="{19B8F6BF-5375-455C-9EA6-DF929625EA0E}">
        <p15:presenceInfo xmlns:p15="http://schemas.microsoft.com/office/powerpoint/2012/main" userId="5d9f241d-8d6e-41b2-bc4a-0ad4d9bcd7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7600"/>
    <a:srgbClr val="392EED"/>
    <a:srgbClr val="B2B116"/>
    <a:srgbClr val="EDEE08"/>
    <a:srgbClr val="DAD90F"/>
    <a:srgbClr val="F9F706"/>
    <a:srgbClr val="78A117"/>
    <a:srgbClr val="187D86"/>
    <a:srgbClr val="17A6A5"/>
    <a:srgbClr val="47C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36" autoAdjust="0"/>
    <p:restoredTop sz="86420" autoAdjust="0"/>
  </p:normalViewPr>
  <p:slideViewPr>
    <p:cSldViewPr snapToGrid="0" showGuides="1">
      <p:cViewPr varScale="1">
        <p:scale>
          <a:sx n="203" d="100"/>
          <a:sy n="203" d="100"/>
        </p:scale>
        <p:origin x="1872" y="184"/>
      </p:cViewPr>
      <p:guideLst>
        <p:guide orient="horz" pos="3048"/>
        <p:guide pos="2880"/>
      </p:guideLst>
    </p:cSldViewPr>
  </p:slideViewPr>
  <p:outlineViewPr>
    <p:cViewPr>
      <p:scale>
        <a:sx n="33" d="100"/>
        <a:sy n="33" d="100"/>
      </p:scale>
      <p:origin x="0" y="-21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/schome.osc.doe.gov\kung\My%20Documents\BES%20Presentations\Murphy\Chart%20in%20Microsoft%20PowerPoint_2016_User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/schome.osc.doe.gov\talia.mase\My%20Documents\Van\Master_Sync_Light_users_90_14%2007Feb17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4666532375671"/>
          <c:y val="4.1947501027316203E-2"/>
          <c:w val="0.87386215864759498"/>
          <c:h val="0.776349614395889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'FY96-FY15 Chart'!$A$4</c:f>
              <c:strCache>
                <c:ptCount val="1"/>
                <c:pt idx="0">
                  <c:v>NSLS II </c:v>
                </c:pt>
              </c:strCache>
            </c:strRef>
          </c:tx>
          <c:spPr>
            <a:solidFill>
              <a:srgbClr val="0070C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Chart'!$B$4:$V$4</c:f>
              <c:numCache>
                <c:formatCode>General</c:formatCode>
                <c:ptCount val="21"/>
                <c:pt idx="19" formatCode="_(* #,##0_);_(* \(#,##0\);_(* &quot;-&quot;??_);_(@_)">
                  <c:v>110</c:v>
                </c:pt>
                <c:pt idx="20" formatCode="_(* #,##0_);_(* \(#,##0\);_(* &quot;-&quot;??_);_(@_)">
                  <c:v>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B-1142-93AB-5B66910A9CA3}"/>
            </c:ext>
          </c:extLst>
        </c:ser>
        <c:ser>
          <c:idx val="1"/>
          <c:order val="1"/>
          <c:tx>
            <c:strRef>
              <c:f>'FY96-FY15 Chart'!$A$5</c:f>
              <c:strCache>
                <c:ptCount val="1"/>
                <c:pt idx="0">
                  <c:v>NSLS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Chart'!$B$5:$V$5</c:f>
              <c:numCache>
                <c:formatCode>_(* #,##0_);_(* \(#,##0\);_(* "-"??_);_(@_)</c:formatCode>
                <c:ptCount val="21"/>
                <c:pt idx="0">
                  <c:v>2261</c:v>
                </c:pt>
                <c:pt idx="1">
                  <c:v>2320</c:v>
                </c:pt>
                <c:pt idx="2">
                  <c:v>2380</c:v>
                </c:pt>
                <c:pt idx="3">
                  <c:v>2416</c:v>
                </c:pt>
                <c:pt idx="4">
                  <c:v>2551</c:v>
                </c:pt>
                <c:pt idx="5">
                  <c:v>2523</c:v>
                </c:pt>
                <c:pt idx="6">
                  <c:v>2413</c:v>
                </c:pt>
                <c:pt idx="7">
                  <c:v>2206</c:v>
                </c:pt>
                <c:pt idx="8">
                  <c:v>2299</c:v>
                </c:pt>
                <c:pt idx="9">
                  <c:v>2256</c:v>
                </c:pt>
                <c:pt idx="10">
                  <c:v>2105</c:v>
                </c:pt>
                <c:pt idx="11">
                  <c:v>2219</c:v>
                </c:pt>
                <c:pt idx="12">
                  <c:v>2128</c:v>
                </c:pt>
                <c:pt idx="13">
                  <c:v>2214</c:v>
                </c:pt>
                <c:pt idx="14">
                  <c:v>2229</c:v>
                </c:pt>
                <c:pt idx="15">
                  <c:v>2313</c:v>
                </c:pt>
                <c:pt idx="16">
                  <c:v>2453</c:v>
                </c:pt>
                <c:pt idx="17">
                  <c:v>2367</c:v>
                </c:pt>
                <c:pt idx="18">
                  <c:v>2372</c:v>
                </c:pt>
                <c:pt idx="1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DB-1142-93AB-5B66910A9CA3}"/>
            </c:ext>
          </c:extLst>
        </c:ser>
        <c:ser>
          <c:idx val="2"/>
          <c:order val="2"/>
          <c:tx>
            <c:strRef>
              <c:f>'FY96-FY15 Chart'!$A$6</c:f>
              <c:strCache>
                <c:ptCount val="1"/>
                <c:pt idx="0">
                  <c:v>SSRL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Chart'!$B$6:$V$6</c:f>
              <c:numCache>
                <c:formatCode>_(* #,##0_);_(* \(#,##0\);_(* "-"??_);_(@_)</c:formatCode>
                <c:ptCount val="21"/>
                <c:pt idx="0">
                  <c:v>647</c:v>
                </c:pt>
                <c:pt idx="1">
                  <c:v>721</c:v>
                </c:pt>
                <c:pt idx="2">
                  <c:v>763</c:v>
                </c:pt>
                <c:pt idx="3">
                  <c:v>782</c:v>
                </c:pt>
                <c:pt idx="4">
                  <c:v>895</c:v>
                </c:pt>
                <c:pt idx="5">
                  <c:v>907</c:v>
                </c:pt>
                <c:pt idx="6">
                  <c:v>1023</c:v>
                </c:pt>
                <c:pt idx="7">
                  <c:v>867</c:v>
                </c:pt>
                <c:pt idx="8">
                  <c:v>741</c:v>
                </c:pt>
                <c:pt idx="9">
                  <c:v>1007</c:v>
                </c:pt>
                <c:pt idx="10">
                  <c:v>1124</c:v>
                </c:pt>
                <c:pt idx="11">
                  <c:v>1151</c:v>
                </c:pt>
                <c:pt idx="12">
                  <c:v>1147</c:v>
                </c:pt>
                <c:pt idx="13">
                  <c:v>1361</c:v>
                </c:pt>
                <c:pt idx="14">
                  <c:v>1436</c:v>
                </c:pt>
                <c:pt idx="15">
                  <c:v>1515</c:v>
                </c:pt>
                <c:pt idx="16">
                  <c:v>1597</c:v>
                </c:pt>
                <c:pt idx="17">
                  <c:v>1675</c:v>
                </c:pt>
                <c:pt idx="18">
                  <c:v>1556</c:v>
                </c:pt>
                <c:pt idx="19">
                  <c:v>1626</c:v>
                </c:pt>
                <c:pt idx="20">
                  <c:v>1641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DB-1142-93AB-5B66910A9CA3}"/>
            </c:ext>
          </c:extLst>
        </c:ser>
        <c:ser>
          <c:idx val="3"/>
          <c:order val="3"/>
          <c:tx>
            <c:strRef>
              <c:f>'FY96-FY15 Chart'!$A$7</c:f>
              <c:strCache>
                <c:ptCount val="1"/>
                <c:pt idx="0">
                  <c:v>ALS</c:v>
                </c:pt>
              </c:strCache>
            </c:strRef>
          </c:tx>
          <c:spPr>
            <a:solidFill>
              <a:srgbClr val="16DF07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Chart'!$B$7:$V$7</c:f>
              <c:numCache>
                <c:formatCode>_(* #,##0_);_(* \(#,##0\);_(* "-"??_);_(@_)</c:formatCode>
                <c:ptCount val="21"/>
                <c:pt idx="0">
                  <c:v>184</c:v>
                </c:pt>
                <c:pt idx="1">
                  <c:v>295</c:v>
                </c:pt>
                <c:pt idx="2">
                  <c:v>659</c:v>
                </c:pt>
                <c:pt idx="3">
                  <c:v>805</c:v>
                </c:pt>
                <c:pt idx="4">
                  <c:v>1036</c:v>
                </c:pt>
                <c:pt idx="5">
                  <c:v>1163</c:v>
                </c:pt>
                <c:pt idx="6">
                  <c:v>1385</c:v>
                </c:pt>
                <c:pt idx="7">
                  <c:v>1662</c:v>
                </c:pt>
                <c:pt idx="8">
                  <c:v>1898</c:v>
                </c:pt>
                <c:pt idx="9">
                  <c:v>2003</c:v>
                </c:pt>
                <c:pt idx="10">
                  <c:v>2158</c:v>
                </c:pt>
                <c:pt idx="11">
                  <c:v>1748</c:v>
                </c:pt>
                <c:pt idx="12">
                  <c:v>1938</c:v>
                </c:pt>
                <c:pt idx="13">
                  <c:v>1918</c:v>
                </c:pt>
                <c:pt idx="14">
                  <c:v>2032</c:v>
                </c:pt>
                <c:pt idx="15">
                  <c:v>1931</c:v>
                </c:pt>
                <c:pt idx="16">
                  <c:v>1995</c:v>
                </c:pt>
                <c:pt idx="17">
                  <c:v>2222</c:v>
                </c:pt>
                <c:pt idx="18">
                  <c:v>2443</c:v>
                </c:pt>
                <c:pt idx="19">
                  <c:v>2560</c:v>
                </c:pt>
                <c:pt idx="20">
                  <c:v>2317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DB-1142-93AB-5B66910A9CA3}"/>
            </c:ext>
          </c:extLst>
        </c:ser>
        <c:ser>
          <c:idx val="4"/>
          <c:order val="4"/>
          <c:tx>
            <c:strRef>
              <c:f>'FY96-FY15 Chart'!$A$8</c:f>
              <c:strCache>
                <c:ptCount val="1"/>
                <c:pt idx="0">
                  <c:v>APS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Chart'!$B$8:$V$8</c:f>
              <c:numCache>
                <c:formatCode>_(* #,##0_);_(* \(#,##0\);_(* "-"??_);_(@_)</c:formatCode>
                <c:ptCount val="21"/>
                <c:pt idx="0">
                  <c:v>0</c:v>
                </c:pt>
                <c:pt idx="1">
                  <c:v>536</c:v>
                </c:pt>
                <c:pt idx="2">
                  <c:v>734</c:v>
                </c:pt>
                <c:pt idx="3">
                  <c:v>1222</c:v>
                </c:pt>
                <c:pt idx="4">
                  <c:v>1527</c:v>
                </c:pt>
                <c:pt idx="5">
                  <c:v>1989</c:v>
                </c:pt>
                <c:pt idx="6">
                  <c:v>2299</c:v>
                </c:pt>
                <c:pt idx="7">
                  <c:v>2767</c:v>
                </c:pt>
                <c:pt idx="8">
                  <c:v>2773</c:v>
                </c:pt>
                <c:pt idx="9">
                  <c:v>3215</c:v>
                </c:pt>
                <c:pt idx="10">
                  <c:v>3274</c:v>
                </c:pt>
                <c:pt idx="11">
                  <c:v>3420</c:v>
                </c:pt>
                <c:pt idx="12">
                  <c:v>3279</c:v>
                </c:pt>
                <c:pt idx="13">
                  <c:v>3537</c:v>
                </c:pt>
                <c:pt idx="14">
                  <c:v>3796</c:v>
                </c:pt>
                <c:pt idx="15">
                  <c:v>3986</c:v>
                </c:pt>
                <c:pt idx="16">
                  <c:v>4360</c:v>
                </c:pt>
                <c:pt idx="17">
                  <c:v>4542</c:v>
                </c:pt>
                <c:pt idx="18">
                  <c:v>5017</c:v>
                </c:pt>
                <c:pt idx="19">
                  <c:v>5331</c:v>
                </c:pt>
                <c:pt idx="20">
                  <c:v>5521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DB-1142-93AB-5B66910A9CA3}"/>
            </c:ext>
          </c:extLst>
        </c:ser>
        <c:ser>
          <c:idx val="6"/>
          <c:order val="5"/>
          <c:tx>
            <c:strRef>
              <c:f>'FY96-FY15 Chart'!$A$9</c:f>
              <c:strCache>
                <c:ptCount val="1"/>
                <c:pt idx="0">
                  <c:v>LCLS 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Chart'!$B$9:$V$9</c:f>
              <c:numCache>
                <c:formatCode>General</c:formatCode>
                <c:ptCount val="21"/>
                <c:pt idx="14">
                  <c:v>359</c:v>
                </c:pt>
                <c:pt idx="15" formatCode="_(* #,##0_);_(* \(#,##0\);_(* &quot;-&quot;??_);_(@_)">
                  <c:v>516</c:v>
                </c:pt>
                <c:pt idx="16" formatCode="_(* #,##0_);_(* \(#,##0\);_(* &quot;-&quot;??_);_(@_)">
                  <c:v>571</c:v>
                </c:pt>
                <c:pt idx="17" formatCode="_(* #,##0_);_(* \(#,##0\);_(* &quot;-&quot;??_);_(@_)">
                  <c:v>594</c:v>
                </c:pt>
                <c:pt idx="18" formatCode="_(* #,##0_);_(* \(#,##0\);_(* &quot;-&quot;??_);_(@_)">
                  <c:v>612</c:v>
                </c:pt>
                <c:pt idx="19" formatCode="_(* #,##0_);_(* \(#,##0\);_(* &quot;-&quot;??_);_(@_)">
                  <c:v>837</c:v>
                </c:pt>
                <c:pt idx="20" formatCode="_(* #,##0_);_(* \(#,##0\);_(* &quot;-&quot;??_);_(@_)">
                  <c:v>1062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DB-1142-93AB-5B66910A9CA3}"/>
            </c:ext>
          </c:extLst>
        </c:ser>
        <c:ser>
          <c:idx val="7"/>
          <c:order val="6"/>
          <c:tx>
            <c:strRef>
              <c:f>'FY96-FY15 Chart'!$A$10</c:f>
              <c:strCache>
                <c:ptCount val="1"/>
                <c:pt idx="0">
                  <c:v>HFBR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Chart'!$B$10:$V$10</c:f>
              <c:numCache>
                <c:formatCode>General</c:formatCode>
                <c:ptCount val="21"/>
                <c:pt idx="0">
                  <c:v>280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DB-1142-93AB-5B66910A9CA3}"/>
            </c:ext>
          </c:extLst>
        </c:ser>
        <c:ser>
          <c:idx val="8"/>
          <c:order val="7"/>
          <c:tx>
            <c:strRef>
              <c:f>'FY96-FY15 Chart'!$A$11</c:f>
              <c:strCache>
                <c:ptCount val="1"/>
                <c:pt idx="0">
                  <c:v>IPNS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Chart'!$B$11:$V$11</c:f>
              <c:numCache>
                <c:formatCode>General</c:formatCode>
                <c:ptCount val="21"/>
                <c:pt idx="0">
                  <c:v>201</c:v>
                </c:pt>
                <c:pt idx="1">
                  <c:v>228</c:v>
                </c:pt>
                <c:pt idx="2">
                  <c:v>221</c:v>
                </c:pt>
                <c:pt idx="3">
                  <c:v>208</c:v>
                </c:pt>
                <c:pt idx="4">
                  <c:v>230</c:v>
                </c:pt>
                <c:pt idx="5">
                  <c:v>240</c:v>
                </c:pt>
                <c:pt idx="6">
                  <c:v>243</c:v>
                </c:pt>
                <c:pt idx="7">
                  <c:v>229</c:v>
                </c:pt>
                <c:pt idx="8">
                  <c:v>279</c:v>
                </c:pt>
                <c:pt idx="9">
                  <c:v>244</c:v>
                </c:pt>
                <c:pt idx="10">
                  <c:v>211</c:v>
                </c:pt>
                <c:pt idx="11">
                  <c:v>173</c:v>
                </c:pt>
                <c:pt idx="1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DB-1142-93AB-5B66910A9CA3}"/>
            </c:ext>
          </c:extLst>
        </c:ser>
        <c:ser>
          <c:idx val="9"/>
          <c:order val="8"/>
          <c:tx>
            <c:strRef>
              <c:f>'FY96-FY15 Chart'!$A$12</c:f>
              <c:strCache>
                <c:ptCount val="1"/>
                <c:pt idx="0">
                  <c:v>SNS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Chart'!$B$12:$V$12</c:f>
              <c:numCache>
                <c:formatCode>General</c:formatCode>
                <c:ptCount val="21"/>
                <c:pt idx="11" formatCode="_(* #,##0_);_(* \(#,##0\);_(* &quot;-&quot;??_);_(@_)">
                  <c:v>24</c:v>
                </c:pt>
                <c:pt idx="12" formatCode="_(* #,##0_);_(* \(#,##0\);_(* &quot;-&quot;??_);_(@_)">
                  <c:v>165</c:v>
                </c:pt>
                <c:pt idx="13" formatCode="_(* #,##0_);_(* \(#,##0\);_(* &quot;-&quot;??_);_(@_)">
                  <c:v>307</c:v>
                </c:pt>
                <c:pt idx="14" formatCode="_(* #,##0_);_(* \(#,##0\);_(* &quot;-&quot;??_);_(@_)">
                  <c:v>430</c:v>
                </c:pt>
                <c:pt idx="15" formatCode="_(* #,##0_);_(* \(#,##0\);_(* &quot;-&quot;??_);_(@_)">
                  <c:v>890</c:v>
                </c:pt>
                <c:pt idx="16" formatCode="_(* #,##0_);_(* \(#,##0\);_(* &quot;-&quot;??_);_(@_)">
                  <c:v>799</c:v>
                </c:pt>
                <c:pt idx="17" formatCode="_(* #,##0_);_(* \(#,##0\);_(* &quot;-&quot;??_);_(@_)">
                  <c:v>726</c:v>
                </c:pt>
                <c:pt idx="18" formatCode="_(* #,##0_);_(* \(#,##0\);_(* &quot;-&quot;??_);_(@_)">
                  <c:v>893</c:v>
                </c:pt>
                <c:pt idx="19" formatCode="_(* #,##0_);_(* \(#,##0\);_(* &quot;-&quot;??_);_(@_)">
                  <c:v>845</c:v>
                </c:pt>
                <c:pt idx="20" formatCode="_(* #,##0_);_(* \(#,##0\);_(* &quot;-&quot;??_);_(@_)">
                  <c:v>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DB-1142-93AB-5B66910A9CA3}"/>
            </c:ext>
          </c:extLst>
        </c:ser>
        <c:ser>
          <c:idx val="10"/>
          <c:order val="9"/>
          <c:tx>
            <c:strRef>
              <c:f>'FY96-FY15 Chart'!$A$13</c:f>
              <c:strCache>
                <c:ptCount val="1"/>
                <c:pt idx="0">
                  <c:v>HFIR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Chart'!$B$13:$V$13</c:f>
              <c:numCache>
                <c:formatCode>_(* #,##0_);_(* \(#,##0\);_(* "-"??_);_(@_)</c:formatCode>
                <c:ptCount val="21"/>
                <c:pt idx="0">
                  <c:v>258</c:v>
                </c:pt>
                <c:pt idx="1">
                  <c:v>258</c:v>
                </c:pt>
                <c:pt idx="2">
                  <c:v>258</c:v>
                </c:pt>
                <c:pt idx="3">
                  <c:v>258</c:v>
                </c:pt>
                <c:pt idx="4">
                  <c:v>153</c:v>
                </c:pt>
                <c:pt idx="5">
                  <c:v>0</c:v>
                </c:pt>
                <c:pt idx="6">
                  <c:v>22</c:v>
                </c:pt>
                <c:pt idx="7">
                  <c:v>51</c:v>
                </c:pt>
                <c:pt idx="8">
                  <c:v>48</c:v>
                </c:pt>
                <c:pt idx="9">
                  <c:v>96</c:v>
                </c:pt>
                <c:pt idx="10">
                  <c:v>42</c:v>
                </c:pt>
                <c:pt idx="11">
                  <c:v>72</c:v>
                </c:pt>
                <c:pt idx="12">
                  <c:v>258</c:v>
                </c:pt>
                <c:pt idx="13">
                  <c:v>358</c:v>
                </c:pt>
                <c:pt idx="14">
                  <c:v>375</c:v>
                </c:pt>
                <c:pt idx="15">
                  <c:v>477</c:v>
                </c:pt>
                <c:pt idx="16">
                  <c:v>442</c:v>
                </c:pt>
                <c:pt idx="17">
                  <c:v>395</c:v>
                </c:pt>
                <c:pt idx="18">
                  <c:v>453</c:v>
                </c:pt>
                <c:pt idx="19">
                  <c:v>491</c:v>
                </c:pt>
                <c:pt idx="20">
                  <c:v>450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DB-1142-93AB-5B66910A9CA3}"/>
            </c:ext>
          </c:extLst>
        </c:ser>
        <c:ser>
          <c:idx val="11"/>
          <c:order val="10"/>
          <c:tx>
            <c:strRef>
              <c:f>'FY96-FY15 Chart'!$A$14</c:f>
              <c:strCache>
                <c:ptCount val="1"/>
                <c:pt idx="0">
                  <c:v>Lujan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Chart'!$B$14:$V$14</c:f>
              <c:numCache>
                <c:formatCode>_(* #,##0_);_(* \(#,##0\);_(* "-"??_);_(@_)</c:formatCode>
                <c:ptCount val="21"/>
                <c:pt idx="0">
                  <c:v>261</c:v>
                </c:pt>
                <c:pt idx="1">
                  <c:v>261</c:v>
                </c:pt>
                <c:pt idx="2">
                  <c:v>261</c:v>
                </c:pt>
                <c:pt idx="3">
                  <c:v>261</c:v>
                </c:pt>
                <c:pt idx="4">
                  <c:v>25</c:v>
                </c:pt>
                <c:pt idx="5">
                  <c:v>122</c:v>
                </c:pt>
                <c:pt idx="6">
                  <c:v>164</c:v>
                </c:pt>
                <c:pt idx="7">
                  <c:v>269</c:v>
                </c:pt>
                <c:pt idx="8">
                  <c:v>339</c:v>
                </c:pt>
                <c:pt idx="9">
                  <c:v>221</c:v>
                </c:pt>
                <c:pt idx="10">
                  <c:v>297</c:v>
                </c:pt>
                <c:pt idx="11">
                  <c:v>272</c:v>
                </c:pt>
                <c:pt idx="12">
                  <c:v>261</c:v>
                </c:pt>
                <c:pt idx="13">
                  <c:v>416</c:v>
                </c:pt>
                <c:pt idx="14">
                  <c:v>325</c:v>
                </c:pt>
                <c:pt idx="15">
                  <c:v>308</c:v>
                </c:pt>
                <c:pt idx="16">
                  <c:v>249</c:v>
                </c:pt>
                <c:pt idx="17">
                  <c:v>208</c:v>
                </c:pt>
                <c:pt idx="18">
                  <c:v>187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DB-1142-93AB-5B66910A9CA3}"/>
            </c:ext>
          </c:extLst>
        </c:ser>
        <c:ser>
          <c:idx val="12"/>
          <c:order val="11"/>
          <c:tx>
            <c:strRef>
              <c:f>'FY96-FY15 Chart'!$A$15</c:f>
              <c:strCache>
                <c:ptCount val="1"/>
                <c:pt idx="0">
                  <c:v>EMC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Chart'!$B$15:$V$15</c:f>
              <c:numCache>
                <c:formatCode>_(* #,##0_);_(* \(#,##0\);_(* "-"??_);_(@_)</c:formatCode>
                <c:ptCount val="21"/>
                <c:pt idx="0">
                  <c:v>130</c:v>
                </c:pt>
                <c:pt idx="1">
                  <c:v>131</c:v>
                </c:pt>
                <c:pt idx="2">
                  <c:v>73</c:v>
                </c:pt>
                <c:pt idx="3">
                  <c:v>81</c:v>
                </c:pt>
                <c:pt idx="4">
                  <c:v>83</c:v>
                </c:pt>
                <c:pt idx="5">
                  <c:v>88</c:v>
                </c:pt>
                <c:pt idx="6">
                  <c:v>103</c:v>
                </c:pt>
                <c:pt idx="7">
                  <c:v>95</c:v>
                </c:pt>
                <c:pt idx="8">
                  <c:v>128</c:v>
                </c:pt>
                <c:pt idx="9">
                  <c:v>154</c:v>
                </c:pt>
                <c:pt idx="10">
                  <c:v>140</c:v>
                </c:pt>
                <c:pt idx="11">
                  <c:v>199</c:v>
                </c:pt>
                <c:pt idx="12">
                  <c:v>153</c:v>
                </c:pt>
                <c:pt idx="13">
                  <c:v>155</c:v>
                </c:pt>
                <c:pt idx="14">
                  <c:v>190</c:v>
                </c:pt>
                <c:pt idx="15">
                  <c:v>220</c:v>
                </c:pt>
                <c:pt idx="16">
                  <c:v>206</c:v>
                </c:pt>
                <c:pt idx="17">
                  <c:v>162</c:v>
                </c:pt>
                <c:pt idx="18">
                  <c:v>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6DB-1142-93AB-5B66910A9CA3}"/>
            </c:ext>
          </c:extLst>
        </c:ser>
        <c:ser>
          <c:idx val="13"/>
          <c:order val="12"/>
          <c:tx>
            <c:strRef>
              <c:f>'FY96-FY15 Chart'!$A$16</c:f>
              <c:strCache>
                <c:ptCount val="1"/>
                <c:pt idx="0">
                  <c:v>NCEM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Chart'!$B$16:$V$16</c:f>
              <c:numCache>
                <c:formatCode>_(* #,##0_);_(* \(#,##0\);_(* "-"??_);_(@_)</c:formatCode>
                <c:ptCount val="21"/>
                <c:pt idx="0">
                  <c:v>178</c:v>
                </c:pt>
                <c:pt idx="1">
                  <c:v>195</c:v>
                </c:pt>
                <c:pt idx="2">
                  <c:v>216</c:v>
                </c:pt>
                <c:pt idx="3">
                  <c:v>188</c:v>
                </c:pt>
                <c:pt idx="4">
                  <c:v>201</c:v>
                </c:pt>
                <c:pt idx="5">
                  <c:v>212</c:v>
                </c:pt>
                <c:pt idx="6">
                  <c:v>232</c:v>
                </c:pt>
                <c:pt idx="7">
                  <c:v>253</c:v>
                </c:pt>
                <c:pt idx="8">
                  <c:v>241</c:v>
                </c:pt>
                <c:pt idx="9">
                  <c:v>232</c:v>
                </c:pt>
                <c:pt idx="10">
                  <c:v>205</c:v>
                </c:pt>
                <c:pt idx="11">
                  <c:v>183</c:v>
                </c:pt>
                <c:pt idx="12">
                  <c:v>152</c:v>
                </c:pt>
                <c:pt idx="13">
                  <c:v>149</c:v>
                </c:pt>
                <c:pt idx="14">
                  <c:v>164</c:v>
                </c:pt>
                <c:pt idx="15">
                  <c:v>188</c:v>
                </c:pt>
                <c:pt idx="16">
                  <c:v>184</c:v>
                </c:pt>
                <c:pt idx="17">
                  <c:v>209</c:v>
                </c:pt>
                <c:pt idx="18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6DB-1142-93AB-5B66910A9CA3}"/>
            </c:ext>
          </c:extLst>
        </c:ser>
        <c:ser>
          <c:idx val="14"/>
          <c:order val="13"/>
          <c:tx>
            <c:strRef>
              <c:f>'FY96-FY15 Chart'!$A$17</c:f>
              <c:strCache>
                <c:ptCount val="1"/>
                <c:pt idx="0">
                  <c:v>ShaRE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Chart'!$B$17:$V$17</c:f>
              <c:numCache>
                <c:formatCode>_(* #,##0_);_(* \(#,##0\);_(* "-"??_);_(@_)</c:formatCode>
                <c:ptCount val="21"/>
                <c:pt idx="0">
                  <c:v>95</c:v>
                </c:pt>
                <c:pt idx="1">
                  <c:v>85</c:v>
                </c:pt>
                <c:pt idx="2">
                  <c:v>95</c:v>
                </c:pt>
                <c:pt idx="3">
                  <c:v>108</c:v>
                </c:pt>
                <c:pt idx="4">
                  <c:v>99</c:v>
                </c:pt>
                <c:pt idx="5">
                  <c:v>97</c:v>
                </c:pt>
                <c:pt idx="6">
                  <c:v>111</c:v>
                </c:pt>
                <c:pt idx="7">
                  <c:v>112</c:v>
                </c:pt>
                <c:pt idx="8">
                  <c:v>109</c:v>
                </c:pt>
                <c:pt idx="9">
                  <c:v>150</c:v>
                </c:pt>
                <c:pt idx="10">
                  <c:v>132</c:v>
                </c:pt>
                <c:pt idx="11">
                  <c:v>159</c:v>
                </c:pt>
                <c:pt idx="12">
                  <c:v>144</c:v>
                </c:pt>
                <c:pt idx="13">
                  <c:v>161</c:v>
                </c:pt>
                <c:pt idx="14">
                  <c:v>165</c:v>
                </c:pt>
                <c:pt idx="15">
                  <c:v>210</c:v>
                </c:pt>
                <c:pt idx="16">
                  <c:v>209</c:v>
                </c:pt>
                <c:pt idx="17">
                  <c:v>210</c:v>
                </c:pt>
                <c:pt idx="18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B6DB-1142-93AB-5B66910A9CA3}"/>
            </c:ext>
          </c:extLst>
        </c:ser>
        <c:ser>
          <c:idx val="15"/>
          <c:order val="14"/>
          <c:tx>
            <c:strRef>
              <c:f>'FY96-FY15 Chart'!$A$18</c:f>
              <c:strCache>
                <c:ptCount val="1"/>
                <c:pt idx="0">
                  <c:v>CNMS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Chart'!$B$18:$V$18</c:f>
              <c:numCache>
                <c:formatCode>General</c:formatCode>
                <c:ptCount val="21"/>
                <c:pt idx="10" formatCode="_(* #,##0_);_(* \(#,##0\);_(* &quot;-&quot;??_);_(@_)">
                  <c:v>139</c:v>
                </c:pt>
                <c:pt idx="11" formatCode="_(* #,##0_);_(* \(#,##0\);_(* &quot;-&quot;??_);_(@_)">
                  <c:v>309</c:v>
                </c:pt>
                <c:pt idx="12" formatCode="_(* #,##0_);_(* \(#,##0\);_(* &quot;-&quot;??_);_(@_)">
                  <c:v>404</c:v>
                </c:pt>
                <c:pt idx="13" formatCode="_(* #,##0_);_(* \(#,##0\);_(* &quot;-&quot;??_);_(@_)">
                  <c:v>317</c:v>
                </c:pt>
                <c:pt idx="14" formatCode="_(* #,##0_);_(* \(#,##0\);_(* &quot;-&quot;??_);_(@_)">
                  <c:v>360</c:v>
                </c:pt>
                <c:pt idx="15" formatCode="_(* #,##0_);_(* \(#,##0\);_(* &quot;-&quot;??_);_(@_)">
                  <c:v>374</c:v>
                </c:pt>
                <c:pt idx="16" formatCode="_(* #,##0_);_(* \(#,##0\);_(* &quot;-&quot;??_);_(@_)">
                  <c:v>409</c:v>
                </c:pt>
                <c:pt idx="17" formatCode="_(* #,##0_);_(* \(#,##0\);_(* &quot;-&quot;??_);_(@_)">
                  <c:v>467</c:v>
                </c:pt>
                <c:pt idx="18" formatCode="_(* #,##0_);_(* \(#,##0\);_(* &quot;-&quot;??_);_(@_)">
                  <c:v>421</c:v>
                </c:pt>
                <c:pt idx="19" formatCode="_(* #,##0_);_(* \(#,##0\);_(* &quot;-&quot;??_);_(@_)">
                  <c:v>575</c:v>
                </c:pt>
                <c:pt idx="20" formatCode="_(* #,##0_);_(* \(#,##0\);_(* &quot;-&quot;??_);_(@_)">
                  <c:v>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6DB-1142-93AB-5B66910A9CA3}"/>
            </c:ext>
          </c:extLst>
        </c:ser>
        <c:ser>
          <c:idx val="16"/>
          <c:order val="15"/>
          <c:tx>
            <c:strRef>
              <c:f>'FY96-FY15 Chart'!$A$19</c:f>
              <c:strCache>
                <c:ptCount val="1"/>
                <c:pt idx="0">
                  <c:v>MF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Chart'!$B$19:$V$19</c:f>
              <c:numCache>
                <c:formatCode>General</c:formatCode>
                <c:ptCount val="21"/>
                <c:pt idx="11" formatCode="_(* #,##0_);_(* \(#,##0\);_(* &quot;-&quot;??_);_(@_)">
                  <c:v>164</c:v>
                </c:pt>
                <c:pt idx="12" formatCode="_(* #,##0_);_(* \(#,##0\);_(* &quot;-&quot;??_);_(@_)">
                  <c:v>303</c:v>
                </c:pt>
                <c:pt idx="13" formatCode="_(* #,##0_);_(* \(#,##0\);_(* &quot;-&quot;??_);_(@_)">
                  <c:v>209</c:v>
                </c:pt>
                <c:pt idx="14" formatCode="_(* #,##0_);_(* \(#,##0\);_(* &quot;-&quot;??_);_(@_)">
                  <c:v>274</c:v>
                </c:pt>
                <c:pt idx="15" formatCode="_(* #,##0_);_(* \(#,##0\);_(* &quot;-&quot;??_);_(@_)">
                  <c:v>327</c:v>
                </c:pt>
                <c:pt idx="16" formatCode="_(* #,##0_);_(* \(#,##0\);_(* &quot;-&quot;??_);_(@_)">
                  <c:v>434</c:v>
                </c:pt>
                <c:pt idx="17" formatCode="_(* #,##0_);_(* \(#,##0\);_(* &quot;-&quot;??_);_(@_)">
                  <c:v>451</c:v>
                </c:pt>
                <c:pt idx="18" formatCode="_(* #,##0_);_(* \(#,##0\);_(* &quot;-&quot;??_);_(@_)">
                  <c:v>433</c:v>
                </c:pt>
                <c:pt idx="19" formatCode="_(* #,##0_);_(* \(#,##0\);_(* &quot;-&quot;??_);_(@_)">
                  <c:v>677</c:v>
                </c:pt>
                <c:pt idx="20" formatCode="_(* #,##0_);_(* \(#,##0\);_(* &quot;-&quot;??_);_(@_)">
                  <c:v>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6DB-1142-93AB-5B66910A9CA3}"/>
            </c:ext>
          </c:extLst>
        </c:ser>
        <c:ser>
          <c:idx val="17"/>
          <c:order val="16"/>
          <c:tx>
            <c:strRef>
              <c:f>'FY96-FY15 Chart'!$A$20</c:f>
              <c:strCache>
                <c:ptCount val="1"/>
                <c:pt idx="0">
                  <c:v>CINT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Chart'!$B$20:$V$20</c:f>
              <c:numCache>
                <c:formatCode>General</c:formatCode>
                <c:ptCount val="21"/>
                <c:pt idx="11" formatCode="_(* #,##0_);_(* \(#,##0\);_(* &quot;-&quot;??_);_(@_)">
                  <c:v>189</c:v>
                </c:pt>
                <c:pt idx="12" formatCode="_(* #,##0_);_(* \(#,##0\);_(* &quot;-&quot;??_);_(@_)">
                  <c:v>272</c:v>
                </c:pt>
                <c:pt idx="13" formatCode="_(* #,##0_);_(* \(#,##0\);_(* &quot;-&quot;??_);_(@_)">
                  <c:v>354</c:v>
                </c:pt>
                <c:pt idx="14" formatCode="_(* #,##0_);_(* \(#,##0\);_(* &quot;-&quot;??_);_(@_)">
                  <c:v>358</c:v>
                </c:pt>
                <c:pt idx="15" formatCode="_(* #,##0_);_(* \(#,##0\);_(* &quot;-&quot;??_);_(@_)">
                  <c:v>348</c:v>
                </c:pt>
                <c:pt idx="16" formatCode="_(* #,##0_);_(* \(#,##0\);_(* &quot;-&quot;??_);_(@_)">
                  <c:v>356</c:v>
                </c:pt>
                <c:pt idx="17" formatCode="_(* #,##0_);_(* \(#,##0\);_(* &quot;-&quot;??_);_(@_)">
                  <c:v>447</c:v>
                </c:pt>
                <c:pt idx="18" formatCode="_(* #,##0_);_(* \(#,##0\);_(* &quot;-&quot;??_);_(@_)">
                  <c:v>465</c:v>
                </c:pt>
                <c:pt idx="19" formatCode="_(* #,##0_);_(* \(#,##0\);_(* &quot;-&quot;??_);_(@_)">
                  <c:v>513</c:v>
                </c:pt>
                <c:pt idx="20" formatCode="_(* #,##0_);_(* \(#,##0\);_(* &quot;-&quot;??_);_(@_)">
                  <c:v>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6DB-1142-93AB-5B66910A9CA3}"/>
            </c:ext>
          </c:extLst>
        </c:ser>
        <c:ser>
          <c:idx val="5"/>
          <c:order val="17"/>
          <c:tx>
            <c:strRef>
              <c:f>'FY96-FY15 Chart'!$A$21</c:f>
              <c:strCache>
                <c:ptCount val="1"/>
                <c:pt idx="0">
                  <c:v>CNM</c:v>
                </c:pt>
              </c:strCache>
            </c:strRef>
          </c:tx>
          <c:spPr>
            <a:ln>
              <a:solidFill>
                <a:srgbClr val="000000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Chart'!$B$21:$V$21</c:f>
              <c:numCache>
                <c:formatCode>General</c:formatCode>
                <c:ptCount val="21"/>
                <c:pt idx="11" formatCode="_(* #,##0_);_(* \(#,##0\);_(* &quot;-&quot;??_);_(@_)">
                  <c:v>112</c:v>
                </c:pt>
                <c:pt idx="12" formatCode="_(* #,##0_);_(* \(#,##0\);_(* &quot;-&quot;??_);_(@_)">
                  <c:v>196</c:v>
                </c:pt>
                <c:pt idx="13" formatCode="_(* #,##0_);_(* \(#,##0\);_(* &quot;-&quot;??_);_(@_)">
                  <c:v>305</c:v>
                </c:pt>
                <c:pt idx="14" formatCode="_(* #,##0_);_(* \(#,##0\);_(* &quot;-&quot;??_);_(@_)">
                  <c:v>377</c:v>
                </c:pt>
                <c:pt idx="15" formatCode="_(* #,##0_);_(* \(#,##0\);_(* &quot;-&quot;??_);_(@_)">
                  <c:v>368</c:v>
                </c:pt>
                <c:pt idx="16" formatCode="_(* #,##0_);_(* \(#,##0\);_(* &quot;-&quot;??_);_(@_)">
                  <c:v>444</c:v>
                </c:pt>
                <c:pt idx="17" formatCode="_(* #,##0_);_(* \(#,##0\);_(* &quot;-&quot;??_);_(@_)">
                  <c:v>454</c:v>
                </c:pt>
                <c:pt idx="18" formatCode="_(* #,##0_);_(* \(#,##0\);_(* &quot;-&quot;??_);_(@_)">
                  <c:v>451</c:v>
                </c:pt>
                <c:pt idx="19" formatCode="_(* #,##0_);_(* \(#,##0\);_(* &quot;-&quot;??_);_(@_)">
                  <c:v>529</c:v>
                </c:pt>
                <c:pt idx="20" formatCode="_(* #,##0_);_(* \(#,##0\);_(* &quot;-&quot;??_);_(@_)">
                  <c:v>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6DB-1142-93AB-5B66910A9CA3}"/>
            </c:ext>
          </c:extLst>
        </c:ser>
        <c:ser>
          <c:idx val="18"/>
          <c:order val="18"/>
          <c:tx>
            <c:strRef>
              <c:f>'FY96-FY15 Chart'!$A$22</c:f>
              <c:strCache>
                <c:ptCount val="1"/>
                <c:pt idx="0">
                  <c:v>CFN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invertIfNegative val="0"/>
          <c:cat>
            <c:strRef>
              <c:f>'FY96-FY15 Chart'!$B$3:$V$3</c:f>
              <c:strCache>
                <c:ptCount val="21"/>
                <c:pt idx="0">
                  <c:v> 1996</c:v>
                </c:pt>
                <c:pt idx="1">
                  <c:v> 1997</c:v>
                </c:pt>
                <c:pt idx="2">
                  <c:v> 1998</c:v>
                </c:pt>
                <c:pt idx="3">
                  <c:v> 1999</c:v>
                </c:pt>
                <c:pt idx="4">
                  <c:v> 2000</c:v>
                </c:pt>
                <c:pt idx="5">
                  <c:v> 2001</c:v>
                </c:pt>
                <c:pt idx="6">
                  <c:v> 2002</c:v>
                </c:pt>
                <c:pt idx="7">
                  <c:v> 2003</c:v>
                </c:pt>
                <c:pt idx="8">
                  <c:v> 2004</c:v>
                </c:pt>
                <c:pt idx="9">
                  <c:v> 2005</c:v>
                </c:pt>
                <c:pt idx="10">
                  <c:v>2006</c:v>
                </c:pt>
                <c:pt idx="11">
                  <c:v>2007</c:v>
                </c:pt>
                <c:pt idx="12">
                  <c:v> 2008</c:v>
                </c:pt>
                <c:pt idx="13">
                  <c:v> 2009</c:v>
                </c:pt>
                <c:pt idx="14">
                  <c:v> 2010</c:v>
                </c:pt>
                <c:pt idx="15">
                  <c:v> 2011</c:v>
                </c:pt>
                <c:pt idx="16">
                  <c:v> 2012</c:v>
                </c:pt>
                <c:pt idx="17">
                  <c:v> 2013</c:v>
                </c:pt>
                <c:pt idx="18">
                  <c:v> 2014</c:v>
                </c:pt>
                <c:pt idx="19">
                  <c:v> 2015</c:v>
                </c:pt>
                <c:pt idx="20">
                  <c:v>2016 </c:v>
                </c:pt>
              </c:strCache>
            </c:strRef>
          </c:cat>
          <c:val>
            <c:numRef>
              <c:f>'FY96-FY15 Chart'!$B$22:$V$22</c:f>
              <c:numCache>
                <c:formatCode>General</c:formatCode>
                <c:ptCount val="21"/>
                <c:pt idx="12" formatCode="_(* #,##0_);_(* \(#,##0\);_(* &quot;-&quot;??_);_(@_)">
                  <c:v>106</c:v>
                </c:pt>
                <c:pt idx="13" formatCode="_(* #,##0_);_(* \(#,##0\);_(* &quot;-&quot;??_);_(@_)">
                  <c:v>213</c:v>
                </c:pt>
                <c:pt idx="14" formatCode="_(* #,##0_);_(* \(#,##0\);_(* &quot;-&quot;??_);_(@_)">
                  <c:v>281</c:v>
                </c:pt>
                <c:pt idx="15" formatCode="_(* #,##0_);_(* \(#,##0\);_(* &quot;-&quot;??_);_(@_)">
                  <c:v>363</c:v>
                </c:pt>
                <c:pt idx="16" formatCode="_(* #,##0_);_(* \(#,##0\);_(* &quot;-&quot;??_);_(@_)">
                  <c:v>446</c:v>
                </c:pt>
                <c:pt idx="17" formatCode="_(* #,##0_);_(* \(#,##0\);_(* &quot;-&quot;??_);_(@_)">
                  <c:v>439</c:v>
                </c:pt>
                <c:pt idx="18" formatCode="_(* #,##0_);_(* \(#,##0\);_(* &quot;-&quot;??_);_(@_)">
                  <c:v>473</c:v>
                </c:pt>
                <c:pt idx="19" formatCode="_(* #,##0_);_(* \(#,##0\);_(* &quot;-&quot;??_);_(@_)">
                  <c:v>493</c:v>
                </c:pt>
                <c:pt idx="20" formatCode="_(* #,##0_);_(* \(#,##0\);_(* &quot;-&quot;??_);_(@_)">
                  <c:v>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6DB-1142-93AB-5B66910A9C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100"/>
        <c:axId val="-2101275240"/>
        <c:axId val="-2086297128"/>
      </c:barChart>
      <c:catAx>
        <c:axId val="-2101275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Arial"/>
                    <a:cs typeface="Arial"/>
                  </a:defRPr>
                </a:pPr>
                <a:r>
                  <a:rPr lang="en-US" sz="1600">
                    <a:latin typeface="Arial Narrow" panose="020B0606020202030204" pitchFamily="34" charset="0"/>
                  </a:rPr>
                  <a:t>Fiscal Year</a:t>
                </a:r>
              </a:p>
            </c:rich>
          </c:tx>
          <c:layout>
            <c:manualLayout>
              <c:xMode val="edge"/>
              <c:yMode val="edge"/>
              <c:x val="0.47678938510548802"/>
              <c:y val="0.87677592773762203"/>
            </c:manualLayout>
          </c:layout>
          <c:overlay val="0"/>
          <c:spPr>
            <a:noFill/>
            <a:ln w="25400">
              <a:noFill/>
            </a:ln>
          </c:spPr>
        </c:title>
        <c:numFmt formatCode="@" sourceLinked="0"/>
        <c:majorTickMark val="none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 Narrow" panose="020B0606020202030204" pitchFamily="34" charset="0"/>
                <a:ea typeface="Arial"/>
                <a:cs typeface="Arial"/>
              </a:defRPr>
            </a:pPr>
            <a:endParaRPr lang="en-US"/>
          </a:p>
        </c:txPr>
        <c:crossAx val="-2086297128"/>
        <c:crossesAt val="0"/>
        <c:auto val="0"/>
        <c:lblAlgn val="ctr"/>
        <c:lblOffset val="100"/>
        <c:tickLblSkip val="1"/>
        <c:tickMarkSkip val="1"/>
        <c:noMultiLvlLbl val="0"/>
      </c:catAx>
      <c:valAx>
        <c:axId val="-2086297128"/>
        <c:scaling>
          <c:orientation val="minMax"/>
          <c:max val="17000"/>
          <c:min val="0"/>
        </c:scaling>
        <c:delete val="0"/>
        <c:axPos val="l"/>
        <c:majorGridlines>
          <c:spPr>
            <a:ln w="12700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Arial"/>
                    <a:cs typeface="Arial"/>
                  </a:defRPr>
                </a:pPr>
                <a:r>
                  <a:rPr lang="en-US" sz="1600">
                    <a:latin typeface="Arial Narrow" panose="020B0606020202030204" pitchFamily="34" charset="0"/>
                  </a:rPr>
                  <a:t>Number of Users</a:t>
                </a:r>
              </a:p>
            </c:rich>
          </c:tx>
          <c:layout>
            <c:manualLayout>
              <c:xMode val="edge"/>
              <c:yMode val="edge"/>
              <c:x val="1.7409091862759199E-2"/>
              <c:y val="0.27496772774251899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in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 Narrow" panose="020B0606020202030204" pitchFamily="34" charset="0"/>
                <a:ea typeface="Arial"/>
                <a:cs typeface="Arial"/>
              </a:defRPr>
            </a:pPr>
            <a:endParaRPr lang="en-US"/>
          </a:p>
        </c:txPr>
        <c:crossAx val="-2101275240"/>
        <c:crosses val="autoZero"/>
        <c:crossBetween val="between"/>
        <c:majorUnit val="1000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23859962393448"/>
          <c:y val="6.6802535291944604E-2"/>
          <c:w val="0.22474760191399901"/>
          <c:h val="0.20091693782756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0852196707715"/>
          <c:y val="5.4295505915231197E-2"/>
          <c:w val="0.62786499250244998"/>
          <c:h val="0.81037735046422799"/>
        </c:manualLayout>
      </c:layout>
      <c:barChart>
        <c:barDir val="col"/>
        <c:grouping val="percentStacked"/>
        <c:varyColors val="0"/>
        <c:ser>
          <c:idx val="4"/>
          <c:order val="0"/>
          <c:tx>
            <c:strRef>
              <c:f>'5Total Charts'!$B$27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'5Total Charts'!$C$3:$AC$3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'5Total Charts'!$C$27:$AC$27</c:f>
              <c:numCache>
                <c:formatCode>_(* #,##0_);_(* \(#,##0\);_(* "-"??_);_(@_)</c:formatCode>
                <c:ptCount val="27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61</c:v>
                </c:pt>
                <c:pt idx="5">
                  <c:v>69</c:v>
                </c:pt>
                <c:pt idx="6">
                  <c:v>79</c:v>
                </c:pt>
                <c:pt idx="7">
                  <c:v>92</c:v>
                </c:pt>
                <c:pt idx="8">
                  <c:v>90</c:v>
                </c:pt>
                <c:pt idx="9">
                  <c:v>68</c:v>
                </c:pt>
                <c:pt idx="10">
                  <c:v>86</c:v>
                </c:pt>
                <c:pt idx="11">
                  <c:v>62</c:v>
                </c:pt>
                <c:pt idx="12">
                  <c:v>68</c:v>
                </c:pt>
                <c:pt idx="13">
                  <c:v>85</c:v>
                </c:pt>
                <c:pt idx="14">
                  <c:v>196</c:v>
                </c:pt>
                <c:pt idx="15">
                  <c:v>239</c:v>
                </c:pt>
                <c:pt idx="16">
                  <c:v>168</c:v>
                </c:pt>
                <c:pt idx="17">
                  <c:v>155.22999999999999</c:v>
                </c:pt>
                <c:pt idx="18">
                  <c:v>158</c:v>
                </c:pt>
                <c:pt idx="19">
                  <c:v>187</c:v>
                </c:pt>
                <c:pt idx="20">
                  <c:v>168</c:v>
                </c:pt>
                <c:pt idx="21">
                  <c:v>170</c:v>
                </c:pt>
                <c:pt idx="22">
                  <c:v>247</c:v>
                </c:pt>
                <c:pt idx="23">
                  <c:v>156.03</c:v>
                </c:pt>
                <c:pt idx="24">
                  <c:v>125</c:v>
                </c:pt>
                <c:pt idx="25">
                  <c:v>108</c:v>
                </c:pt>
                <c:pt idx="26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9E-C640-A87A-00AA522E7227}"/>
            </c:ext>
          </c:extLst>
        </c:ser>
        <c:ser>
          <c:idx val="0"/>
          <c:order val="1"/>
          <c:tx>
            <c:strRef>
              <c:f>'5Total Charts'!$B$22</c:f>
              <c:strCache>
                <c:ptCount val="1"/>
                <c:pt idx="0">
                  <c:v>Materials Sciences</c:v>
                </c:pt>
              </c:strCache>
            </c:strRef>
          </c:tx>
          <c:spPr>
            <a:solidFill>
              <a:srgbClr val="0066FF"/>
            </a:solidFill>
            <a:ln>
              <a:noFill/>
            </a:ln>
            <a:effectLst/>
          </c:spPr>
          <c:invertIfNegative val="0"/>
          <c:cat>
            <c:numRef>
              <c:f>'5Total Charts'!$C$3:$AC$3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'5Total Charts'!$C$22:$AC$22</c:f>
              <c:numCache>
                <c:formatCode>_(* #,##0_);_(* \(#,##0\);_(* "-"??_);_(@_)</c:formatCode>
                <c:ptCount val="27"/>
                <c:pt idx="0">
                  <c:v>881</c:v>
                </c:pt>
                <c:pt idx="1">
                  <c:v>1083</c:v>
                </c:pt>
                <c:pt idx="2">
                  <c:v>975</c:v>
                </c:pt>
                <c:pt idx="3">
                  <c:v>1212</c:v>
                </c:pt>
                <c:pt idx="4">
                  <c:v>1119</c:v>
                </c:pt>
                <c:pt idx="5">
                  <c:v>1233</c:v>
                </c:pt>
                <c:pt idx="6">
                  <c:v>1266</c:v>
                </c:pt>
                <c:pt idx="7">
                  <c:v>1303</c:v>
                </c:pt>
                <c:pt idx="8">
                  <c:v>1479</c:v>
                </c:pt>
                <c:pt idx="9">
                  <c:v>1633</c:v>
                </c:pt>
                <c:pt idx="10">
                  <c:v>1644</c:v>
                </c:pt>
                <c:pt idx="11">
                  <c:v>1765</c:v>
                </c:pt>
                <c:pt idx="12">
                  <c:v>1940</c:v>
                </c:pt>
                <c:pt idx="13">
                  <c:v>1789</c:v>
                </c:pt>
                <c:pt idx="14">
                  <c:v>1560</c:v>
                </c:pt>
                <c:pt idx="15">
                  <c:v>1696</c:v>
                </c:pt>
                <c:pt idx="16">
                  <c:v>1833</c:v>
                </c:pt>
                <c:pt idx="17">
                  <c:v>1856.6289999999999</c:v>
                </c:pt>
                <c:pt idx="18">
                  <c:v>1903</c:v>
                </c:pt>
                <c:pt idx="19">
                  <c:v>2011</c:v>
                </c:pt>
                <c:pt idx="20">
                  <c:v>2300</c:v>
                </c:pt>
                <c:pt idx="21">
                  <c:v>2405</c:v>
                </c:pt>
                <c:pt idx="22">
                  <c:v>2578</c:v>
                </c:pt>
                <c:pt idx="23">
                  <c:v>2791.14</c:v>
                </c:pt>
                <c:pt idx="24">
                  <c:v>3020</c:v>
                </c:pt>
                <c:pt idx="25">
                  <c:v>2299</c:v>
                </c:pt>
                <c:pt idx="26">
                  <c:v>2522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9E-C640-A87A-00AA522E7227}"/>
            </c:ext>
          </c:extLst>
        </c:ser>
        <c:ser>
          <c:idx val="3"/>
          <c:order val="2"/>
          <c:tx>
            <c:strRef>
              <c:f>'5Total Charts'!$B$26</c:f>
              <c:strCache>
                <c:ptCount val="1"/>
                <c:pt idx="0">
                  <c:v>Optical/General Physics</c:v>
                </c:pt>
              </c:strCache>
            </c:strRef>
          </c:tx>
          <c:spPr>
            <a:solidFill>
              <a:srgbClr val="FE3C00"/>
            </a:solidFill>
            <a:ln>
              <a:noFill/>
            </a:ln>
            <a:effectLst/>
          </c:spPr>
          <c:invertIfNegative val="0"/>
          <c:cat>
            <c:numRef>
              <c:f>'5Total Charts'!$C$3:$AC$3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'5Total Charts'!$C$26:$AC$26</c:f>
              <c:numCache>
                <c:formatCode>_(* #,##0_);_(* \(#,##0\);_(* "-"??_);_(@_)</c:formatCode>
                <c:ptCount val="27"/>
                <c:pt idx="0">
                  <c:v>171</c:v>
                </c:pt>
                <c:pt idx="1">
                  <c:v>130</c:v>
                </c:pt>
                <c:pt idx="2">
                  <c:v>186</c:v>
                </c:pt>
                <c:pt idx="3">
                  <c:v>154</c:v>
                </c:pt>
                <c:pt idx="4">
                  <c:v>137</c:v>
                </c:pt>
                <c:pt idx="5">
                  <c:v>133</c:v>
                </c:pt>
                <c:pt idx="6">
                  <c:v>123</c:v>
                </c:pt>
                <c:pt idx="7">
                  <c:v>344</c:v>
                </c:pt>
                <c:pt idx="8">
                  <c:v>476</c:v>
                </c:pt>
                <c:pt idx="9">
                  <c:v>426</c:v>
                </c:pt>
                <c:pt idx="10">
                  <c:v>559</c:v>
                </c:pt>
                <c:pt idx="11">
                  <c:v>639</c:v>
                </c:pt>
                <c:pt idx="12">
                  <c:v>617</c:v>
                </c:pt>
                <c:pt idx="13">
                  <c:v>700</c:v>
                </c:pt>
                <c:pt idx="14">
                  <c:v>768</c:v>
                </c:pt>
                <c:pt idx="15">
                  <c:v>855</c:v>
                </c:pt>
                <c:pt idx="16">
                  <c:v>880</c:v>
                </c:pt>
                <c:pt idx="17">
                  <c:v>908.26400000000001</c:v>
                </c:pt>
                <c:pt idx="18">
                  <c:v>981</c:v>
                </c:pt>
                <c:pt idx="19">
                  <c:v>1076</c:v>
                </c:pt>
                <c:pt idx="20">
                  <c:v>1324</c:v>
                </c:pt>
                <c:pt idx="21">
                  <c:v>1449</c:v>
                </c:pt>
                <c:pt idx="22">
                  <c:v>1500</c:v>
                </c:pt>
                <c:pt idx="23">
                  <c:v>1555.21</c:v>
                </c:pt>
                <c:pt idx="24">
                  <c:v>1678</c:v>
                </c:pt>
                <c:pt idx="25">
                  <c:v>1659</c:v>
                </c:pt>
                <c:pt idx="26">
                  <c:v>1663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9E-C640-A87A-00AA522E7227}"/>
            </c:ext>
          </c:extLst>
        </c:ser>
        <c:ser>
          <c:idx val="2"/>
          <c:order val="3"/>
          <c:tx>
            <c:strRef>
              <c:f>'5Total Charts'!$B$25</c:f>
              <c:strCache>
                <c:ptCount val="1"/>
                <c:pt idx="0">
                  <c:v>Applied Science/Engineering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cat>
            <c:numRef>
              <c:f>'5Total Charts'!$C$3:$AC$3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'5Total Charts'!$C$25:$AC$25</c:f>
              <c:numCache>
                <c:formatCode>_(* #,##0_);_(* \(#,##0\);_(* "-"??_);_(@_)</c:formatCode>
                <c:ptCount val="27"/>
                <c:pt idx="0">
                  <c:v>163</c:v>
                </c:pt>
                <c:pt idx="1">
                  <c:v>117</c:v>
                </c:pt>
                <c:pt idx="2">
                  <c:v>186</c:v>
                </c:pt>
                <c:pt idx="3">
                  <c:v>198</c:v>
                </c:pt>
                <c:pt idx="4">
                  <c:v>203</c:v>
                </c:pt>
                <c:pt idx="5">
                  <c:v>205</c:v>
                </c:pt>
                <c:pt idx="6">
                  <c:v>195</c:v>
                </c:pt>
                <c:pt idx="7">
                  <c:v>199</c:v>
                </c:pt>
                <c:pt idx="8">
                  <c:v>246</c:v>
                </c:pt>
                <c:pt idx="9">
                  <c:v>295</c:v>
                </c:pt>
                <c:pt idx="10">
                  <c:v>415</c:v>
                </c:pt>
                <c:pt idx="11">
                  <c:v>466</c:v>
                </c:pt>
                <c:pt idx="12">
                  <c:v>466</c:v>
                </c:pt>
                <c:pt idx="13">
                  <c:v>559</c:v>
                </c:pt>
                <c:pt idx="14">
                  <c:v>623</c:v>
                </c:pt>
                <c:pt idx="15">
                  <c:v>528</c:v>
                </c:pt>
                <c:pt idx="16">
                  <c:v>502</c:v>
                </c:pt>
                <c:pt idx="17">
                  <c:v>383.21</c:v>
                </c:pt>
                <c:pt idx="18">
                  <c:v>396</c:v>
                </c:pt>
                <c:pt idx="19">
                  <c:v>448</c:v>
                </c:pt>
                <c:pt idx="20">
                  <c:v>444</c:v>
                </c:pt>
                <c:pt idx="21">
                  <c:v>466</c:v>
                </c:pt>
                <c:pt idx="22">
                  <c:v>506</c:v>
                </c:pt>
                <c:pt idx="23">
                  <c:v>529.58000000000004</c:v>
                </c:pt>
                <c:pt idx="24">
                  <c:v>603</c:v>
                </c:pt>
                <c:pt idx="25">
                  <c:v>566</c:v>
                </c:pt>
                <c:pt idx="26">
                  <c:v>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9E-C640-A87A-00AA522E7227}"/>
            </c:ext>
          </c:extLst>
        </c:ser>
        <c:ser>
          <c:idx val="7"/>
          <c:order val="4"/>
          <c:tx>
            <c:strRef>
              <c:f>'5Total Charts'!$B$24</c:f>
              <c:strCache>
                <c:ptCount val="1"/>
                <c:pt idx="0">
                  <c:v>Geosciences &amp; Ecology</c:v>
                </c:pt>
              </c:strCache>
            </c:strRef>
          </c:tx>
          <c:spPr>
            <a:solidFill>
              <a:srgbClr val="6DD9FF"/>
            </a:solidFill>
            <a:ln>
              <a:noFill/>
            </a:ln>
            <a:effectLst/>
          </c:spPr>
          <c:invertIfNegative val="0"/>
          <c:cat>
            <c:numRef>
              <c:f>'5Total Charts'!$C$3:$AC$3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'5Total Charts'!$C$24:$AC$24</c:f>
              <c:numCache>
                <c:formatCode>_(* #,##0_);_(* \(#,##0\);_(* "-"??_);_(@_)</c:formatCode>
                <c:ptCount val="27"/>
                <c:pt idx="0">
                  <c:v>70</c:v>
                </c:pt>
                <c:pt idx="1">
                  <c:v>51</c:v>
                </c:pt>
                <c:pt idx="2">
                  <c:v>89</c:v>
                </c:pt>
                <c:pt idx="3">
                  <c:v>100</c:v>
                </c:pt>
                <c:pt idx="4">
                  <c:v>151</c:v>
                </c:pt>
                <c:pt idx="5">
                  <c:v>164</c:v>
                </c:pt>
                <c:pt idx="6">
                  <c:v>201</c:v>
                </c:pt>
                <c:pt idx="7">
                  <c:v>275</c:v>
                </c:pt>
                <c:pt idx="8">
                  <c:v>251</c:v>
                </c:pt>
                <c:pt idx="9">
                  <c:v>378</c:v>
                </c:pt>
                <c:pt idx="10">
                  <c:v>421</c:v>
                </c:pt>
                <c:pt idx="11">
                  <c:v>520</c:v>
                </c:pt>
                <c:pt idx="12">
                  <c:v>559</c:v>
                </c:pt>
                <c:pt idx="13">
                  <c:v>619</c:v>
                </c:pt>
                <c:pt idx="14">
                  <c:v>642</c:v>
                </c:pt>
                <c:pt idx="15">
                  <c:v>780</c:v>
                </c:pt>
                <c:pt idx="16">
                  <c:v>810</c:v>
                </c:pt>
                <c:pt idx="17">
                  <c:v>790.17000000000007</c:v>
                </c:pt>
                <c:pt idx="18">
                  <c:v>792</c:v>
                </c:pt>
                <c:pt idx="19">
                  <c:v>861</c:v>
                </c:pt>
                <c:pt idx="20">
                  <c:v>849</c:v>
                </c:pt>
                <c:pt idx="21">
                  <c:v>894</c:v>
                </c:pt>
                <c:pt idx="22">
                  <c:v>968</c:v>
                </c:pt>
                <c:pt idx="23">
                  <c:v>1049.57</c:v>
                </c:pt>
                <c:pt idx="24">
                  <c:v>971</c:v>
                </c:pt>
                <c:pt idx="25">
                  <c:v>813</c:v>
                </c:pt>
                <c:pt idx="26">
                  <c:v>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9E-C640-A87A-00AA522E7227}"/>
            </c:ext>
          </c:extLst>
        </c:ser>
        <c:ser>
          <c:idx val="1"/>
          <c:order val="5"/>
          <c:tx>
            <c:strRef>
              <c:f>'5Total Charts'!$B$21</c:f>
              <c:strCache>
                <c:ptCount val="1"/>
                <c:pt idx="0">
                  <c:v>Chemical Sciences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'5Total Charts'!$C$3:$AC$3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'5Total Charts'!$C$21:$AC$21</c:f>
              <c:numCache>
                <c:formatCode>_(* #,##0_);_(* \(#,##0\);_(* "-"??_);_(@_)</c:formatCode>
                <c:ptCount val="27"/>
                <c:pt idx="0">
                  <c:v>271</c:v>
                </c:pt>
                <c:pt idx="1">
                  <c:v>321</c:v>
                </c:pt>
                <c:pt idx="2">
                  <c:v>324</c:v>
                </c:pt>
                <c:pt idx="3">
                  <c:v>353</c:v>
                </c:pt>
                <c:pt idx="4">
                  <c:v>362</c:v>
                </c:pt>
                <c:pt idx="5">
                  <c:v>348</c:v>
                </c:pt>
                <c:pt idx="6">
                  <c:v>371</c:v>
                </c:pt>
                <c:pt idx="7">
                  <c:v>443</c:v>
                </c:pt>
                <c:pt idx="8">
                  <c:v>467</c:v>
                </c:pt>
                <c:pt idx="9">
                  <c:v>486</c:v>
                </c:pt>
                <c:pt idx="10">
                  <c:v>482</c:v>
                </c:pt>
                <c:pt idx="11">
                  <c:v>510</c:v>
                </c:pt>
                <c:pt idx="12">
                  <c:v>562</c:v>
                </c:pt>
                <c:pt idx="13">
                  <c:v>644</c:v>
                </c:pt>
                <c:pt idx="14">
                  <c:v>699</c:v>
                </c:pt>
                <c:pt idx="15">
                  <c:v>756</c:v>
                </c:pt>
                <c:pt idx="16">
                  <c:v>829</c:v>
                </c:pt>
                <c:pt idx="17">
                  <c:v>745.83999999999867</c:v>
                </c:pt>
                <c:pt idx="18">
                  <c:v>798</c:v>
                </c:pt>
                <c:pt idx="19">
                  <c:v>885</c:v>
                </c:pt>
                <c:pt idx="20">
                  <c:v>1067</c:v>
                </c:pt>
                <c:pt idx="21">
                  <c:v>1161</c:v>
                </c:pt>
                <c:pt idx="22">
                  <c:v>1311</c:v>
                </c:pt>
                <c:pt idx="23">
                  <c:v>1355.54</c:v>
                </c:pt>
                <c:pt idx="24">
                  <c:v>1537</c:v>
                </c:pt>
                <c:pt idx="25">
                  <c:v>1628</c:v>
                </c:pt>
                <c:pt idx="26">
                  <c:v>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19E-C640-A87A-00AA522E7227}"/>
            </c:ext>
          </c:extLst>
        </c:ser>
        <c:ser>
          <c:idx val="6"/>
          <c:order val="6"/>
          <c:tx>
            <c:strRef>
              <c:f>'5Total Charts'!$B$23</c:f>
              <c:strCache>
                <c:ptCount val="1"/>
                <c:pt idx="0">
                  <c:v>Life Sciences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'5Total Charts'!$C$3:$AC$3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'5Total Charts'!$C$23:$AC$23</c:f>
              <c:numCache>
                <c:formatCode>_(* #,##0_);_(* \(#,##0\);_(* "-"??_);_(@_)</c:formatCode>
                <c:ptCount val="27"/>
                <c:pt idx="0">
                  <c:v>101</c:v>
                </c:pt>
                <c:pt idx="1">
                  <c:v>271</c:v>
                </c:pt>
                <c:pt idx="2">
                  <c:v>375</c:v>
                </c:pt>
                <c:pt idx="3">
                  <c:v>468</c:v>
                </c:pt>
                <c:pt idx="4">
                  <c:v>673</c:v>
                </c:pt>
                <c:pt idx="5">
                  <c:v>729</c:v>
                </c:pt>
                <c:pt idx="6">
                  <c:v>857</c:v>
                </c:pt>
                <c:pt idx="7">
                  <c:v>1216</c:v>
                </c:pt>
                <c:pt idx="8">
                  <c:v>1527</c:v>
                </c:pt>
                <c:pt idx="9">
                  <c:v>1939</c:v>
                </c:pt>
                <c:pt idx="10">
                  <c:v>2402</c:v>
                </c:pt>
                <c:pt idx="11">
                  <c:v>2620</c:v>
                </c:pt>
                <c:pt idx="12">
                  <c:v>2908</c:v>
                </c:pt>
                <c:pt idx="13">
                  <c:v>3106</c:v>
                </c:pt>
                <c:pt idx="14">
                  <c:v>3223</c:v>
                </c:pt>
                <c:pt idx="15">
                  <c:v>3627</c:v>
                </c:pt>
                <c:pt idx="16">
                  <c:v>3639</c:v>
                </c:pt>
                <c:pt idx="17">
                  <c:v>3698.62</c:v>
                </c:pt>
                <c:pt idx="18">
                  <c:v>3464</c:v>
                </c:pt>
                <c:pt idx="19">
                  <c:v>3562</c:v>
                </c:pt>
                <c:pt idx="20">
                  <c:v>3699</c:v>
                </c:pt>
                <c:pt idx="21">
                  <c:v>3716</c:v>
                </c:pt>
                <c:pt idx="22">
                  <c:v>3867</c:v>
                </c:pt>
                <c:pt idx="23">
                  <c:v>3962.9300000000012</c:v>
                </c:pt>
                <c:pt idx="24">
                  <c:v>4053</c:v>
                </c:pt>
                <c:pt idx="25">
                  <c:v>3390</c:v>
                </c:pt>
                <c:pt idx="26">
                  <c:v>3420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9E-C640-A87A-00AA522E7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86494824"/>
        <c:axId val="-2086500888"/>
      </c:barChart>
      <c:lineChart>
        <c:grouping val="standard"/>
        <c:varyColors val="0"/>
        <c:ser>
          <c:idx val="5"/>
          <c:order val="7"/>
          <c:tx>
            <c:strRef>
              <c:f>'5Total Charts'!$B$4</c:f>
              <c:strCache>
                <c:ptCount val="1"/>
                <c:pt idx="0">
                  <c:v>Total Number of Users</c:v>
                </c:pt>
              </c:strCache>
            </c:strRef>
          </c:tx>
          <c:spPr>
            <a:ln w="28575" cap="rnd" cmpd="sng" algn="ctr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diamond"/>
            <c:size val="12"/>
            <c:spPr>
              <a:solidFill>
                <a:srgbClr val="FFFF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val>
            <c:numRef>
              <c:f>'5Total Charts'!$C$4:$AC$4</c:f>
              <c:numCache>
                <c:formatCode>_(* #,##0_);_(* \(#,##0\);_(* "-"??_);_(@_)</c:formatCode>
                <c:ptCount val="27"/>
                <c:pt idx="0">
                  <c:v>1657</c:v>
                </c:pt>
                <c:pt idx="1">
                  <c:v>1975</c:v>
                </c:pt>
                <c:pt idx="2">
                  <c:v>2137</c:v>
                </c:pt>
                <c:pt idx="3">
                  <c:v>2485</c:v>
                </c:pt>
                <c:pt idx="4">
                  <c:v>2706</c:v>
                </c:pt>
                <c:pt idx="5">
                  <c:v>2881</c:v>
                </c:pt>
                <c:pt idx="6">
                  <c:v>3092</c:v>
                </c:pt>
                <c:pt idx="7">
                  <c:v>3872</c:v>
                </c:pt>
                <c:pt idx="8">
                  <c:v>4536</c:v>
                </c:pt>
                <c:pt idx="9">
                  <c:v>5225</c:v>
                </c:pt>
                <c:pt idx="10">
                  <c:v>6009</c:v>
                </c:pt>
                <c:pt idx="11">
                  <c:v>6582</c:v>
                </c:pt>
                <c:pt idx="12">
                  <c:v>7120</c:v>
                </c:pt>
                <c:pt idx="13">
                  <c:v>7502</c:v>
                </c:pt>
                <c:pt idx="14">
                  <c:v>7711</c:v>
                </c:pt>
                <c:pt idx="15">
                  <c:v>8481</c:v>
                </c:pt>
                <c:pt idx="16">
                  <c:v>8661</c:v>
                </c:pt>
                <c:pt idx="17">
                  <c:v>8538</c:v>
                </c:pt>
                <c:pt idx="18">
                  <c:v>8492</c:v>
                </c:pt>
                <c:pt idx="19">
                  <c:v>9030</c:v>
                </c:pt>
                <c:pt idx="20">
                  <c:v>9851</c:v>
                </c:pt>
                <c:pt idx="21">
                  <c:v>10261</c:v>
                </c:pt>
                <c:pt idx="22">
                  <c:v>10976</c:v>
                </c:pt>
                <c:pt idx="23">
                  <c:v>11400</c:v>
                </c:pt>
                <c:pt idx="24">
                  <c:v>12000</c:v>
                </c:pt>
                <c:pt idx="25">
                  <c:v>10464</c:v>
                </c:pt>
                <c:pt idx="26">
                  <c:v>11018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719E-C640-A87A-00AA522E7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6507640"/>
        <c:axId val="-2086510472"/>
      </c:lineChart>
      <c:catAx>
        <c:axId val="-2086494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dirty="0"/>
                  <a:t>Fiscal Year</a:t>
                </a:r>
              </a:p>
            </c:rich>
          </c:tx>
          <c:layout>
            <c:manualLayout>
              <c:xMode val="edge"/>
              <c:yMode val="edge"/>
              <c:x val="0.39439375633601398"/>
              <c:y val="0.948928946381702"/>
            </c:manualLayout>
          </c:layout>
          <c:overlay val="0"/>
          <c:spPr>
            <a:noFill/>
            <a:ln w="25400"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25400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6500888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-20865008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Percent of Users</a:t>
                </a:r>
              </a:p>
            </c:rich>
          </c:tx>
          <c:layout>
            <c:manualLayout>
              <c:xMode val="edge"/>
              <c:yMode val="edge"/>
              <c:x val="2.2690455312848398E-3"/>
              <c:y val="0.29008802555341001"/>
            </c:manualLayout>
          </c:layout>
          <c:overlay val="0"/>
          <c:spPr>
            <a:noFill/>
            <a:ln w="25400">
              <a:noFill/>
            </a:ln>
            <a:effectLst/>
          </c:spPr>
        </c:title>
        <c:numFmt formatCode="0%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6494824"/>
        <c:crosses val="autoZero"/>
        <c:crossBetween val="between"/>
        <c:majorUnit val="0.1"/>
        <c:minorUnit val="0.05"/>
      </c:valAx>
      <c:catAx>
        <c:axId val="-2086507640"/>
        <c:scaling>
          <c:orientation val="minMax"/>
        </c:scaling>
        <c:delete val="1"/>
        <c:axPos val="b"/>
        <c:majorTickMark val="out"/>
        <c:minorTickMark val="none"/>
        <c:tickLblPos val="nextTo"/>
        <c:crossAx val="-2086510472"/>
        <c:crosses val="autoZero"/>
        <c:auto val="0"/>
        <c:lblAlgn val="ctr"/>
        <c:lblOffset val="100"/>
        <c:noMultiLvlLbl val="0"/>
      </c:catAx>
      <c:valAx>
        <c:axId val="-2086510472"/>
        <c:scaling>
          <c:orientation val="minMax"/>
          <c:min val="0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 algn="l">
                  <a:defRPr sz="1400" b="1" i="0" u="none" strike="noStrike" kern="1200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 Number of Users</a:t>
                </a:r>
              </a:p>
            </c:rich>
          </c:tx>
          <c:layout>
            <c:manualLayout>
              <c:xMode val="edge"/>
              <c:yMode val="edge"/>
              <c:x val="0.36425743078411499"/>
              <c:y val="0.18374934383202099"/>
            </c:manualLayout>
          </c:layout>
          <c:overlay val="0"/>
          <c:spPr>
            <a:solidFill>
              <a:srgbClr val="FFFFFF"/>
            </a:solidFill>
            <a:ln w="12700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</c:title>
        <c:numFmt formatCode="_(* #,##0_);_(* \(#,##0\);_(* &quot;-&quot;??_);_(@_)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086507640"/>
        <c:crosses val="max"/>
        <c:crossBetween val="between"/>
        <c:majorUnit val="1000"/>
        <c:minorUnit val="500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  <a:effectLst/>
      </c:spPr>
    </c:plotArea>
    <c:legend>
      <c:legendPos val="r"/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rgbClr val="0000D4"/>
                </a:solidFill>
                <a:latin typeface="Arial Narrow" panose="020B0606020202030204" pitchFamily="34" charset="0"/>
                <a:ea typeface="Arial"/>
                <a:cs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82217921976929298"/>
          <c:y val="4.7831860050512598E-2"/>
          <c:w val="0.15585324252543101"/>
          <c:h val="0.78897117813103501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  <a:effectLst>
          <a:outerShdw dist="35921" dir="2700000" algn="br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rgbClr val="000000"/>
              </a:solidFill>
              <a:latin typeface="Arial Narrow" panose="020B0606020202030204" pitchFamily="34" charset="0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 cap="flat" cmpd="sng" algn="ctr">
      <a:noFill/>
      <a:prstDash val="solid"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928847-5DD8-1C48-91F1-2D47A973E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218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4402EC38-AB59-8E4C-B4F5-CF16DC23D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1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ＭＳ Ｐゴシック" pitchFamily="9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92" charset="0"/>
        <a:ea typeface="ＭＳ Ｐゴシック" pitchFamily="9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42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User meeting – only time I have time to see Chicago, Field museum,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8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DF835-5D67-490F-AB1D-AE8390AEA5A6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15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92150"/>
            <a:ext cx="4630738" cy="3475038"/>
          </a:xfrm>
          <a:ln/>
        </p:spPr>
      </p:sp>
      <p:sp>
        <p:nvSpPr>
          <p:cNvPr id="1159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738" y="4648200"/>
            <a:ext cx="6638925" cy="277952"/>
          </a:xfrm>
          <a:noFill/>
        </p:spPr>
        <p:txBody>
          <a:bodyPr>
            <a:spAutoFit/>
          </a:bodyPr>
          <a:lstStyle/>
          <a:p>
            <a:pPr>
              <a:spcBef>
                <a:spcPct val="7500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638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577F4-5AC5-B74B-9F3C-667B84BF35BA}" type="slidenum">
              <a:rPr lang="en-US"/>
              <a:pPr/>
              <a:t>42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693738"/>
            <a:ext cx="4630737" cy="3473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97375"/>
            <a:ext cx="5162550" cy="4165600"/>
          </a:xfrm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02EC38-AB59-8E4C-B4F5-CF16DC23D5AE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7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02EC38-AB59-8E4C-B4F5-CF16DC23D5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6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9A01C-C733-4C51-B7E3-AEB34154254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5138"/>
            <a:ext cx="5267325" cy="3951287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558" y="4415790"/>
            <a:ext cx="5143293" cy="4184972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36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2213" y="695325"/>
            <a:ext cx="4625975" cy="3470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74D98F-827F-4973-A656-24645666CF0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4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E21006-5B50-44E3-AEBF-5DCAA283C66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59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2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A4E38-E9FD-6B40-9E34-5C03E44F2A74}" type="slidenum">
              <a:rPr lang="en-US"/>
              <a:pPr/>
              <a:t>16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85800"/>
            <a:ext cx="4673600" cy="3505200"/>
          </a:xfrm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81600" cy="4191000"/>
          </a:xfrm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4" descr="template graphic_090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22250" y="1911778"/>
            <a:ext cx="38465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598738" y="701675"/>
            <a:ext cx="5349875" cy="449263"/>
          </a:xfrm>
          <a:ln w="12700"/>
        </p:spPr>
        <p:txBody>
          <a:bodyPr tIns="45720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609850" y="4138613"/>
            <a:ext cx="4506913" cy="390525"/>
          </a:xfrm>
          <a:ln w="12700"/>
        </p:spPr>
        <p:txBody>
          <a:bodyPr/>
          <a:lstStyle>
            <a:lvl1pPr marL="0" indent="0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Font typeface="Wingdings" pitchFamily="92" charset="2"/>
              <a:buNone/>
              <a:defRPr sz="14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92AA9-5A2B-9149-9DE7-394B25CCE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07138" y="330200"/>
            <a:ext cx="1987550" cy="2778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725" y="330200"/>
            <a:ext cx="5815013" cy="2778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7B460-DED8-2B48-A8DE-3B517B74A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3565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489" y="1599640"/>
            <a:ext cx="4045238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1273" y="1599640"/>
            <a:ext cx="4045239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1273" y="3930463"/>
            <a:ext cx="4045239" cy="1698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b="0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C3E240-9EB6-4604-A43D-9910B3F588EA}" type="slidenum">
              <a:rPr lang="en-US" b="0" u="none" smtClean="0"/>
              <a:pPr>
                <a:defRPr/>
              </a:pPr>
              <a:t>‹#›</a:t>
            </a:fld>
            <a:endParaRPr lang="en-US" b="0" u="none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 userDrawn="1"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000" dirty="0">
                <a:solidFill>
                  <a:srgbClr val="1E7640"/>
                </a:solidFill>
                <a:ea typeface="+mn-ea"/>
                <a:cs typeface="Arial" charset="0"/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  <a:ea typeface="+mn-ea"/>
                <a:cs typeface="Arial" charset="0"/>
              </a:rPr>
            </a:br>
            <a:r>
              <a:rPr lang="en-US" sz="1000" dirty="0">
                <a:solidFill>
                  <a:srgbClr val="1E7640"/>
                </a:solidFill>
                <a:ea typeface="+mn-ea"/>
                <a:cs typeface="Arial" charset="0"/>
              </a:rPr>
              <a:t>for the US Department of Energy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919" y="811969"/>
            <a:ext cx="2152274" cy="215227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1" name="Picture 20" descr="DifScat_better vibe.jpg.jpeg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253" y="1402065"/>
            <a:ext cx="1868502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7157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185714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7" y="237744"/>
            <a:ext cx="4341471" cy="1117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8628678" cy="484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9A977-61AD-C046-8175-98F1105BC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6425F-A2D1-364C-8E15-251849B23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075" y="1400175"/>
            <a:ext cx="3890963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9438" y="1400175"/>
            <a:ext cx="3892550" cy="170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5D960-85BB-2540-AF1B-84B77D768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08CB7-2DE2-EE42-AE44-EEFF3BF2B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9D779-9569-CA4E-B78F-D67544015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839FF-D04B-BE4D-A9AB-63DA0DC64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1B9-C485-1947-A571-DCB8953B1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08235-76E2-6B4E-B4E4-A6F53F3BF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6075" y="1400175"/>
            <a:ext cx="79359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9013" y="6465888"/>
            <a:ext cx="35718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0E5CA10-2E2F-634E-B4A4-1A3B9F5875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39725" y="330200"/>
            <a:ext cx="7954963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00" name="Line 28"/>
          <p:cNvSpPr>
            <a:spLocks noChangeShapeType="1"/>
          </p:cNvSpPr>
          <p:nvPr userDrawn="1"/>
        </p:nvSpPr>
        <p:spPr bwMode="auto">
          <a:xfrm>
            <a:off x="227013" y="736600"/>
            <a:ext cx="86423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  <p:sldLayoutId id="2147483700" r:id="rId13"/>
  </p:sldLayoutIdLst>
  <p:transition>
    <p:dissolv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 b="1" i="1">
          <a:solidFill>
            <a:srgbClr val="0071BC"/>
          </a:solidFill>
          <a:latin typeface="Arial" pitchFamily="92" charset="0"/>
        </a:defRPr>
      </a:lvl9pPr>
    </p:titleStyle>
    <p:bodyStyle>
      <a:lvl1pPr marL="282575" indent="-2825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Wingdings" charset="2"/>
        <a:buChar char="n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889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Char char="–"/>
        <a:defRPr>
          <a:solidFill>
            <a:schemeClr val="tx1"/>
          </a:solidFill>
          <a:latin typeface="+mn-lt"/>
          <a:ea typeface="ＭＳ Ｐゴシック" pitchFamily="92" charset="-128"/>
        </a:defRPr>
      </a:lvl2pPr>
      <a:lvl3pPr marL="968375" indent="-16827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3pPr>
      <a:lvl4pPr marL="1363663" indent="-280988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–"/>
        <a:defRPr>
          <a:solidFill>
            <a:schemeClr val="tx1"/>
          </a:solidFill>
          <a:latin typeface="+mn-lt"/>
          <a:ea typeface="ＭＳ Ｐゴシック" pitchFamily="92" charset="-128"/>
        </a:defRPr>
      </a:lvl4pPr>
      <a:lvl5pPr marL="16525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5pPr>
      <a:lvl6pPr marL="21097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6pPr>
      <a:lvl7pPr marL="25669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7pPr>
      <a:lvl8pPr marL="30241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8pPr>
      <a:lvl9pPr marL="3481388" indent="-174625" algn="l" rtl="0" eaLnBrk="0" fontAlgn="base" hangingPunct="0">
        <a:spcBef>
          <a:spcPct val="10000"/>
        </a:spcBef>
        <a:spcAft>
          <a:spcPct val="10000"/>
        </a:spcAft>
        <a:buClr>
          <a:schemeClr val="tx2"/>
        </a:buClr>
        <a:buFont typeface="Times" pitchFamily="92" charset="0"/>
        <a:buChar char="•"/>
        <a:defRPr i="1">
          <a:solidFill>
            <a:schemeClr val="tx1"/>
          </a:solidFill>
          <a:latin typeface="+mn-lt"/>
          <a:ea typeface="ＭＳ Ｐゴシック" pitchFamily="9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083728" y="1812022"/>
            <a:ext cx="4060272" cy="50458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8550" y="6338371"/>
            <a:ext cx="1329900" cy="316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 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 eaLnBrk="1" hangingPunct="1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rPr>
              <a:pPr algn="r" defTabSz="173038" eaLnBrk="1" hangingPunct="1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eaLnBrk="1" hangingPunct="1"/>
            <a:r>
              <a:rPr lang="en-US" sz="1000" dirty="0" err="1">
                <a:solidFill>
                  <a:srgbClr val="BFBFBF"/>
                </a:solidFill>
                <a:latin typeface="Arial" pitchFamily="34" charset="0"/>
                <a:ea typeface="+mn-ea"/>
                <a:cs typeface="Arial" pitchFamily="34" charset="0"/>
              </a:rPr>
              <a:t>Presentation_name</a:t>
            </a:r>
            <a:endParaRPr lang="en-US" sz="1000" dirty="0">
              <a:solidFill>
                <a:srgbClr val="BFBFB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 userDrawn="1"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div/index.jsp?org=EPSC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tiff"/><Relationship Id="rId4" Type="http://schemas.openxmlformats.org/officeDocument/2006/relationships/hyperlink" Target="http://www.sc.doe.gov/BES/EPSCoR/about.htm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768" y="235945"/>
            <a:ext cx="5183632" cy="1306512"/>
          </a:xfrm>
        </p:spPr>
        <p:txBody>
          <a:bodyPr/>
          <a:lstStyle/>
          <a:p>
            <a:r>
              <a:rPr lang="en-US" sz="3600" dirty="0">
                <a:solidFill>
                  <a:srgbClr val="1E7640"/>
                </a:solidFill>
              </a:rPr>
              <a:t>Proposal</a:t>
            </a:r>
            <a:r>
              <a:rPr lang="en-US" sz="3600" dirty="0"/>
              <a:t> Writing: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2800" b="0" dirty="0">
                <a:solidFill>
                  <a:schemeClr val="tx1"/>
                </a:solidFill>
              </a:rPr>
              <a:t>Hints for maximizing your chances for getting beam time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-59768" y="1723309"/>
            <a:ext cx="5356412" cy="1140541"/>
          </a:xfrm>
          <a:ln w="9525"/>
        </p:spPr>
        <p:txBody>
          <a:bodyPr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dirty="0"/>
              <a:t>John Budai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dirty="0"/>
              <a:t>Materials Science &amp; Technology, ORNL</a:t>
            </a:r>
          </a:p>
          <a:p>
            <a:pPr algn="ctr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dirty="0"/>
              <a:t>Facility User – Proposal writer – Proposal reviewer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261" y="3096127"/>
            <a:ext cx="5555227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chemeClr val="tx2"/>
                </a:solidFill>
              </a:rPr>
              <a:t>Also - How DOE user facilities function and evolve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559" y="4107446"/>
            <a:ext cx="5628106" cy="194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0" indent="-169863">
              <a:lnSpc>
                <a:spcPts val="24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i="1" kern="0" dirty="0">
                <a:solidFill>
                  <a:schemeClr val="tx2"/>
                </a:solidFill>
              </a:rPr>
              <a:t>Now for something completely different</a:t>
            </a:r>
          </a:p>
          <a:p>
            <a:pPr marL="169863" lvl="0" indent="-169863">
              <a:lnSpc>
                <a:spcPts val="24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i="1" kern="0" dirty="0">
                <a:solidFill>
                  <a:schemeClr val="tx2"/>
                </a:solidFill>
              </a:rPr>
              <a:t>No equations! </a:t>
            </a:r>
          </a:p>
          <a:p>
            <a:pPr marL="169863" lvl="0" indent="-169863">
              <a:lnSpc>
                <a:spcPts val="2400"/>
              </a:lnSpc>
              <a:spcAft>
                <a:spcPts val="1200"/>
              </a:spcAft>
              <a:buFont typeface="Arial"/>
              <a:buChar char="•"/>
              <a:defRPr/>
            </a:pPr>
            <a:r>
              <a:rPr lang="en-US" i="1" kern="0" dirty="0">
                <a:solidFill>
                  <a:schemeClr val="tx2"/>
                </a:solidFill>
              </a:rPr>
              <a:t>Scientists spend a lot of time writing proposals, reviewing proposals, giving presentations and getting funding.</a:t>
            </a:r>
          </a:p>
        </p:txBody>
      </p:sp>
    </p:spTree>
    <p:extLst>
      <p:ext uri="{BB962C8B-B14F-4D97-AF65-F5344CB8AC3E}">
        <p14:creationId xmlns:p14="http://schemas.microsoft.com/office/powerpoint/2010/main" val="344249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1983" y="5340884"/>
            <a:ext cx="8458201" cy="94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43" tIns="40870" rIns="81743" bIns="4087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NSLS-II started early operations in FY 2015.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The three electron beam microcharacterization centers were merged administratively with their respective neighboring NSRCs in FY 2015.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The BES operations at the Lujan Neutron Scattering Center ceased operations in FY 2014.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 rot="10800000" flipV="1">
            <a:off x="-1" y="145621"/>
            <a:ext cx="9144000" cy="467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43" tIns="40870" rIns="81743" bIns="40870">
            <a:spAutoFit/>
          </a:bodyPr>
          <a:lstStyle/>
          <a:p>
            <a:pPr algn="ctr" defTabSz="817322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i="1" kern="0" dirty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BES User Facilities Hosted Over 15,000 Users in FY 2016</a:t>
            </a:r>
          </a:p>
        </p:txBody>
      </p:sp>
      <p:sp>
        <p:nvSpPr>
          <p:cNvPr id="6" name="Slide Number Placeholder 39"/>
          <p:cNvSpPr>
            <a:spLocks noGrp="1"/>
          </p:cNvSpPr>
          <p:nvPr>
            <p:ph type="sldNum" sz="quarter" idx="1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0960" tIns="45483" rIns="90960" bIns="45483" numCol="1" rtlCol="0" anchor="ctr" anchorCtr="0" compatLnSpc="1">
            <a:prstTxWarp prst="textNoShape">
              <a:avLst/>
            </a:prstTxWarp>
          </a:bodyPr>
          <a:lstStyle/>
          <a:p>
            <a:fld id="{90944929-F3F1-48F8-BC26-BA0BFE417CEF}" type="slidenum">
              <a:rPr lang="en-US" b="0" u="none" smtClean="0"/>
              <a:pPr/>
              <a:t>10</a:t>
            </a:fld>
            <a:endParaRPr lang="en-US" b="0" u="none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414164"/>
              </p:ext>
            </p:extLst>
          </p:nvPr>
        </p:nvGraphicFramePr>
        <p:xfrm>
          <a:off x="53478" y="895690"/>
          <a:ext cx="8748631" cy="4483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900557" y="2626561"/>
            <a:ext cx="63283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="1" dirty="0"/>
              <a:t>APS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1999" y="3370179"/>
            <a:ext cx="46166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800" b="1" dirty="0"/>
              <a:t>ALS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6373" y="3764213"/>
            <a:ext cx="611458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800" b="1" dirty="0"/>
              <a:t>SSRL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21034" y="4144547"/>
            <a:ext cx="80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NSLS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81477" y="2281647"/>
            <a:ext cx="56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254061"/>
                </a:solidFill>
              </a:rPr>
              <a:t>LCLS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00094" y="2075439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75D97"/>
                </a:solidFill>
              </a:rPr>
              <a:t>SNS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05665" y="1922705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46A1B9"/>
                </a:solidFill>
              </a:rPr>
              <a:t>HFIR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94656" y="4349863"/>
            <a:ext cx="723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NSLS-II</a:t>
            </a:r>
          </a:p>
        </p:txBody>
      </p:sp>
    </p:spTree>
    <p:extLst>
      <p:ext uri="{BB962C8B-B14F-4D97-AF65-F5344CB8AC3E}">
        <p14:creationId xmlns:p14="http://schemas.microsoft.com/office/powerpoint/2010/main" val="1406242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249" y="228599"/>
            <a:ext cx="8085667" cy="692679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rgbClr val="1E7600"/>
                </a:solidFill>
              </a:rPr>
              <a:t>Users by Discipline at the DOE Light Sources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44045"/>
              </p:ext>
            </p:extLst>
          </p:nvPr>
        </p:nvGraphicFramePr>
        <p:xfrm>
          <a:off x="1" y="829733"/>
          <a:ext cx="9025466" cy="538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13750" y="6351588"/>
            <a:ext cx="381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A2BE09-5C53-429F-9B0D-04D6F428253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92870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32117" y="6607555"/>
            <a:ext cx="357187" cy="344487"/>
          </a:xfrm>
        </p:spPr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904" y="4597846"/>
            <a:ext cx="3238500" cy="2119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9092" y="4853367"/>
            <a:ext cx="874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~400/</a:t>
            </a:r>
            <a:r>
              <a:rPr lang="en-US" sz="1600" dirty="0" err="1"/>
              <a:t>yr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177800" y="181402"/>
            <a:ext cx="864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1E7600"/>
                </a:solidFill>
              </a:rPr>
              <a:t>SNS and HFIR impact continues to grow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61F007-331B-A749-A845-BCCA919A7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92" y="895779"/>
            <a:ext cx="7881869" cy="3885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D3712E-0B1A-2B4D-BABD-CA946DE64A3A}"/>
              </a:ext>
            </a:extLst>
          </p:cNvPr>
          <p:cNvSpPr txBox="1"/>
          <p:nvPr/>
        </p:nvSpPr>
        <p:spPr>
          <a:xfrm>
            <a:off x="7463309" y="985234"/>
            <a:ext cx="1526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1355 experiments</a:t>
            </a:r>
          </a:p>
        </p:txBody>
      </p:sp>
      <p:pic>
        <p:nvPicPr>
          <p:cNvPr id="12" name="Picture 11" descr="world map 2008-2016.jpg">
            <a:extLst>
              <a:ext uri="{FF2B5EF4-FFF2-40B4-BE49-F238E27FC236}">
                <a16:creationId xmlns:a16="http://schemas.microsoft.com/office/drawing/2014/main" id="{00133C5A-852E-D742-849C-740B4B64D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6" y="4838700"/>
            <a:ext cx="4046883" cy="1928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330999-E898-DA4E-BE30-E298FCA5684F}"/>
              </a:ext>
            </a:extLst>
          </p:cNvPr>
          <p:cNvSpPr txBox="1"/>
          <p:nvPr/>
        </p:nvSpPr>
        <p:spPr>
          <a:xfrm>
            <a:off x="618185" y="6396335"/>
            <a:ext cx="348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SNS/HFIR Users</a:t>
            </a:r>
          </a:p>
        </p:txBody>
      </p:sp>
    </p:spTree>
    <p:extLst>
      <p:ext uri="{BB962C8B-B14F-4D97-AF65-F5344CB8AC3E}">
        <p14:creationId xmlns:p14="http://schemas.microsoft.com/office/powerpoint/2010/main" val="1813299291"/>
      </p:ext>
    </p:extLst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0372F2-80E7-654D-A506-F6710BC227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352" y="1438400"/>
            <a:ext cx="8236039" cy="408366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695" y="320041"/>
            <a:ext cx="8312339" cy="378565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Overall subscription rates at HFIR/SNS remain high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841459" y="3986903"/>
            <a:ext cx="0" cy="705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351" y="6253566"/>
            <a:ext cx="112763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260822" y="4341958"/>
            <a:ext cx="8224235" cy="8467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0" y="3905876"/>
            <a:ext cx="97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100%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113867" y="1193800"/>
            <a:ext cx="152400" cy="152400"/>
          </a:xfrm>
          <a:prstGeom prst="rect">
            <a:avLst/>
          </a:prstGeom>
          <a:solidFill>
            <a:srgbClr val="BF9A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141134" y="1193799"/>
            <a:ext cx="152400" cy="152400"/>
          </a:xfrm>
          <a:prstGeom prst="rect">
            <a:avLst/>
          </a:prstGeom>
          <a:solidFill>
            <a:srgbClr val="306D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3930" y="1083733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01997" y="108373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HFIR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89D779-9569-CA4E-B78F-D675440156E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8B9701-BDC5-DD4E-9EE7-1AD34F0B3D18}"/>
              </a:ext>
            </a:extLst>
          </p:cNvPr>
          <p:cNvSpPr txBox="1"/>
          <p:nvPr/>
        </p:nvSpPr>
        <p:spPr>
          <a:xfrm>
            <a:off x="7442792" y="5302103"/>
            <a:ext cx="1701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~30%</a:t>
            </a:r>
          </a:p>
          <a:p>
            <a:pPr algn="ctr"/>
            <a:r>
              <a:rPr lang="en-US" dirty="0"/>
              <a:t>receive beamtime</a:t>
            </a:r>
          </a:p>
        </p:txBody>
      </p:sp>
    </p:spTree>
    <p:extLst>
      <p:ext uri="{BB962C8B-B14F-4D97-AF65-F5344CB8AC3E}">
        <p14:creationId xmlns:p14="http://schemas.microsoft.com/office/powerpoint/2010/main" val="1537562052"/>
      </p:ext>
    </p:extLst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26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728075" cy="487313"/>
          </a:xfrm>
        </p:spPr>
        <p:txBody>
          <a:bodyPr tIns="45720"/>
          <a:lstStyle/>
          <a:p>
            <a:pPr algn="ctr"/>
            <a:r>
              <a:rPr lang="en-US" sz="2800" dirty="0">
                <a:solidFill>
                  <a:srgbClr val="1E7600"/>
                </a:solidFill>
              </a:rPr>
              <a:t>Neutron User Communities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E1576-8415-4342-AD7A-FFB58F9C8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90" y="1134138"/>
            <a:ext cx="6306956" cy="5043377"/>
          </a:xfrm>
          <a:prstGeom prst="rect">
            <a:avLst/>
          </a:prstGeom>
        </p:spPr>
      </p:pic>
      <p:pic>
        <p:nvPicPr>
          <p:cNvPr id="1280" name="Picture 256" descr="Image result for arrows">
            <a:extLst>
              <a:ext uri="{FF2B5EF4-FFF2-40B4-BE49-F238E27FC236}">
                <a16:creationId xmlns:a16="http://schemas.microsoft.com/office/drawing/2014/main" id="{8510506E-9D7B-C94B-84F0-80027E11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94467" y="5445789"/>
            <a:ext cx="555438" cy="42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5F06D-DC30-4D4B-A841-F2E73D380497}"/>
              </a:ext>
            </a:extLst>
          </p:cNvPr>
          <p:cNvSpPr txBox="1"/>
          <p:nvPr/>
        </p:nvSpPr>
        <p:spPr>
          <a:xfrm>
            <a:off x="808074" y="5514752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Smaller than x-ray</a:t>
            </a:r>
          </a:p>
        </p:txBody>
      </p:sp>
    </p:spTree>
    <p:extLst>
      <p:ext uri="{BB962C8B-B14F-4D97-AF65-F5344CB8AC3E}">
        <p14:creationId xmlns:p14="http://schemas.microsoft.com/office/powerpoint/2010/main" val="1954368768"/>
      </p:ext>
    </p:extLst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5FD1BB0-5A4F-A14F-8A9D-7AC3D6876C27}" type="slidenum">
              <a:rPr lang="en-US"/>
              <a:pPr/>
              <a:t>15</a:t>
            </a:fld>
            <a:endParaRPr 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441146"/>
          </a:xfrm>
        </p:spPr>
        <p:txBody>
          <a:bodyPr/>
          <a:lstStyle/>
          <a:p>
            <a:r>
              <a:rPr lang="en-US" sz="2800" dirty="0">
                <a:solidFill>
                  <a:srgbClr val="1E7600"/>
                </a:solidFill>
              </a:rPr>
              <a:t>Basics of the facility proposal systems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6" y="1564747"/>
            <a:ext cx="7935913" cy="4087812"/>
          </a:xfrm>
        </p:spPr>
        <p:txBody>
          <a:bodyPr/>
          <a:lstStyle/>
          <a:p>
            <a:pPr>
              <a:buClr>
                <a:srgbClr val="1E7600"/>
              </a:buClr>
            </a:pPr>
            <a:r>
              <a:rPr lang="en-US" sz="2200" dirty="0"/>
              <a:t>All the DOE (NIST &amp; NSF) neutron and x-ray sources offer access to beam time through an experimental proposal system.  “General Users (GU)”. </a:t>
            </a:r>
          </a:p>
          <a:p>
            <a:pPr>
              <a:buClr>
                <a:srgbClr val="1E7600"/>
              </a:buClr>
            </a:pPr>
            <a:r>
              <a:rPr lang="en-US" sz="2200" dirty="0"/>
              <a:t>Proposal submission is done through a web-based application.  When and how often proposals are submitted varies by facility. </a:t>
            </a:r>
          </a:p>
          <a:p>
            <a:pPr lvl="1">
              <a:buClr>
                <a:srgbClr val="1E7600"/>
              </a:buClr>
            </a:pPr>
            <a:r>
              <a:rPr lang="en-US" sz="2200" dirty="0"/>
              <a:t>APS and NSLS-II three times (“cycles”) per year.</a:t>
            </a:r>
          </a:p>
          <a:p>
            <a:pPr lvl="1">
              <a:buClr>
                <a:srgbClr val="1E7600"/>
              </a:buClr>
            </a:pPr>
            <a:r>
              <a:rPr lang="en-US" sz="2200" dirty="0"/>
              <a:t>SNS/HFIR and ALS two times per year </a:t>
            </a:r>
          </a:p>
          <a:p>
            <a:pPr>
              <a:buClr>
                <a:srgbClr val="1E7600"/>
              </a:buClr>
            </a:pPr>
            <a:r>
              <a:rPr lang="en-US" sz="2200" dirty="0"/>
              <a:t>All proposals are peer-reviewed and rated, and beam time is allocated using the scores of these reviews. Once time has been allocated, the </a:t>
            </a:r>
            <a:r>
              <a:rPr lang="en-US" sz="2200" dirty="0" err="1"/>
              <a:t>beamline</a:t>
            </a:r>
            <a:r>
              <a:rPr lang="en-US" sz="2200" dirty="0"/>
              <a:t> staff schedule the proposals.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7039" y="912197"/>
            <a:ext cx="786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E7600"/>
                </a:solidFill>
              </a:rPr>
              <a:t>How do you get beamtime with enhanced success rate? 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F02E431-37E5-1440-AB90-EC5DBCE482B2}" type="slidenum">
              <a:rPr lang="en-US"/>
              <a:pPr/>
              <a:t>16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441146"/>
          </a:xfrm>
        </p:spPr>
        <p:txBody>
          <a:bodyPr/>
          <a:lstStyle/>
          <a:p>
            <a:r>
              <a:rPr lang="en-US" sz="2800" dirty="0">
                <a:solidFill>
                  <a:srgbClr val="1E7600"/>
                </a:solidFill>
              </a:rPr>
              <a:t>Amount of general user time available</a:t>
            </a:r>
          </a:p>
        </p:txBody>
      </p:sp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209550" y="1338263"/>
            <a:ext cx="3527425" cy="429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282575" indent="-282575"/>
            <a:r>
              <a:rPr lang="en-US" sz="2200" b="1" dirty="0"/>
              <a:t>APS/NSLS/SSRL/ALS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All beamlines offer GU beam time.  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Most DOE/NSF funded beamlines provide 80-100% of their time to general users.</a:t>
            </a:r>
            <a:r>
              <a:rPr lang="en-US" sz="2200" b="1" dirty="0"/>
              <a:t> </a:t>
            </a:r>
          </a:p>
          <a:p>
            <a:pPr marL="685800" lvl="1" indent="-288925">
              <a:buFont typeface="Wingdings" charset="2"/>
              <a:buChar char="ü"/>
            </a:pPr>
            <a:endParaRPr lang="en-US" sz="2200" b="1" dirty="0"/>
          </a:p>
          <a:p>
            <a:pPr marL="282575" indent="-282575"/>
            <a:r>
              <a:rPr lang="en-US" sz="2200" b="1" dirty="0"/>
              <a:t>SNS/HFIR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Amount varies by instrument.  </a:t>
            </a:r>
          </a:p>
          <a:p>
            <a:pPr marL="685800" lvl="1" indent="-288925">
              <a:buFont typeface="Wingdings" charset="2"/>
              <a:buChar char="ü"/>
            </a:pPr>
            <a:r>
              <a:rPr lang="en-US" sz="1800" b="1" dirty="0"/>
              <a:t>~75% of time will be for general users.</a:t>
            </a:r>
            <a:r>
              <a:rPr lang="en-US" sz="2200" b="1" dirty="0"/>
              <a:t> </a:t>
            </a:r>
          </a:p>
          <a:p>
            <a:pPr marL="282575" indent="-282575"/>
            <a:endParaRPr lang="en-US" sz="2200" b="1" dirty="0"/>
          </a:p>
        </p:txBody>
      </p:sp>
      <p:pic>
        <p:nvPicPr>
          <p:cNvPr id="27653" name="Picture 4" descr="3"/>
          <p:cNvPicPr>
            <a:picLocks noChangeAspect="1" noChangeArrowheads="1"/>
          </p:cNvPicPr>
          <p:nvPr/>
        </p:nvPicPr>
        <p:blipFill>
          <a:blip r:embed="rId3"/>
          <a:srcRect t="11232"/>
          <a:stretch>
            <a:fillRect/>
          </a:stretch>
        </p:blipFill>
        <p:spPr bwMode="auto">
          <a:xfrm>
            <a:off x="4097338" y="989013"/>
            <a:ext cx="5046662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2615" y="5558692"/>
            <a:ext cx="8665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most, you can search facility websites by technique or by beamline. Quality of proposal websites varies.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B7B1C0-4C37-4543-9518-71B2EC38CF7B}" type="slidenum">
              <a:rPr lang="en-US"/>
              <a:pPr/>
              <a:t>17</a:t>
            </a:fld>
            <a:endParaRPr lang="en-US"/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342900" y="891565"/>
            <a:ext cx="85471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b="1" dirty="0">
                <a:solidFill>
                  <a:srgbClr val="1E7600"/>
                </a:solidFill>
                <a:ea typeface="ヒラギノ角ゴ Pro W3" charset="-128"/>
                <a:cs typeface="ヒラギノ角ゴ Pro W3" charset="-128"/>
              </a:rPr>
              <a:t>X-ray sources (cycles/</a:t>
            </a:r>
            <a:r>
              <a:rPr lang="en-US" b="1" dirty="0" err="1">
                <a:solidFill>
                  <a:srgbClr val="1E7600"/>
                </a:solidFill>
                <a:ea typeface="ヒラギノ角ゴ Pro W3" charset="-128"/>
                <a:cs typeface="ヒラギノ角ゴ Pro W3" charset="-128"/>
              </a:rPr>
              <a:t>yr</a:t>
            </a:r>
            <a:r>
              <a:rPr lang="en-US" b="1" dirty="0">
                <a:solidFill>
                  <a:srgbClr val="1E7600"/>
                </a:solidFill>
                <a:ea typeface="ヒラギノ角ゴ Pro W3" charset="-128"/>
                <a:cs typeface="ヒラギノ角ゴ Pro W3" charset="-128"/>
              </a:rPr>
              <a:t>)       Deadlines</a:t>
            </a:r>
            <a:r>
              <a:rPr lang="en-US" dirty="0">
                <a:solidFill>
                  <a:srgbClr val="1E7600"/>
                </a:solidFill>
                <a:ea typeface="ヒラギノ角ゴ Pro W3" charset="-128"/>
                <a:cs typeface="ヒラギノ角ゴ Pro W3" charset="-128"/>
              </a:rPr>
              <a:t>		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APS (3)			 Oct 26, 2018 (every 4 months)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ALS (2)			 Sept 5, 2018  (every 6 months)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NSLS-II (3)		 Sept 30, 2018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LCLS (~2)		 Feb 8, 2018 (down in 2019) 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SSRL (3)			 May 1, Aug 1, Nov 1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CHESS			 Down for MBA upgrade</a:t>
            </a:r>
          </a:p>
          <a:p>
            <a:pPr>
              <a:tabLst>
                <a:tab pos="457200" algn="l"/>
              </a:tabLst>
            </a:pPr>
            <a:endParaRPr lang="en-US" sz="1800" dirty="0">
              <a:ea typeface="ヒラギノ角ゴ Pro W3" charset="-128"/>
              <a:cs typeface="ヒラギノ角ゴ Pro W3" charset="-128"/>
            </a:endParaRPr>
          </a:p>
          <a:p>
            <a:pPr>
              <a:tabLst>
                <a:tab pos="457200" algn="l"/>
              </a:tabLst>
            </a:pPr>
            <a:r>
              <a:rPr lang="en-US" b="1" dirty="0">
                <a:solidFill>
                  <a:srgbClr val="1E7600"/>
                </a:solidFill>
                <a:ea typeface="ヒラギノ角ゴ Pro W3" charset="-128"/>
                <a:cs typeface="ヒラギノ角ゴ Pro W3" charset="-128"/>
              </a:rPr>
              <a:t>Neutron sources</a:t>
            </a:r>
            <a:r>
              <a:rPr lang="en-US" dirty="0">
                <a:ea typeface="ヒラギノ角ゴ Pro W3" charset="-128"/>
                <a:cs typeface="ヒラギノ角ゴ Pro W3" charset="-128"/>
              </a:rPr>
              <a:t>							HFIR/SNS (2)		 Sept 18, 2018</a:t>
            </a:r>
          </a:p>
          <a:p>
            <a:pPr>
              <a:tabLst>
                <a:tab pos="457200" algn="l"/>
              </a:tabLst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	NIST-NCNR (~2)	 July 11, 2018 (less regular)	</a:t>
            </a:r>
            <a:endParaRPr lang="en-US" dirty="0">
              <a:solidFill>
                <a:srgbClr val="31FF94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9701" name="Rectangle 4"/>
          <p:cNvSpPr>
            <a:spLocks noGrp="1" noChangeArrowheads="1"/>
          </p:cNvSpPr>
          <p:nvPr>
            <p:ph type="title"/>
          </p:nvPr>
        </p:nvSpPr>
        <p:spPr>
          <a:xfrm>
            <a:off x="287867" y="330200"/>
            <a:ext cx="8762999" cy="433965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1E7600"/>
                </a:solidFill>
              </a:rPr>
              <a:t>Upcoming Proposal Deadlines</a:t>
            </a:r>
            <a:endParaRPr lang="en-US" sz="2800" b="0" dirty="0">
              <a:solidFill>
                <a:srgbClr val="1E7600"/>
              </a:solidFill>
            </a:endParaRPr>
          </a:p>
        </p:txBody>
      </p:sp>
      <p:sp>
        <p:nvSpPr>
          <p:cNvPr id="29702" name="Text Box 5"/>
          <p:cNvSpPr txBox="1">
            <a:spLocks noChangeArrowheads="1"/>
          </p:cNvSpPr>
          <p:nvPr/>
        </p:nvSpPr>
        <p:spPr bwMode="auto">
          <a:xfrm>
            <a:off x="287055" y="5104574"/>
            <a:ext cx="8569890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9863" indent="-169863">
              <a:lnSpc>
                <a:spcPts val="2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000" dirty="0"/>
              <a:t>These are hard deadlines.</a:t>
            </a:r>
          </a:p>
          <a:p>
            <a:pPr marL="169863" indent="-169863">
              <a:lnSpc>
                <a:spcPts val="2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000" dirty="0"/>
              <a:t>APS at Friday midnight (12:05 </a:t>
            </a:r>
            <a:r>
              <a:rPr lang="en-US" sz="2000" dirty="0">
                <a:sym typeface="Symbol" charset="2"/>
              </a:rPr>
              <a:t></a:t>
            </a:r>
            <a:r>
              <a:rPr lang="en-US" sz="2000" dirty="0"/>
              <a:t> next cycle)</a:t>
            </a:r>
          </a:p>
          <a:p>
            <a:pPr marL="169863" indent="-169863">
              <a:lnSpc>
                <a:spcPts val="2000"/>
              </a:lnSpc>
              <a:spcBef>
                <a:spcPts val="1600"/>
              </a:spcBef>
              <a:buFont typeface="Arial"/>
              <a:buChar char="•"/>
            </a:pPr>
            <a:r>
              <a:rPr lang="en-US" sz="2000" dirty="0"/>
              <a:t>Inside Tip: Starting APS application process early (save without submitting) gives you a lower ID #.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/>
          </p:cNvSpPr>
          <p:nvPr>
            <p:ph type="title" idx="4294967295"/>
          </p:nvPr>
        </p:nvSpPr>
        <p:spPr>
          <a:xfrm>
            <a:off x="266700" y="277813"/>
            <a:ext cx="8610600" cy="401637"/>
          </a:xfrm>
        </p:spPr>
        <p:txBody>
          <a:bodyPr tIns="45720"/>
          <a:lstStyle/>
          <a:p>
            <a:r>
              <a:rPr lang="en-US" dirty="0">
                <a:solidFill>
                  <a:srgbClr val="1E7600"/>
                </a:solidFill>
              </a:rPr>
              <a:t>Users Get Started with  Assistance of the Instrument Scientists</a:t>
            </a:r>
          </a:p>
        </p:txBody>
      </p:sp>
      <p:sp>
        <p:nvSpPr>
          <p:cNvPr id="30723" name="Rectangle 1027"/>
          <p:cNvSpPr>
            <a:spLocks noGrp="1"/>
          </p:cNvSpPr>
          <p:nvPr>
            <p:ph type="body" idx="4294967295"/>
          </p:nvPr>
        </p:nvSpPr>
        <p:spPr>
          <a:xfrm>
            <a:off x="228600" y="933450"/>
            <a:ext cx="8737600" cy="5990870"/>
          </a:xfrm>
        </p:spPr>
        <p:txBody>
          <a:bodyPr/>
          <a:lstStyle/>
          <a:p>
            <a:pPr marL="230188" indent="-230188">
              <a:buClr>
                <a:srgbClr val="1E7600"/>
              </a:buClr>
            </a:pPr>
            <a:r>
              <a:rPr lang="en-US" sz="2400" dirty="0"/>
              <a:t>Study instrument web pages</a:t>
            </a:r>
          </a:p>
          <a:p>
            <a:pPr marL="230188" indent="-230188">
              <a:buClr>
                <a:srgbClr val="1E7600"/>
              </a:buClr>
            </a:pPr>
            <a:r>
              <a:rPr lang="en-US" sz="2400" b="1" u="sng" dirty="0"/>
              <a:t>Contact an Instrument Scientist to discuss your research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What is the research problem? 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Which instrument(s) are appropriate? (scores?)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How mature is the research project (risk, size)?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What is the material – sample composition, form, size, availability?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What are the experimental conditions (temperature, pressure, magnetic field, etc)?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What will be measured?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Probability of success?  Impact? Significance?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How will results be presented and to whom?</a:t>
            </a:r>
          </a:p>
          <a:p>
            <a:pPr marL="625475" lvl="1" indent="-279400">
              <a:buClr>
                <a:srgbClr val="1E7600"/>
              </a:buClr>
            </a:pPr>
            <a:r>
              <a:rPr lang="en-US" sz="2400" dirty="0"/>
              <a:t>What is the timeline?</a:t>
            </a:r>
          </a:p>
          <a:p>
            <a:pPr marL="230188" indent="-230188"/>
            <a:endParaRPr lang="en-US" sz="1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8000" b="48649"/>
          <a:stretch>
            <a:fillRect/>
          </a:stretch>
        </p:blipFill>
        <p:spPr>
          <a:xfrm>
            <a:off x="7700437" y="4802766"/>
            <a:ext cx="1240366" cy="1208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59" y="1849967"/>
            <a:ext cx="1587500" cy="1193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7"/>
          <p:cNvSpPr txBox="1">
            <a:spLocks/>
          </p:cNvSpPr>
          <p:nvPr/>
        </p:nvSpPr>
        <p:spPr bwMode="auto">
          <a:xfrm>
            <a:off x="249767" y="814920"/>
            <a:ext cx="8001000" cy="414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0188" indent="-230188">
              <a:lnSpc>
                <a:spcPct val="90000"/>
              </a:lnSpc>
              <a:spcBef>
                <a:spcPts val="1400"/>
              </a:spcBef>
              <a:buClr>
                <a:srgbClr val="006C3A"/>
              </a:buClr>
              <a:buFont typeface="Arial" charset="0"/>
              <a:buChar char="•"/>
            </a:pPr>
            <a:r>
              <a:rPr lang="en-US" sz="2800" b="1" dirty="0">
                <a:latin typeface="Arial Narrow" charset="0"/>
                <a:ea typeface="Arial" charset="0"/>
                <a:cs typeface="Arial" charset="0"/>
              </a:rPr>
              <a:t>Provide technical advice, guidance, and assistance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Instrument options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Sample and experiment preparation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Number of experiment days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Logistics (scheduling, transporting and storing samples)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Proposal preparation tips and assistance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Experiment team members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Data analysis</a:t>
            </a:r>
          </a:p>
          <a:p>
            <a:pPr marL="625475" lvl="1" indent="-279400">
              <a:lnSpc>
                <a:spcPct val="90000"/>
              </a:lnSpc>
              <a:spcBef>
                <a:spcPts val="1200"/>
              </a:spcBef>
              <a:buClr>
                <a:srgbClr val="006C3A"/>
              </a:buClr>
              <a:buFont typeface="Arial" charset="0"/>
              <a:buChar char="–"/>
            </a:pPr>
            <a:r>
              <a:rPr lang="en-US" sz="2200" b="1" dirty="0">
                <a:latin typeface="Arial Narrow" charset="0"/>
                <a:ea typeface="Arial" charset="0"/>
                <a:cs typeface="Arial" charset="0"/>
              </a:rPr>
              <a:t>Publication considerations</a:t>
            </a:r>
          </a:p>
        </p:txBody>
      </p:sp>
      <p:sp>
        <p:nvSpPr>
          <p:cNvPr id="32771" name="Title 1"/>
          <p:cNvSpPr>
            <a:spLocks noGrp="1"/>
          </p:cNvSpPr>
          <p:nvPr>
            <p:ph type="ctrTitle" idx="4294967295"/>
          </p:nvPr>
        </p:nvSpPr>
        <p:spPr>
          <a:xfrm>
            <a:off x="228600" y="304800"/>
            <a:ext cx="8382000" cy="402674"/>
          </a:xfrm>
        </p:spPr>
        <p:txBody>
          <a:bodyPr tIns="45720"/>
          <a:lstStyle/>
          <a:p>
            <a:r>
              <a:rPr lang="en-US" dirty="0">
                <a:solidFill>
                  <a:srgbClr val="1E7600"/>
                </a:solidFill>
              </a:rPr>
              <a:t>Instrument Scientists Assist First-time and Returning Users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117" y="5283525"/>
            <a:ext cx="880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E7600"/>
                </a:solidFill>
              </a:rPr>
              <a:t>In general, consider beamline staff as collaborators, include as co-authors if appropriate.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E91A01-581A-F84D-AE52-A3B8F413FA3A}" type="slidenum">
              <a:rPr lang="en-US"/>
              <a:pPr/>
              <a:t>2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0325" y="254001"/>
            <a:ext cx="9134475" cy="370614"/>
          </a:xfrm>
        </p:spPr>
        <p:txBody>
          <a:bodyPr/>
          <a:lstStyle/>
          <a:p>
            <a:r>
              <a:rPr lang="en-US" sz="2300" dirty="0">
                <a:solidFill>
                  <a:srgbClr val="1E7600"/>
                </a:solidFill>
              </a:rPr>
              <a:t>X-ray and Neutron Sources (most DOE-Basic Energy Sciences)</a:t>
            </a:r>
          </a:p>
        </p:txBody>
      </p:sp>
      <p:pic>
        <p:nvPicPr>
          <p:cNvPr id="18436" name="Picture 5" descr="Sources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795338"/>
            <a:ext cx="861695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Oval 6"/>
          <p:cNvSpPr>
            <a:spLocks noChangeArrowheads="1"/>
          </p:cNvSpPr>
          <p:nvPr/>
        </p:nvSpPr>
        <p:spPr bwMode="auto">
          <a:xfrm>
            <a:off x="6565900" y="3754438"/>
            <a:ext cx="63500" cy="635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Oval 7"/>
          <p:cNvSpPr>
            <a:spLocks noChangeArrowheads="1"/>
          </p:cNvSpPr>
          <p:nvPr/>
        </p:nvSpPr>
        <p:spPr bwMode="auto">
          <a:xfrm flipH="1" flipV="1">
            <a:off x="6692900" y="3328988"/>
            <a:ext cx="635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H="1">
            <a:off x="6673856" y="3332136"/>
            <a:ext cx="1362073" cy="43923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8443" name="TextBox 11"/>
          <p:cNvSpPr txBox="1">
            <a:spLocks noChangeArrowheads="1"/>
          </p:cNvSpPr>
          <p:nvPr/>
        </p:nvSpPr>
        <p:spPr bwMode="auto">
          <a:xfrm>
            <a:off x="6354237" y="936095"/>
            <a:ext cx="3640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70A74"/>
                </a:solidFill>
              </a:rPr>
              <a:t>-</a:t>
            </a:r>
            <a:r>
              <a:rPr lang="en-US" sz="1400" dirty="0">
                <a:solidFill>
                  <a:srgbClr val="070A74"/>
                </a:solidFill>
                <a:latin typeface="Times" charset="0"/>
              </a:rPr>
              <a:t>II</a:t>
            </a:r>
          </a:p>
        </p:txBody>
      </p:sp>
      <p:sp>
        <p:nvSpPr>
          <p:cNvPr id="18444" name="TextBox 12"/>
          <p:cNvSpPr txBox="1">
            <a:spLocks noChangeArrowheads="1"/>
          </p:cNvSpPr>
          <p:nvPr/>
        </p:nvSpPr>
        <p:spPr bwMode="auto">
          <a:xfrm>
            <a:off x="260350" y="5986463"/>
            <a:ext cx="9627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1E7600"/>
                </a:solidFill>
              </a:rPr>
              <a:t>Also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1185863" y="6011863"/>
            <a:ext cx="7073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5 DOE Nanoscience Centers (BNL, SNL/LANL, ORNL, ANL, LBNL)</a:t>
            </a:r>
          </a:p>
          <a:p>
            <a:r>
              <a:rPr lang="en-US" sz="1800" dirty="0"/>
              <a:t>DOE Electron Microscopy Centers (ANL, LBNL, ORNL)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429"/>
          <a:stretch/>
        </p:blipFill>
        <p:spPr>
          <a:xfrm>
            <a:off x="4830234" y="1395356"/>
            <a:ext cx="2044699" cy="138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660" y="808566"/>
            <a:ext cx="1478473" cy="1704277"/>
          </a:xfrm>
          <a:prstGeom prst="rect">
            <a:avLst/>
          </a:prstGeom>
        </p:spPr>
      </p:pic>
      <p:sp>
        <p:nvSpPr>
          <p:cNvPr id="18442" name="TextBox 17"/>
          <p:cNvSpPr txBox="1">
            <a:spLocks noChangeArrowheads="1"/>
          </p:cNvSpPr>
          <p:nvPr/>
        </p:nvSpPr>
        <p:spPr bwMode="auto">
          <a:xfrm>
            <a:off x="7694144" y="791131"/>
            <a:ext cx="979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CHESS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762750" y="2362200"/>
            <a:ext cx="535517" cy="992188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5848" t="19755" r="11450" b="7339"/>
          <a:stretch/>
        </p:blipFill>
        <p:spPr>
          <a:xfrm>
            <a:off x="6667942" y="3940175"/>
            <a:ext cx="1964883" cy="1339849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3107267" y="4826000"/>
            <a:ext cx="922866" cy="10922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3098800" y="4851400"/>
            <a:ext cx="922866" cy="109220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834" y="2790790"/>
            <a:ext cx="1663700" cy="1023442"/>
          </a:xfrm>
          <a:prstGeom prst="rect">
            <a:avLst/>
          </a:prstGeom>
        </p:spPr>
      </p:pic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7468657" y="3479271"/>
            <a:ext cx="11621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NIST NCNR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7846"/>
          <a:stretch/>
        </p:blipFill>
        <p:spPr>
          <a:xfrm>
            <a:off x="101597" y="822178"/>
            <a:ext cx="4713606" cy="3064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07" t="8068" r="5588" b="5732"/>
          <a:stretch/>
        </p:blipFill>
        <p:spPr>
          <a:xfrm>
            <a:off x="4809067" y="880533"/>
            <a:ext cx="4165600" cy="3437467"/>
          </a:xfrm>
          <a:prstGeom prst="rect">
            <a:avLst/>
          </a:prstGeom>
        </p:spPr>
      </p:pic>
      <p:sp>
        <p:nvSpPr>
          <p:cNvPr id="3379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26340E0-E8A1-8447-B79B-1C3F7CFB20AC}" type="slidenum">
              <a:rPr lang="en-US"/>
              <a:pPr/>
              <a:t>20</a:t>
            </a:fld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>
                <a:solidFill>
                  <a:srgbClr val="1E7600"/>
                </a:solidFill>
              </a:rPr>
              <a:t>Submitting a proposal</a:t>
            </a:r>
          </a:p>
        </p:txBody>
      </p:sp>
      <p:sp>
        <p:nvSpPr>
          <p:cNvPr id="33800" name="Oval 10"/>
          <p:cNvSpPr>
            <a:spLocks noChangeArrowheads="1"/>
          </p:cNvSpPr>
          <p:nvPr/>
        </p:nvSpPr>
        <p:spPr bwMode="auto">
          <a:xfrm>
            <a:off x="76191" y="1384066"/>
            <a:ext cx="1041400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3774017" y="240243"/>
            <a:ext cx="486198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Facilities have link on home page</a:t>
            </a:r>
          </a:p>
        </p:txBody>
      </p:sp>
      <p:sp>
        <p:nvSpPr>
          <p:cNvPr id="33802" name="Oval 12"/>
          <p:cNvSpPr>
            <a:spLocks noChangeArrowheads="1"/>
          </p:cNvSpPr>
          <p:nvPr/>
        </p:nvSpPr>
        <p:spPr bwMode="auto">
          <a:xfrm>
            <a:off x="7806268" y="2209801"/>
            <a:ext cx="1168400" cy="635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10000"/>
          <a:stretch/>
        </p:blipFill>
        <p:spPr>
          <a:xfrm>
            <a:off x="4707466" y="3886200"/>
            <a:ext cx="3674533" cy="2968887"/>
          </a:xfrm>
          <a:prstGeom prst="rect">
            <a:avLst/>
          </a:prstGeom>
        </p:spPr>
      </p:pic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570134" y="5113867"/>
            <a:ext cx="642938" cy="5667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8222744" y="4605867"/>
            <a:ext cx="9027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SNS</a:t>
            </a:r>
          </a:p>
          <a:p>
            <a:r>
              <a:rPr lang="en-US" dirty="0"/>
              <a:t>HFIR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906181" y="1426634"/>
            <a:ext cx="12621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NSLS-II</a:t>
            </a: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4775201" y="1752601"/>
            <a:ext cx="838200" cy="42333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3987800"/>
            <a:ext cx="4127475" cy="2692400"/>
          </a:xfrm>
          <a:prstGeom prst="rect">
            <a:avLst/>
          </a:prstGeom>
        </p:spPr>
      </p:pic>
      <p:sp>
        <p:nvSpPr>
          <p:cNvPr id="33804" name="Oval 14"/>
          <p:cNvSpPr>
            <a:spLocks noChangeArrowheads="1"/>
          </p:cNvSpPr>
          <p:nvPr/>
        </p:nvSpPr>
        <p:spPr bwMode="auto">
          <a:xfrm>
            <a:off x="226483" y="4030664"/>
            <a:ext cx="1365250" cy="7032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3076046" y="4377266"/>
            <a:ext cx="87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NIST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6877581" y="2700866"/>
            <a:ext cx="813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APS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339138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Different types of proposals allow facility flexibility </a:t>
            </a: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C012E7-EBBB-A948-A5C2-C10F946BD3A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562" y="5241392"/>
            <a:ext cx="8016875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NSLS </a:t>
            </a:r>
            <a:r>
              <a:rPr lang="en-US" sz="1800" b="1" u="sng" dirty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 NSLS-II </a:t>
            </a:r>
          </a:p>
          <a:p>
            <a:pPr>
              <a:defRPr/>
            </a:pPr>
            <a:r>
              <a:rPr lang="en-US" sz="1400" b="1" dirty="0"/>
              <a:t>17 NSLS-II beamlines now accepting General User Proposals</a:t>
            </a:r>
          </a:p>
          <a:p>
            <a:pPr>
              <a:defRPr/>
            </a:pPr>
            <a:r>
              <a:rPr lang="en-US" sz="1400" b="1" dirty="0"/>
              <a:t>Commissioning on some other beamlines – opportunity to test ideas</a:t>
            </a:r>
          </a:p>
          <a:p>
            <a:pPr>
              <a:defRPr/>
            </a:pPr>
            <a:r>
              <a:rPr lang="en-US" sz="1400" b="1" dirty="0"/>
              <a:t>Proposal types: </a:t>
            </a:r>
            <a:r>
              <a:rPr lang="en-US" sz="1400" dirty="0"/>
              <a:t>General user, Discretionary (staff), Partner, Proprietary, Rapid Access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737" y="3487205"/>
            <a:ext cx="8010525" cy="136960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CHESS</a:t>
            </a:r>
            <a:r>
              <a:rPr lang="en-US" sz="1800" b="1" u="sng" dirty="0">
                <a:solidFill>
                  <a:srgbClr val="0000FF"/>
                </a:solidFill>
              </a:rPr>
              <a:t> – </a:t>
            </a: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Cornell (currently down for an upgrade)</a:t>
            </a:r>
          </a:p>
          <a:p>
            <a:pPr>
              <a:defRPr/>
            </a:pPr>
            <a:r>
              <a:rPr lang="en-US" sz="1400" b="1" dirty="0"/>
              <a:t>Express-Mode proposals </a:t>
            </a:r>
            <a:r>
              <a:rPr lang="en-US" sz="1400" dirty="0"/>
              <a:t>are for a single visit of limited duration to CHESS to perform a straight-forward experiment.  Express-Mode proposals undergo a rapid on-line review process to enable users to quickly gain access to beam time. </a:t>
            </a:r>
          </a:p>
          <a:p>
            <a:pPr>
              <a:defRPr/>
            </a:pPr>
            <a:endParaRPr lang="en-US" sz="900" dirty="0"/>
          </a:p>
          <a:p>
            <a:pPr>
              <a:defRPr/>
            </a:pPr>
            <a:r>
              <a:rPr lang="en-US" sz="1400" b="1" dirty="0"/>
              <a:t>Feasibility Study</a:t>
            </a:r>
            <a:r>
              <a:rPr lang="en-US" sz="1400" dirty="0"/>
              <a:t> proposals are to test an idea or procedure at one of the CHESS stations.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562" y="1294871"/>
            <a:ext cx="8016875" cy="187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548640" indent="-548640">
              <a:spcAft>
                <a:spcPts val="0"/>
              </a:spcAft>
              <a:defRPr/>
            </a:pPr>
            <a:r>
              <a:rPr lang="en-US" sz="1800" b="1" u="sng" dirty="0">
                <a:solidFill>
                  <a:srgbClr val="0000FF"/>
                </a:solidFill>
                <a:latin typeface="+mj-lt"/>
              </a:rPr>
              <a:t>APS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GUP</a:t>
            </a:r>
            <a:r>
              <a:rPr lang="en-US" sz="1400" dirty="0"/>
              <a:t> - General User Proposal. A "rapid-access </a:t>
            </a:r>
            <a:r>
              <a:rPr lang="en-US" sz="1400" dirty="0" err="1"/>
              <a:t>beamtime</a:t>
            </a:r>
            <a:r>
              <a:rPr lang="en-US" sz="1400" dirty="0"/>
              <a:t> request" against a submitted proposal can be considered for any unallocated general user time during the current run.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PUP</a:t>
            </a:r>
            <a:r>
              <a:rPr lang="en-US" sz="1400" dirty="0"/>
              <a:t> – Partner User Proposal - Groups whose work involves a greater degree of collaboration with the APS. (e.g. major new instrumentation or technique). 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Rapid Access – </a:t>
            </a:r>
            <a:r>
              <a:rPr lang="en-US" sz="1400" dirty="0"/>
              <a:t>after deadline, beamline staff can run if time available (quick, high impact)</a:t>
            </a:r>
          </a:p>
          <a:p>
            <a:pPr marL="548640" indent="-548640">
              <a:spcAft>
                <a:spcPts val="0"/>
              </a:spcAft>
              <a:defRPr/>
            </a:pPr>
            <a:r>
              <a:rPr lang="en-US" sz="1400" b="1" dirty="0"/>
              <a:t>Mail –in </a:t>
            </a:r>
            <a:r>
              <a:rPr lang="en-US" sz="1400" dirty="0"/>
              <a:t> –  11 BM powder XRD accepts both on-site and rapid-access mail-in service. Very easy – they send you capillary tubes. This capability is not obvious on the GUP website.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333" y="804333"/>
            <a:ext cx="769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facility has particular systems or proposal modes:  </a:t>
            </a:r>
          </a:p>
        </p:txBody>
      </p:sp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39725" y="330200"/>
            <a:ext cx="8618008" cy="717119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Different types of proposals allow facility flexibility – cont.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04F1D1-A569-204E-9890-48BD4920D54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563563" y="2735263"/>
            <a:ext cx="8016875" cy="206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u="sng" dirty="0">
                <a:solidFill>
                  <a:srgbClr val="0000FF"/>
                </a:solidFill>
              </a:rPr>
              <a:t>NIST NCNR</a:t>
            </a:r>
          </a:p>
          <a:p>
            <a:r>
              <a:rPr lang="en-US" sz="1400" b="1" dirty="0"/>
              <a:t>MAIL-IN SAMPLES FOR POWDER DIFFRACTION </a:t>
            </a:r>
            <a:br>
              <a:rPr lang="en-US" sz="1400" dirty="0"/>
            </a:br>
            <a:r>
              <a:rPr lang="en-US" sz="1400" dirty="0"/>
              <a:t>Accepts proposals for experiments on the </a:t>
            </a:r>
            <a:r>
              <a:rPr lang="en-US" sz="1400" u="sng" dirty="0"/>
              <a:t>BT1 powder diffractometer</a:t>
            </a:r>
            <a:r>
              <a:rPr lang="en-US" sz="1400" dirty="0"/>
              <a:t> on ”</a:t>
            </a:r>
            <a:r>
              <a:rPr lang="en-US" sz="1400" u="sng" dirty="0"/>
              <a:t>mail-in</a:t>
            </a:r>
            <a:r>
              <a:rPr lang="en-US" sz="1400" dirty="0"/>
              <a:t>” samples. That is, samples may be mailed to NCNR staff, who will execute the data collection.</a:t>
            </a:r>
          </a:p>
          <a:p>
            <a:r>
              <a:rPr lang="en-US" sz="1400" dirty="0"/>
              <a:t> </a:t>
            </a:r>
            <a:endParaRPr lang="en-US" sz="1000" b="1" dirty="0"/>
          </a:p>
          <a:p>
            <a:r>
              <a:rPr lang="en-US" sz="1400" b="1" dirty="0"/>
              <a:t>QUICK ACCESS PROPOSALS</a:t>
            </a:r>
            <a:br>
              <a:rPr lang="en-US" sz="1400" dirty="0"/>
            </a:br>
            <a:r>
              <a:rPr lang="en-US" sz="1400" dirty="0"/>
              <a:t>If a user feels that beam time is required very soon to carry out important measurements that cannot be delayed, a proposal may be submitted requesting expedited access. The proposal will be reviewed by the BTAC, and held to a substantially higher standard than regular proposals.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16465" y="4893204"/>
            <a:ext cx="8098367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Macromolecular Crystallography</a:t>
            </a:r>
            <a:r>
              <a:rPr lang="en-US" sz="2000" dirty="0"/>
              <a:t> is often a separate, self-contained community 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 A separate proposal system at APS.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 Highly automated for mail-in measurements.</a:t>
            </a:r>
          </a:p>
          <a:p>
            <a:pPr>
              <a:buFont typeface="Arial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Beamtime</a:t>
            </a:r>
            <a:r>
              <a:rPr lang="en-US" sz="1800" dirty="0"/>
              <a:t> relatively available. 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63563" y="906463"/>
            <a:ext cx="8016875" cy="163121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 u="sng" dirty="0">
                <a:solidFill>
                  <a:srgbClr val="0000FF"/>
                </a:solidFill>
              </a:rPr>
              <a:t>SNS  HFIR</a:t>
            </a:r>
          </a:p>
          <a:p>
            <a:r>
              <a:rPr lang="en-US" sz="1400" b="1" dirty="0"/>
              <a:t>General User </a:t>
            </a:r>
            <a:r>
              <a:rPr lang="en-US" sz="1400" dirty="0"/>
              <a:t>(majority of proposals – one cycle)</a:t>
            </a:r>
          </a:p>
          <a:p>
            <a:r>
              <a:rPr lang="en-US" sz="1400" b="1" dirty="0"/>
              <a:t>Programmatic </a:t>
            </a:r>
            <a:r>
              <a:rPr lang="en-US" sz="1400" dirty="0"/>
              <a:t>(allows &gt;1 cycle, e.g. your thesis)</a:t>
            </a:r>
          </a:p>
          <a:p>
            <a:r>
              <a:rPr lang="en-US" sz="1400" b="1" dirty="0"/>
              <a:t>Mail-in powder </a:t>
            </a:r>
            <a:r>
              <a:rPr lang="en-US" sz="1400" dirty="0"/>
              <a:t>POWGEN, NOMAD, and VISION</a:t>
            </a:r>
          </a:p>
          <a:p>
            <a:r>
              <a:rPr lang="en-US" sz="1400" b="1" dirty="0"/>
              <a:t>Proof of principle </a:t>
            </a:r>
            <a:r>
              <a:rPr lang="en-US" sz="1400" dirty="0"/>
              <a:t> (feasibility – 1 day)</a:t>
            </a:r>
          </a:p>
          <a:p>
            <a:r>
              <a:rPr lang="en-US" sz="1400" b="1" dirty="0"/>
              <a:t>Sample alignment</a:t>
            </a:r>
            <a:r>
              <a:rPr lang="en-US" sz="1400" dirty="0"/>
              <a:t> (add to other proposal) HFIR CG-1B Laue</a:t>
            </a:r>
          </a:p>
          <a:p>
            <a:r>
              <a:rPr lang="en-US" sz="1400" b="1" dirty="0"/>
              <a:t>Rapid Access</a:t>
            </a:r>
            <a:r>
              <a:rPr lang="en-US" sz="1400" dirty="0"/>
              <a:t>  - high impact, can be submitted anytime</a:t>
            </a:r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DAE0303-7B71-6540-A3A7-D1553D0EB7F6}" type="slidenum">
              <a:rPr lang="en-US"/>
              <a:pPr/>
              <a:t>23</a:t>
            </a:fld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20800"/>
            <a:ext cx="421481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3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Proposal forms at SNS and APS</a:t>
            </a:r>
          </a:p>
        </p:txBody>
      </p:sp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203325" y="814388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SNS/HFIR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6257925" y="80168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APS</a:t>
            </a: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516861" y="5979337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Each proposal system will ask very similar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57F1E-2257-A74B-B989-B71528EA6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20" y="1238367"/>
            <a:ext cx="4120822" cy="25219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DAE0303-7B71-6540-A3A7-D1553D0EB7F6}" type="slidenum">
              <a:rPr lang="en-US"/>
              <a:pPr/>
              <a:t>24</a:t>
            </a:fld>
            <a:endParaRPr 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20800"/>
            <a:ext cx="4214813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3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Proposal forms at SNS and APS</a:t>
            </a:r>
          </a:p>
        </p:txBody>
      </p:sp>
      <p:pic>
        <p:nvPicPr>
          <p:cNvPr id="34821" name="Picture 4" descr="1 - gener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130" y="1331802"/>
            <a:ext cx="4110038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5"/>
          <p:cNvSpPr txBox="1">
            <a:spLocks noChangeArrowheads="1"/>
          </p:cNvSpPr>
          <p:nvPr/>
        </p:nvSpPr>
        <p:spPr bwMode="auto">
          <a:xfrm>
            <a:off x="1203325" y="814388"/>
            <a:ext cx="160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SNS/HFIR</a:t>
            </a:r>
          </a:p>
        </p:txBody>
      </p:sp>
      <p:sp>
        <p:nvSpPr>
          <p:cNvPr id="34823" name="Text Box 6"/>
          <p:cNvSpPr txBox="1">
            <a:spLocks noChangeArrowheads="1"/>
          </p:cNvSpPr>
          <p:nvPr/>
        </p:nvSpPr>
        <p:spPr bwMode="auto">
          <a:xfrm>
            <a:off x="6257925" y="801688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APS</a:t>
            </a:r>
          </a:p>
        </p:txBody>
      </p:sp>
      <p:sp>
        <p:nvSpPr>
          <p:cNvPr id="34824" name="Text Box 7"/>
          <p:cNvSpPr txBox="1">
            <a:spLocks noChangeArrowheads="1"/>
          </p:cNvSpPr>
          <p:nvPr/>
        </p:nvSpPr>
        <p:spPr bwMode="auto">
          <a:xfrm>
            <a:off x="431800" y="55753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Each proposal system will ask very similar questions</a:t>
            </a:r>
          </a:p>
        </p:txBody>
      </p:sp>
    </p:spTree>
    <p:extLst>
      <p:ext uri="{BB962C8B-B14F-4D97-AF65-F5344CB8AC3E}">
        <p14:creationId xmlns:p14="http://schemas.microsoft.com/office/powerpoint/2010/main" val="15677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C69916-3A8C-0D48-BA6E-9C4B22104F45}" type="slidenum">
              <a:rPr lang="en-US"/>
              <a:pPr/>
              <a:t>25</a:t>
            </a:fld>
            <a:endParaRPr 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>
                <a:solidFill>
                  <a:srgbClr val="1E7600"/>
                </a:solidFill>
              </a:rPr>
              <a:t>Questions asked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142" y="1071563"/>
            <a:ext cx="7935913" cy="5570755"/>
          </a:xfrm>
        </p:spPr>
        <p:txBody>
          <a:bodyPr/>
          <a:lstStyle/>
          <a:p>
            <a:pPr>
              <a:buClr>
                <a:srgbClr val="1E7600"/>
              </a:buClr>
            </a:pPr>
            <a:r>
              <a:rPr lang="en-US" sz="2000" dirty="0"/>
              <a:t>Proposal Title</a:t>
            </a:r>
          </a:p>
          <a:p>
            <a:pPr>
              <a:buClr>
                <a:srgbClr val="1E7600"/>
              </a:buClr>
            </a:pPr>
            <a:r>
              <a:rPr lang="en-US" sz="2000" dirty="0"/>
              <a:t>General Info (Title, Experimenters, Funding source, etc.)</a:t>
            </a:r>
          </a:p>
          <a:p>
            <a:pPr>
              <a:buClr>
                <a:srgbClr val="1E7600"/>
              </a:buClr>
            </a:pPr>
            <a:r>
              <a:rPr lang="en-US" sz="2000" dirty="0"/>
              <a:t>Abstract - What is the </a:t>
            </a:r>
            <a:r>
              <a:rPr lang="en-US" sz="2000" b="1" i="1" dirty="0">
                <a:solidFill>
                  <a:srgbClr val="1E7600"/>
                </a:solidFill>
              </a:rPr>
              <a:t>scientific importance</a:t>
            </a:r>
            <a:r>
              <a:rPr lang="en-US" sz="2000" dirty="0">
                <a:solidFill>
                  <a:srgbClr val="1E7600"/>
                </a:solidFill>
              </a:rPr>
              <a:t> </a:t>
            </a:r>
            <a:r>
              <a:rPr lang="en-US" sz="2000" dirty="0"/>
              <a:t>of the proposed research? </a:t>
            </a:r>
          </a:p>
          <a:p>
            <a:pPr>
              <a:buClr>
                <a:srgbClr val="1E7600"/>
              </a:buClr>
            </a:pPr>
            <a:r>
              <a:rPr lang="en-US" sz="2000" dirty="0"/>
              <a:t>Why do you need the facility to do this research? </a:t>
            </a:r>
          </a:p>
          <a:p>
            <a:pPr lvl="1">
              <a:buClr>
                <a:srgbClr val="1E7600"/>
              </a:buClr>
            </a:pPr>
            <a:r>
              <a:rPr lang="en-US" sz="1400" dirty="0"/>
              <a:t>(Neutron vs. X-rays)  or  (Neutrons + X-rays)?</a:t>
            </a:r>
          </a:p>
          <a:p>
            <a:pPr lvl="1">
              <a:buClr>
                <a:srgbClr val="1E7600"/>
              </a:buClr>
            </a:pPr>
            <a:r>
              <a:rPr lang="en-US" sz="1400" dirty="0"/>
              <a:t>Why do you need an insertion device </a:t>
            </a:r>
            <a:r>
              <a:rPr lang="en-US" sz="1400" dirty="0" err="1"/>
              <a:t>beamline</a:t>
            </a:r>
            <a:r>
              <a:rPr lang="en-US" sz="1400" dirty="0"/>
              <a:t> instead of a bending magnet?</a:t>
            </a:r>
          </a:p>
          <a:p>
            <a:pPr lvl="1">
              <a:buClr>
                <a:srgbClr val="1E7600"/>
              </a:buClr>
            </a:pPr>
            <a:r>
              <a:rPr lang="en-US" sz="1400" dirty="0" err="1"/>
              <a:t>Spallation</a:t>
            </a:r>
            <a:r>
              <a:rPr lang="en-US" sz="1400" dirty="0"/>
              <a:t> source vs. reactor source</a:t>
            </a:r>
          </a:p>
          <a:p>
            <a:pPr lvl="1">
              <a:buClr>
                <a:srgbClr val="1E7600"/>
              </a:buClr>
            </a:pPr>
            <a:r>
              <a:rPr lang="en-US" sz="1400" dirty="0"/>
              <a:t>Hard X-rays vs. Soft X-rays</a:t>
            </a:r>
            <a:endParaRPr lang="en-US" sz="2000" dirty="0"/>
          </a:p>
          <a:p>
            <a:pPr>
              <a:buClr>
                <a:srgbClr val="1E7600"/>
              </a:buClr>
            </a:pPr>
            <a:r>
              <a:rPr lang="en-US" sz="2000" dirty="0"/>
              <a:t>Why do you need the beam line (and/or instrument)?</a:t>
            </a:r>
          </a:p>
          <a:p>
            <a:pPr lvl="1">
              <a:buClr>
                <a:srgbClr val="1E7600"/>
              </a:buClr>
            </a:pPr>
            <a:r>
              <a:rPr lang="en-US" sz="1400" dirty="0"/>
              <a:t>Particular technique or sample environment</a:t>
            </a:r>
          </a:p>
          <a:p>
            <a:pPr>
              <a:buClr>
                <a:srgbClr val="1E7600"/>
              </a:buClr>
            </a:pPr>
            <a:r>
              <a:rPr lang="en-US" sz="2000" dirty="0"/>
              <a:t>What previous experience / results do you have (pubs important)? </a:t>
            </a:r>
          </a:p>
          <a:p>
            <a:pPr>
              <a:buClr>
                <a:srgbClr val="1E7600"/>
              </a:buClr>
            </a:pPr>
            <a:r>
              <a:rPr lang="en-US" sz="2000" dirty="0"/>
              <a:t>Describe the proposed experiment(s), including samples and procedures. </a:t>
            </a:r>
            <a:r>
              <a:rPr lang="en-US" sz="2000" dirty="0">
                <a:solidFill>
                  <a:srgbClr val="1E7600"/>
                </a:solidFill>
              </a:rPr>
              <a:t>Show that you’re prepared.</a:t>
            </a:r>
          </a:p>
          <a:p>
            <a:pPr>
              <a:buClr>
                <a:srgbClr val="1E7600"/>
              </a:buClr>
            </a:pPr>
            <a:r>
              <a:rPr lang="en-US" sz="2000" dirty="0"/>
              <a:t>Justification of the amount of time requested. Don’t be greedy or unrealistic about time needed. Ask beamline staff. </a:t>
            </a:r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E451AD0-2E90-554F-88E9-0A693C8EF9B7}" type="slidenum">
              <a:rPr lang="en-US"/>
              <a:pPr/>
              <a:t>26</a:t>
            </a:fld>
            <a:endParaRPr lang="en-US"/>
          </a:p>
        </p:txBody>
      </p:sp>
      <p:sp>
        <p:nvSpPr>
          <p:cNvPr id="36867" name="Rectangle 9"/>
          <p:cNvSpPr>
            <a:spLocks noGrp="1" noChangeArrowheads="1"/>
          </p:cNvSpPr>
          <p:nvPr>
            <p:ph type="title"/>
          </p:nvPr>
        </p:nvSpPr>
        <p:spPr>
          <a:xfrm>
            <a:off x="330200" y="271463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General Information</a:t>
            </a:r>
          </a:p>
        </p:txBody>
      </p:sp>
      <p:pic>
        <p:nvPicPr>
          <p:cNvPr id="36868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7605" y="835025"/>
            <a:ext cx="7203527" cy="5820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Line 11"/>
          <p:cNvSpPr>
            <a:spLocks noChangeShapeType="1"/>
          </p:cNvSpPr>
          <p:nvPr/>
        </p:nvSpPr>
        <p:spPr bwMode="auto">
          <a:xfrm flipH="1">
            <a:off x="561464" y="3347508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Line 12"/>
          <p:cNvSpPr>
            <a:spLocks noChangeShapeType="1"/>
          </p:cNvSpPr>
          <p:nvPr/>
        </p:nvSpPr>
        <p:spPr bwMode="auto">
          <a:xfrm flipH="1">
            <a:off x="560406" y="3881967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Line 13"/>
          <p:cNvSpPr>
            <a:spLocks noChangeShapeType="1"/>
          </p:cNvSpPr>
          <p:nvPr/>
        </p:nvSpPr>
        <p:spPr bwMode="auto">
          <a:xfrm flipH="1">
            <a:off x="586335" y="5558367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4A074A2-88BE-564E-90FF-A031FA620AF2}" type="slidenum">
              <a:rPr lang="en-US"/>
              <a:pPr/>
              <a:t>27</a:t>
            </a:fld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Proposal: General information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147763"/>
            <a:ext cx="8340725" cy="5244514"/>
          </a:xfrm>
        </p:spPr>
        <p:txBody>
          <a:bodyPr/>
          <a:lstStyle/>
          <a:p>
            <a:pPr>
              <a:buClr>
                <a:srgbClr val="1E7600"/>
              </a:buClr>
            </a:pPr>
            <a:r>
              <a:rPr lang="en-US" dirty="0"/>
              <a:t>Pick a good title.  Specific and to the point is better than spectacular and vague.  Spectacular and specific is fine if credible. 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Good: “XAS study of Fe valence in CaFe2As2 under pressure ”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Bad:    “Understanding superconductivity in superconductors”</a:t>
            </a:r>
          </a:p>
          <a:p>
            <a:pPr>
              <a:buClr>
                <a:srgbClr val="1E7600"/>
              </a:buClr>
            </a:pPr>
            <a:endParaRPr lang="en-US" dirty="0"/>
          </a:p>
          <a:p>
            <a:pPr>
              <a:buClr>
                <a:srgbClr val="1E7600"/>
              </a:buClr>
            </a:pPr>
            <a:r>
              <a:rPr lang="en-US" dirty="0"/>
              <a:t>Is it thesis related?  Is there a deadline?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Will push your proposal up if scores are close</a:t>
            </a:r>
          </a:p>
          <a:p>
            <a:pPr>
              <a:buClr>
                <a:srgbClr val="1E7600"/>
              </a:buClr>
            </a:pPr>
            <a:endParaRPr lang="en-US" dirty="0"/>
          </a:p>
          <a:p>
            <a:pPr>
              <a:buClr>
                <a:srgbClr val="1E7600"/>
              </a:buClr>
            </a:pPr>
            <a:r>
              <a:rPr lang="en-US" dirty="0"/>
              <a:t>Fill in the abstract - This is where reviewer develops first impression.</a:t>
            </a:r>
          </a:p>
          <a:p>
            <a:pPr marL="635000" lvl="1" indent="-228600">
              <a:buClr>
                <a:srgbClr val="1E7600"/>
              </a:buClr>
              <a:buFont typeface="Lucida Grande"/>
              <a:buChar char="-"/>
            </a:pPr>
            <a:r>
              <a:rPr lang="en-US" dirty="0"/>
              <a:t> Do not just upload a PDF document! More work for reviewer. </a:t>
            </a:r>
          </a:p>
          <a:p>
            <a:pPr marL="635000" lvl="1" indent="-228600">
              <a:buClr>
                <a:srgbClr val="1E7600"/>
              </a:buClr>
              <a:buFont typeface="Lucida Grande"/>
              <a:buChar char="-"/>
            </a:pPr>
            <a:r>
              <a:rPr lang="en-US" dirty="0"/>
              <a:t> Science impact in abstract is most important criteria for score.</a:t>
            </a:r>
          </a:p>
          <a:p>
            <a:pPr marL="0" indent="0">
              <a:buClr>
                <a:srgbClr val="1E7600"/>
              </a:buClr>
              <a:buNone/>
            </a:pPr>
            <a:endParaRPr lang="en-US" dirty="0"/>
          </a:p>
          <a:p>
            <a:pPr>
              <a:buClr>
                <a:srgbClr val="1E7600"/>
              </a:buClr>
            </a:pPr>
            <a:r>
              <a:rPr lang="en-US" dirty="0"/>
              <a:t>Do upload a figure/publication from previous work.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Shows you made good use of beam time. Becoming more important.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Do not upload a 20 pages of supplemental information                     (figures often help, couple of plots with text OK)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728B9C0-C5FC-8344-81A8-99C9B4E35257}" type="slidenum">
              <a:rPr lang="en-US"/>
              <a:pPr/>
              <a:t>28</a:t>
            </a:fld>
            <a:endParaRPr lang="en-US"/>
          </a:p>
        </p:txBody>
      </p:sp>
      <p:pic>
        <p:nvPicPr>
          <p:cNvPr id="38915" name="Picture 2" descr="2 - experiment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1208088"/>
            <a:ext cx="6402388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3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  <a:noFill/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Proposal: Experimenters page</a:t>
            </a:r>
          </a:p>
        </p:txBody>
      </p:sp>
      <p:sp>
        <p:nvSpPr>
          <p:cNvPr id="38917" name="Oval 4"/>
          <p:cNvSpPr>
            <a:spLocks noChangeArrowheads="1"/>
          </p:cNvSpPr>
          <p:nvPr/>
        </p:nvSpPr>
        <p:spPr bwMode="auto">
          <a:xfrm>
            <a:off x="830263" y="1549400"/>
            <a:ext cx="1041400" cy="4905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951663" y="1244600"/>
            <a:ext cx="2006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Use the “find” feature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List everyone involved in experiment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/>
              <a:t>Even theorists are useful to show impact and collaborations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D0CC8A0-0CDC-6244-948F-CA26174A0508}" type="slidenum">
              <a:rPr lang="en-US"/>
              <a:pPr/>
              <a:t>29</a:t>
            </a:fld>
            <a:endParaRPr lang="en-US"/>
          </a:p>
        </p:txBody>
      </p:sp>
      <p:pic>
        <p:nvPicPr>
          <p:cNvPr id="39939" name="Picture 2" descr="5 - quest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600" y="978694"/>
            <a:ext cx="6378576" cy="550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Experiment Description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5562600" y="2540000"/>
            <a:ext cx="1329266" cy="1185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984999" y="1964266"/>
            <a:ext cx="193886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Note guidance!</a:t>
            </a:r>
            <a:r>
              <a:rPr lang="en-US" sz="2800" dirty="0"/>
              <a:t> </a:t>
            </a:r>
            <a:r>
              <a:rPr lang="en-US" sz="1800" dirty="0"/>
              <a:t>Don’t write one sentence or 1000 words.</a:t>
            </a:r>
          </a:p>
          <a:p>
            <a:endParaRPr lang="en-US" sz="1800" dirty="0"/>
          </a:p>
          <a:p>
            <a:r>
              <a:rPr lang="en-US" sz="1800" b="1" dirty="0">
                <a:solidFill>
                  <a:srgbClr val="FF0000"/>
                </a:solidFill>
              </a:rPr>
              <a:t>Do not</a:t>
            </a:r>
            <a:r>
              <a:rPr lang="en-US" sz="1800" dirty="0"/>
              <a:t> use undefined jargon or acronyms that could frustrate reviewer!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1482725" y="2868613"/>
            <a:ext cx="414338" cy="557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Freeform 4"/>
          <p:cNvSpPr>
            <a:spLocks/>
          </p:cNvSpPr>
          <p:nvPr/>
        </p:nvSpPr>
        <p:spPr bwMode="auto">
          <a:xfrm>
            <a:off x="1770063" y="2052638"/>
            <a:ext cx="53975" cy="427037"/>
          </a:xfrm>
          <a:custGeom>
            <a:avLst/>
            <a:gdLst>
              <a:gd name="T0" fmla="*/ 0 w 38"/>
              <a:gd name="T1" fmla="*/ 0 h 304"/>
              <a:gd name="T2" fmla="*/ 37 w 38"/>
              <a:gd name="T3" fmla="*/ 186 h 304"/>
              <a:gd name="T4" fmla="*/ 25 w 38"/>
              <a:gd name="T5" fmla="*/ 303 h 304"/>
              <a:gd name="T6" fmla="*/ 0 w 38"/>
              <a:gd name="T7" fmla="*/ 183 h 304"/>
              <a:gd name="T8" fmla="*/ 0 w 38"/>
              <a:gd name="T9" fmla="*/ 0 h 3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304"/>
              <a:gd name="T17" fmla="*/ 38 w 38"/>
              <a:gd name="T18" fmla="*/ 304 h 3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304">
                <a:moveTo>
                  <a:pt x="0" y="0"/>
                </a:moveTo>
                <a:lnTo>
                  <a:pt x="37" y="186"/>
                </a:lnTo>
                <a:lnTo>
                  <a:pt x="25" y="30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Freeform 5" descr="Parchment"/>
          <p:cNvSpPr>
            <a:spLocks/>
          </p:cNvSpPr>
          <p:nvPr/>
        </p:nvSpPr>
        <p:spPr bwMode="auto">
          <a:xfrm>
            <a:off x="1765300" y="1906588"/>
            <a:ext cx="760413" cy="495300"/>
          </a:xfrm>
          <a:custGeom>
            <a:avLst/>
            <a:gdLst>
              <a:gd name="T0" fmla="*/ 117 w 527"/>
              <a:gd name="T1" fmla="*/ 0 h 355"/>
              <a:gd name="T2" fmla="*/ 137 w 527"/>
              <a:gd name="T3" fmla="*/ 105 h 355"/>
              <a:gd name="T4" fmla="*/ 126 w 527"/>
              <a:gd name="T5" fmla="*/ 128 h 355"/>
              <a:gd name="T6" fmla="*/ 0 w 527"/>
              <a:gd name="T7" fmla="*/ 107 h 355"/>
              <a:gd name="T8" fmla="*/ 40 w 527"/>
              <a:gd name="T9" fmla="*/ 293 h 355"/>
              <a:gd name="T10" fmla="*/ 99 w 527"/>
              <a:gd name="T11" fmla="*/ 298 h 355"/>
              <a:gd name="T12" fmla="*/ 111 w 527"/>
              <a:gd name="T13" fmla="*/ 354 h 355"/>
              <a:gd name="T14" fmla="*/ 351 w 527"/>
              <a:gd name="T15" fmla="*/ 303 h 355"/>
              <a:gd name="T16" fmla="*/ 526 w 527"/>
              <a:gd name="T17" fmla="*/ 303 h 355"/>
              <a:gd name="T18" fmla="*/ 526 w 527"/>
              <a:gd name="T19" fmla="*/ 2 h 355"/>
              <a:gd name="T20" fmla="*/ 117 w 527"/>
              <a:gd name="T21" fmla="*/ 0 h 3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27"/>
              <a:gd name="T34" fmla="*/ 0 h 355"/>
              <a:gd name="T35" fmla="*/ 527 w 527"/>
              <a:gd name="T36" fmla="*/ 355 h 3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27" h="355">
                <a:moveTo>
                  <a:pt x="117" y="0"/>
                </a:moveTo>
                <a:lnTo>
                  <a:pt x="137" y="105"/>
                </a:lnTo>
                <a:lnTo>
                  <a:pt x="126" y="128"/>
                </a:lnTo>
                <a:lnTo>
                  <a:pt x="0" y="107"/>
                </a:lnTo>
                <a:lnTo>
                  <a:pt x="40" y="293"/>
                </a:lnTo>
                <a:lnTo>
                  <a:pt x="99" y="298"/>
                </a:lnTo>
                <a:lnTo>
                  <a:pt x="111" y="354"/>
                </a:lnTo>
                <a:lnTo>
                  <a:pt x="351" y="303"/>
                </a:lnTo>
                <a:lnTo>
                  <a:pt x="526" y="303"/>
                </a:lnTo>
                <a:lnTo>
                  <a:pt x="526" y="2"/>
                </a:lnTo>
                <a:lnTo>
                  <a:pt x="11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Freeform 6" descr="Parchment"/>
          <p:cNvSpPr>
            <a:spLocks/>
          </p:cNvSpPr>
          <p:nvPr/>
        </p:nvSpPr>
        <p:spPr bwMode="auto">
          <a:xfrm>
            <a:off x="1770063" y="2317750"/>
            <a:ext cx="792162" cy="630238"/>
          </a:xfrm>
          <a:custGeom>
            <a:avLst/>
            <a:gdLst>
              <a:gd name="T0" fmla="*/ 35 w 549"/>
              <a:gd name="T1" fmla="*/ 0 h 450"/>
              <a:gd name="T2" fmla="*/ 96 w 549"/>
              <a:gd name="T3" fmla="*/ 2 h 450"/>
              <a:gd name="T4" fmla="*/ 110 w 549"/>
              <a:gd name="T5" fmla="*/ 60 h 450"/>
              <a:gd name="T6" fmla="*/ 343 w 549"/>
              <a:gd name="T7" fmla="*/ 9 h 450"/>
              <a:gd name="T8" fmla="*/ 522 w 549"/>
              <a:gd name="T9" fmla="*/ 9 h 450"/>
              <a:gd name="T10" fmla="*/ 548 w 549"/>
              <a:gd name="T11" fmla="*/ 55 h 450"/>
              <a:gd name="T12" fmla="*/ 511 w 549"/>
              <a:gd name="T13" fmla="*/ 224 h 450"/>
              <a:gd name="T14" fmla="*/ 535 w 549"/>
              <a:gd name="T15" fmla="*/ 231 h 450"/>
              <a:gd name="T16" fmla="*/ 535 w 549"/>
              <a:gd name="T17" fmla="*/ 449 h 450"/>
              <a:gd name="T18" fmla="*/ 15 w 549"/>
              <a:gd name="T19" fmla="*/ 449 h 450"/>
              <a:gd name="T20" fmla="*/ 0 w 549"/>
              <a:gd name="T21" fmla="*/ 352 h 450"/>
              <a:gd name="T22" fmla="*/ 35 w 549"/>
              <a:gd name="T23" fmla="*/ 0 h 4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49"/>
              <a:gd name="T37" fmla="*/ 0 h 450"/>
              <a:gd name="T38" fmla="*/ 549 w 549"/>
              <a:gd name="T39" fmla="*/ 450 h 4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49" h="450">
                <a:moveTo>
                  <a:pt x="35" y="0"/>
                </a:moveTo>
                <a:lnTo>
                  <a:pt x="96" y="2"/>
                </a:lnTo>
                <a:lnTo>
                  <a:pt x="110" y="60"/>
                </a:lnTo>
                <a:lnTo>
                  <a:pt x="343" y="9"/>
                </a:lnTo>
                <a:lnTo>
                  <a:pt x="522" y="9"/>
                </a:lnTo>
                <a:lnTo>
                  <a:pt x="548" y="55"/>
                </a:lnTo>
                <a:lnTo>
                  <a:pt x="511" y="224"/>
                </a:lnTo>
                <a:lnTo>
                  <a:pt x="535" y="231"/>
                </a:lnTo>
                <a:lnTo>
                  <a:pt x="535" y="449"/>
                </a:lnTo>
                <a:lnTo>
                  <a:pt x="15" y="449"/>
                </a:lnTo>
                <a:lnTo>
                  <a:pt x="0" y="352"/>
                </a:lnTo>
                <a:lnTo>
                  <a:pt x="35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3" name="Freeform 7" descr="Parchment"/>
          <p:cNvSpPr>
            <a:spLocks/>
          </p:cNvSpPr>
          <p:nvPr/>
        </p:nvSpPr>
        <p:spPr bwMode="auto">
          <a:xfrm>
            <a:off x="2636838" y="1906588"/>
            <a:ext cx="1263650" cy="684212"/>
          </a:xfrm>
          <a:custGeom>
            <a:avLst/>
            <a:gdLst>
              <a:gd name="T0" fmla="*/ 2 w 876"/>
              <a:gd name="T1" fmla="*/ 0 h 490"/>
              <a:gd name="T2" fmla="*/ 875 w 876"/>
              <a:gd name="T3" fmla="*/ 0 h 490"/>
              <a:gd name="T4" fmla="*/ 875 w 876"/>
              <a:gd name="T5" fmla="*/ 424 h 490"/>
              <a:gd name="T6" fmla="*/ 364 w 876"/>
              <a:gd name="T7" fmla="*/ 424 h 490"/>
              <a:gd name="T8" fmla="*/ 364 w 876"/>
              <a:gd name="T9" fmla="*/ 450 h 490"/>
              <a:gd name="T10" fmla="*/ 236 w 876"/>
              <a:gd name="T11" fmla="*/ 489 h 490"/>
              <a:gd name="T12" fmla="*/ 163 w 876"/>
              <a:gd name="T13" fmla="*/ 353 h 490"/>
              <a:gd name="T14" fmla="*/ 119 w 876"/>
              <a:gd name="T15" fmla="*/ 372 h 490"/>
              <a:gd name="T16" fmla="*/ 108 w 876"/>
              <a:gd name="T17" fmla="*/ 346 h 490"/>
              <a:gd name="T18" fmla="*/ 135 w 876"/>
              <a:gd name="T19" fmla="*/ 274 h 490"/>
              <a:gd name="T20" fmla="*/ 0 w 876"/>
              <a:gd name="T21" fmla="*/ 123 h 490"/>
              <a:gd name="T22" fmla="*/ 2 w 876"/>
              <a:gd name="T23" fmla="*/ 0 h 4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76"/>
              <a:gd name="T37" fmla="*/ 0 h 490"/>
              <a:gd name="T38" fmla="*/ 876 w 876"/>
              <a:gd name="T39" fmla="*/ 490 h 49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76" h="490">
                <a:moveTo>
                  <a:pt x="2" y="0"/>
                </a:moveTo>
                <a:lnTo>
                  <a:pt x="875" y="0"/>
                </a:lnTo>
                <a:lnTo>
                  <a:pt x="875" y="424"/>
                </a:lnTo>
                <a:lnTo>
                  <a:pt x="364" y="424"/>
                </a:lnTo>
                <a:lnTo>
                  <a:pt x="364" y="450"/>
                </a:lnTo>
                <a:lnTo>
                  <a:pt x="236" y="489"/>
                </a:lnTo>
                <a:lnTo>
                  <a:pt x="163" y="353"/>
                </a:lnTo>
                <a:lnTo>
                  <a:pt x="119" y="372"/>
                </a:lnTo>
                <a:lnTo>
                  <a:pt x="108" y="346"/>
                </a:lnTo>
                <a:lnTo>
                  <a:pt x="135" y="274"/>
                </a:lnTo>
                <a:lnTo>
                  <a:pt x="0" y="123"/>
                </a:lnTo>
                <a:lnTo>
                  <a:pt x="2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Freeform 8" descr="Parchment"/>
          <p:cNvSpPr>
            <a:spLocks/>
          </p:cNvSpPr>
          <p:nvPr/>
        </p:nvSpPr>
        <p:spPr bwMode="auto">
          <a:xfrm>
            <a:off x="2503488" y="1906588"/>
            <a:ext cx="660400" cy="1041400"/>
          </a:xfrm>
          <a:custGeom>
            <a:avLst/>
            <a:gdLst>
              <a:gd name="T0" fmla="*/ 13 w 457"/>
              <a:gd name="T1" fmla="*/ 0 h 745"/>
              <a:gd name="T2" fmla="*/ 93 w 457"/>
              <a:gd name="T3" fmla="*/ 0 h 745"/>
              <a:gd name="T4" fmla="*/ 93 w 457"/>
              <a:gd name="T5" fmla="*/ 123 h 745"/>
              <a:gd name="T6" fmla="*/ 226 w 457"/>
              <a:gd name="T7" fmla="*/ 276 h 745"/>
              <a:gd name="T8" fmla="*/ 198 w 457"/>
              <a:gd name="T9" fmla="*/ 344 h 745"/>
              <a:gd name="T10" fmla="*/ 209 w 457"/>
              <a:gd name="T11" fmla="*/ 374 h 745"/>
              <a:gd name="T12" fmla="*/ 259 w 457"/>
              <a:gd name="T13" fmla="*/ 355 h 745"/>
              <a:gd name="T14" fmla="*/ 329 w 457"/>
              <a:gd name="T15" fmla="*/ 489 h 745"/>
              <a:gd name="T16" fmla="*/ 456 w 457"/>
              <a:gd name="T17" fmla="*/ 445 h 745"/>
              <a:gd name="T18" fmla="*/ 456 w 457"/>
              <a:gd name="T19" fmla="*/ 744 h 745"/>
              <a:gd name="T20" fmla="*/ 232 w 457"/>
              <a:gd name="T21" fmla="*/ 744 h 745"/>
              <a:gd name="T22" fmla="*/ 26 w 457"/>
              <a:gd name="T23" fmla="*/ 744 h 745"/>
              <a:gd name="T24" fmla="*/ 26 w 457"/>
              <a:gd name="T25" fmla="*/ 525 h 745"/>
              <a:gd name="T26" fmla="*/ 0 w 457"/>
              <a:gd name="T27" fmla="*/ 520 h 745"/>
              <a:gd name="T28" fmla="*/ 40 w 457"/>
              <a:gd name="T29" fmla="*/ 351 h 745"/>
              <a:gd name="T30" fmla="*/ 13 w 457"/>
              <a:gd name="T31" fmla="*/ 300 h 745"/>
              <a:gd name="T32" fmla="*/ 13 w 457"/>
              <a:gd name="T33" fmla="*/ 0 h 7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57"/>
              <a:gd name="T52" fmla="*/ 0 h 745"/>
              <a:gd name="T53" fmla="*/ 457 w 457"/>
              <a:gd name="T54" fmla="*/ 745 h 74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57" h="745">
                <a:moveTo>
                  <a:pt x="13" y="0"/>
                </a:moveTo>
                <a:lnTo>
                  <a:pt x="93" y="0"/>
                </a:lnTo>
                <a:lnTo>
                  <a:pt x="93" y="123"/>
                </a:lnTo>
                <a:lnTo>
                  <a:pt x="226" y="276"/>
                </a:lnTo>
                <a:lnTo>
                  <a:pt x="198" y="344"/>
                </a:lnTo>
                <a:lnTo>
                  <a:pt x="209" y="374"/>
                </a:lnTo>
                <a:lnTo>
                  <a:pt x="259" y="355"/>
                </a:lnTo>
                <a:lnTo>
                  <a:pt x="329" y="489"/>
                </a:lnTo>
                <a:lnTo>
                  <a:pt x="456" y="445"/>
                </a:lnTo>
                <a:lnTo>
                  <a:pt x="456" y="744"/>
                </a:lnTo>
                <a:lnTo>
                  <a:pt x="232" y="744"/>
                </a:lnTo>
                <a:lnTo>
                  <a:pt x="26" y="744"/>
                </a:lnTo>
                <a:lnTo>
                  <a:pt x="26" y="525"/>
                </a:lnTo>
                <a:lnTo>
                  <a:pt x="0" y="520"/>
                </a:lnTo>
                <a:lnTo>
                  <a:pt x="40" y="351"/>
                </a:lnTo>
                <a:lnTo>
                  <a:pt x="13" y="300"/>
                </a:lnTo>
                <a:lnTo>
                  <a:pt x="1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7673" name="AutoShape 9"/>
          <p:cNvSpPr>
            <a:spLocks noChangeArrowheads="1"/>
          </p:cNvSpPr>
          <p:nvPr/>
        </p:nvSpPr>
        <p:spPr bwMode="auto">
          <a:xfrm>
            <a:off x="5889625" y="3711575"/>
            <a:ext cx="165100" cy="171450"/>
          </a:xfrm>
          <a:prstGeom prst="star5">
            <a:avLst/>
          </a:prstGeom>
          <a:solidFill>
            <a:srgbClr val="FAFD00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55563" y="5948363"/>
            <a:ext cx="90328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7" name="Freeform 11" descr="Parchment"/>
          <p:cNvSpPr>
            <a:spLocks/>
          </p:cNvSpPr>
          <p:nvPr/>
        </p:nvSpPr>
        <p:spPr bwMode="auto">
          <a:xfrm>
            <a:off x="5953125" y="3097213"/>
            <a:ext cx="1009650" cy="779462"/>
          </a:xfrm>
          <a:custGeom>
            <a:avLst/>
            <a:gdLst>
              <a:gd name="T0" fmla="*/ 0 w 700"/>
              <a:gd name="T1" fmla="*/ 328 h 555"/>
              <a:gd name="T2" fmla="*/ 19 w 700"/>
              <a:gd name="T3" fmla="*/ 554 h 555"/>
              <a:gd name="T4" fmla="*/ 641 w 700"/>
              <a:gd name="T5" fmla="*/ 472 h 555"/>
              <a:gd name="T6" fmla="*/ 699 w 700"/>
              <a:gd name="T7" fmla="*/ 236 h 555"/>
              <a:gd name="T8" fmla="*/ 689 w 700"/>
              <a:gd name="T9" fmla="*/ 113 h 555"/>
              <a:gd name="T10" fmla="*/ 369 w 700"/>
              <a:gd name="T11" fmla="*/ 0 h 555"/>
              <a:gd name="T12" fmla="*/ 0 w 700"/>
              <a:gd name="T13" fmla="*/ 328 h 5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0"/>
              <a:gd name="T22" fmla="*/ 0 h 555"/>
              <a:gd name="T23" fmla="*/ 700 w 700"/>
              <a:gd name="T24" fmla="*/ 555 h 55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0" h="555">
                <a:moveTo>
                  <a:pt x="0" y="328"/>
                </a:moveTo>
                <a:lnTo>
                  <a:pt x="19" y="554"/>
                </a:lnTo>
                <a:lnTo>
                  <a:pt x="641" y="472"/>
                </a:lnTo>
                <a:lnTo>
                  <a:pt x="699" y="236"/>
                </a:lnTo>
                <a:lnTo>
                  <a:pt x="689" y="113"/>
                </a:lnTo>
                <a:lnTo>
                  <a:pt x="369" y="0"/>
                </a:lnTo>
                <a:lnTo>
                  <a:pt x="0" y="328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7537450" y="2439988"/>
            <a:ext cx="285750" cy="487362"/>
          </a:xfrm>
          <a:custGeom>
            <a:avLst/>
            <a:gdLst>
              <a:gd name="T0" fmla="*/ 197 w 198"/>
              <a:gd name="T1" fmla="*/ 0 h 348"/>
              <a:gd name="T2" fmla="*/ 0 w 198"/>
              <a:gd name="T3" fmla="*/ 164 h 348"/>
              <a:gd name="T4" fmla="*/ 0 w 198"/>
              <a:gd name="T5" fmla="*/ 347 h 348"/>
              <a:gd name="T6" fmla="*/ 197 w 198"/>
              <a:gd name="T7" fmla="*/ 185 h 348"/>
              <a:gd name="T8" fmla="*/ 197 w 198"/>
              <a:gd name="T9" fmla="*/ 0 h 3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8"/>
              <a:gd name="T16" fmla="*/ 0 h 348"/>
              <a:gd name="T17" fmla="*/ 198 w 198"/>
              <a:gd name="T18" fmla="*/ 348 h 3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8" h="348">
                <a:moveTo>
                  <a:pt x="197" y="0"/>
                </a:moveTo>
                <a:lnTo>
                  <a:pt x="0" y="164"/>
                </a:lnTo>
                <a:lnTo>
                  <a:pt x="0" y="347"/>
                </a:lnTo>
                <a:lnTo>
                  <a:pt x="197" y="185"/>
                </a:lnTo>
                <a:lnTo>
                  <a:pt x="197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7437438" y="2670175"/>
            <a:ext cx="101600" cy="368300"/>
          </a:xfrm>
          <a:custGeom>
            <a:avLst/>
            <a:gdLst>
              <a:gd name="T0" fmla="*/ 0 w 71"/>
              <a:gd name="T1" fmla="*/ 75 h 263"/>
              <a:gd name="T2" fmla="*/ 62 w 71"/>
              <a:gd name="T3" fmla="*/ 33 h 263"/>
              <a:gd name="T4" fmla="*/ 70 w 71"/>
              <a:gd name="T5" fmla="*/ 0 h 263"/>
              <a:gd name="T6" fmla="*/ 70 w 71"/>
              <a:gd name="T7" fmla="*/ 181 h 263"/>
              <a:gd name="T8" fmla="*/ 62 w 71"/>
              <a:gd name="T9" fmla="*/ 226 h 263"/>
              <a:gd name="T10" fmla="*/ 0 w 71"/>
              <a:gd name="T11" fmla="*/ 262 h 263"/>
              <a:gd name="T12" fmla="*/ 0 w 71"/>
              <a:gd name="T13" fmla="*/ 75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1"/>
              <a:gd name="T22" fmla="*/ 0 h 263"/>
              <a:gd name="T23" fmla="*/ 71 w 71"/>
              <a:gd name="T24" fmla="*/ 263 h 26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1" h="263">
                <a:moveTo>
                  <a:pt x="0" y="75"/>
                </a:moveTo>
                <a:lnTo>
                  <a:pt x="62" y="33"/>
                </a:lnTo>
                <a:lnTo>
                  <a:pt x="70" y="0"/>
                </a:lnTo>
                <a:lnTo>
                  <a:pt x="70" y="181"/>
                </a:lnTo>
                <a:lnTo>
                  <a:pt x="62" y="226"/>
                </a:lnTo>
                <a:lnTo>
                  <a:pt x="0" y="262"/>
                </a:lnTo>
                <a:lnTo>
                  <a:pt x="0" y="7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>
            <a:off x="7410450" y="2847975"/>
            <a:ext cx="38100" cy="95250"/>
          </a:xfrm>
          <a:custGeom>
            <a:avLst/>
            <a:gdLst>
              <a:gd name="T0" fmla="*/ 25 w 26"/>
              <a:gd name="T1" fmla="*/ 0 h 68"/>
              <a:gd name="T2" fmla="*/ 0 w 26"/>
              <a:gd name="T3" fmla="*/ 25 h 68"/>
              <a:gd name="T4" fmla="*/ 25 w 26"/>
              <a:gd name="T5" fmla="*/ 67 h 68"/>
              <a:gd name="T6" fmla="*/ 25 w 26"/>
              <a:gd name="T7" fmla="*/ 0 h 68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68"/>
              <a:gd name="T14" fmla="*/ 26 w 26"/>
              <a:gd name="T15" fmla="*/ 68 h 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68">
                <a:moveTo>
                  <a:pt x="25" y="0"/>
                </a:moveTo>
                <a:lnTo>
                  <a:pt x="0" y="25"/>
                </a:lnTo>
                <a:lnTo>
                  <a:pt x="25" y="67"/>
                </a:lnTo>
                <a:lnTo>
                  <a:pt x="25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>
            <a:off x="7529513" y="2670175"/>
            <a:ext cx="9525" cy="315913"/>
          </a:xfrm>
          <a:custGeom>
            <a:avLst/>
            <a:gdLst>
              <a:gd name="T0" fmla="*/ 5 w 7"/>
              <a:gd name="T1" fmla="*/ 0 h 225"/>
              <a:gd name="T2" fmla="*/ 0 w 7"/>
              <a:gd name="T3" fmla="*/ 36 h 225"/>
              <a:gd name="T4" fmla="*/ 0 w 7"/>
              <a:gd name="T5" fmla="*/ 224 h 225"/>
              <a:gd name="T6" fmla="*/ 6 w 7"/>
              <a:gd name="T7" fmla="*/ 186 h 225"/>
              <a:gd name="T8" fmla="*/ 5 w 7"/>
              <a:gd name="T9" fmla="*/ 0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225"/>
              <a:gd name="T17" fmla="*/ 7 w 7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225">
                <a:moveTo>
                  <a:pt x="5" y="0"/>
                </a:moveTo>
                <a:lnTo>
                  <a:pt x="0" y="36"/>
                </a:lnTo>
                <a:lnTo>
                  <a:pt x="0" y="224"/>
                </a:lnTo>
                <a:lnTo>
                  <a:pt x="6" y="186"/>
                </a:lnTo>
                <a:lnTo>
                  <a:pt x="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5448300" y="4586288"/>
            <a:ext cx="73025" cy="285750"/>
          </a:xfrm>
          <a:custGeom>
            <a:avLst/>
            <a:gdLst>
              <a:gd name="T0" fmla="*/ 0 w 51"/>
              <a:gd name="T1" fmla="*/ 36 h 204"/>
              <a:gd name="T2" fmla="*/ 23 w 51"/>
              <a:gd name="T3" fmla="*/ 115 h 204"/>
              <a:gd name="T4" fmla="*/ 23 w 51"/>
              <a:gd name="T5" fmla="*/ 203 h 204"/>
              <a:gd name="T6" fmla="*/ 50 w 51"/>
              <a:gd name="T7" fmla="*/ 182 h 204"/>
              <a:gd name="T8" fmla="*/ 50 w 51"/>
              <a:gd name="T9" fmla="*/ 0 h 204"/>
              <a:gd name="T10" fmla="*/ 0 w 51"/>
              <a:gd name="T11" fmla="*/ 36 h 2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"/>
              <a:gd name="T19" fmla="*/ 0 h 204"/>
              <a:gd name="T20" fmla="*/ 51 w 51"/>
              <a:gd name="T21" fmla="*/ 204 h 2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1" h="204">
                <a:moveTo>
                  <a:pt x="0" y="36"/>
                </a:moveTo>
                <a:lnTo>
                  <a:pt x="23" y="115"/>
                </a:lnTo>
                <a:lnTo>
                  <a:pt x="23" y="203"/>
                </a:lnTo>
                <a:lnTo>
                  <a:pt x="50" y="182"/>
                </a:lnTo>
                <a:lnTo>
                  <a:pt x="50" y="0"/>
                </a:lnTo>
                <a:lnTo>
                  <a:pt x="0" y="3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3" name="Freeform 17"/>
          <p:cNvSpPr>
            <a:spLocks/>
          </p:cNvSpPr>
          <p:nvPr/>
        </p:nvSpPr>
        <p:spPr bwMode="auto">
          <a:xfrm>
            <a:off x="5519738" y="4575175"/>
            <a:ext cx="242887" cy="266700"/>
          </a:xfrm>
          <a:custGeom>
            <a:avLst/>
            <a:gdLst>
              <a:gd name="T0" fmla="*/ 0 w 168"/>
              <a:gd name="T1" fmla="*/ 7 h 190"/>
              <a:gd name="T2" fmla="*/ 71 w 168"/>
              <a:gd name="T3" fmla="*/ 0 h 190"/>
              <a:gd name="T4" fmla="*/ 167 w 168"/>
              <a:gd name="T5" fmla="*/ 0 h 190"/>
              <a:gd name="T6" fmla="*/ 167 w 168"/>
              <a:gd name="T7" fmla="*/ 184 h 190"/>
              <a:gd name="T8" fmla="*/ 71 w 168"/>
              <a:gd name="T9" fmla="*/ 184 h 190"/>
              <a:gd name="T10" fmla="*/ 0 w 168"/>
              <a:gd name="T11" fmla="*/ 189 h 190"/>
              <a:gd name="T12" fmla="*/ 0 w 168"/>
              <a:gd name="T13" fmla="*/ 7 h 1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190"/>
              <a:gd name="T23" fmla="*/ 168 w 168"/>
              <a:gd name="T24" fmla="*/ 190 h 19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190">
                <a:moveTo>
                  <a:pt x="0" y="7"/>
                </a:moveTo>
                <a:lnTo>
                  <a:pt x="71" y="0"/>
                </a:lnTo>
                <a:lnTo>
                  <a:pt x="167" y="0"/>
                </a:lnTo>
                <a:lnTo>
                  <a:pt x="167" y="184"/>
                </a:lnTo>
                <a:lnTo>
                  <a:pt x="71" y="184"/>
                </a:lnTo>
                <a:lnTo>
                  <a:pt x="0" y="189"/>
                </a:lnTo>
                <a:lnTo>
                  <a:pt x="0" y="7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4" name="Freeform 18"/>
          <p:cNvSpPr>
            <a:spLocks/>
          </p:cNvSpPr>
          <p:nvPr/>
        </p:nvSpPr>
        <p:spPr bwMode="auto">
          <a:xfrm>
            <a:off x="5762625" y="4581525"/>
            <a:ext cx="117475" cy="358775"/>
          </a:xfrm>
          <a:custGeom>
            <a:avLst/>
            <a:gdLst>
              <a:gd name="T0" fmla="*/ 0 w 81"/>
              <a:gd name="T1" fmla="*/ 0 h 256"/>
              <a:gd name="T2" fmla="*/ 0 w 81"/>
              <a:gd name="T3" fmla="*/ 180 h 256"/>
              <a:gd name="T4" fmla="*/ 80 w 81"/>
              <a:gd name="T5" fmla="*/ 255 h 256"/>
              <a:gd name="T6" fmla="*/ 80 w 81"/>
              <a:gd name="T7" fmla="*/ 71 h 256"/>
              <a:gd name="T8" fmla="*/ 0 w 81"/>
              <a:gd name="T9" fmla="*/ 0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1"/>
              <a:gd name="T16" fmla="*/ 0 h 256"/>
              <a:gd name="T17" fmla="*/ 81 w 81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1" h="256">
                <a:moveTo>
                  <a:pt x="0" y="0"/>
                </a:moveTo>
                <a:lnTo>
                  <a:pt x="0" y="180"/>
                </a:lnTo>
                <a:lnTo>
                  <a:pt x="80" y="255"/>
                </a:lnTo>
                <a:lnTo>
                  <a:pt x="80" y="71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5878513" y="4645025"/>
            <a:ext cx="134937" cy="293688"/>
          </a:xfrm>
          <a:custGeom>
            <a:avLst/>
            <a:gdLst>
              <a:gd name="T0" fmla="*/ 0 w 94"/>
              <a:gd name="T1" fmla="*/ 26 h 209"/>
              <a:gd name="T2" fmla="*/ 93 w 94"/>
              <a:gd name="T3" fmla="*/ 0 h 209"/>
              <a:gd name="T4" fmla="*/ 93 w 94"/>
              <a:gd name="T5" fmla="*/ 184 h 209"/>
              <a:gd name="T6" fmla="*/ 0 w 94"/>
              <a:gd name="T7" fmla="*/ 208 h 209"/>
              <a:gd name="T8" fmla="*/ 0 w 94"/>
              <a:gd name="T9" fmla="*/ 26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209"/>
              <a:gd name="T17" fmla="*/ 94 w 94"/>
              <a:gd name="T18" fmla="*/ 209 h 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209">
                <a:moveTo>
                  <a:pt x="0" y="26"/>
                </a:moveTo>
                <a:lnTo>
                  <a:pt x="93" y="0"/>
                </a:lnTo>
                <a:lnTo>
                  <a:pt x="93" y="184"/>
                </a:lnTo>
                <a:lnTo>
                  <a:pt x="0" y="208"/>
                </a:lnTo>
                <a:lnTo>
                  <a:pt x="0" y="2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6113463" y="4897438"/>
            <a:ext cx="88900" cy="404812"/>
          </a:xfrm>
          <a:custGeom>
            <a:avLst/>
            <a:gdLst>
              <a:gd name="T0" fmla="*/ 0 w 62"/>
              <a:gd name="T1" fmla="*/ 0 h 289"/>
              <a:gd name="T2" fmla="*/ 61 w 62"/>
              <a:gd name="T3" fmla="*/ 102 h 289"/>
              <a:gd name="T4" fmla="*/ 61 w 62"/>
              <a:gd name="T5" fmla="*/ 288 h 289"/>
              <a:gd name="T6" fmla="*/ 0 w 62"/>
              <a:gd name="T7" fmla="*/ 183 h 289"/>
              <a:gd name="T8" fmla="*/ 0 w 62"/>
              <a:gd name="T9" fmla="*/ 0 h 2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"/>
              <a:gd name="T16" fmla="*/ 0 h 289"/>
              <a:gd name="T17" fmla="*/ 62 w 62"/>
              <a:gd name="T18" fmla="*/ 289 h 28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" h="289">
                <a:moveTo>
                  <a:pt x="0" y="0"/>
                </a:moveTo>
                <a:lnTo>
                  <a:pt x="61" y="102"/>
                </a:lnTo>
                <a:lnTo>
                  <a:pt x="61" y="288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6011863" y="4645025"/>
            <a:ext cx="125412" cy="369888"/>
          </a:xfrm>
          <a:custGeom>
            <a:avLst/>
            <a:gdLst>
              <a:gd name="T0" fmla="*/ 0 w 87"/>
              <a:gd name="T1" fmla="*/ 0 h 263"/>
              <a:gd name="T2" fmla="*/ 86 w 87"/>
              <a:gd name="T3" fmla="*/ 94 h 263"/>
              <a:gd name="T4" fmla="*/ 67 w 87"/>
              <a:gd name="T5" fmla="*/ 180 h 263"/>
              <a:gd name="T6" fmla="*/ 67 w 87"/>
              <a:gd name="T7" fmla="*/ 262 h 263"/>
              <a:gd name="T8" fmla="*/ 0 w 87"/>
              <a:gd name="T9" fmla="*/ 182 h 263"/>
              <a:gd name="T10" fmla="*/ 0 w 87"/>
              <a:gd name="T11" fmla="*/ 0 h 26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7"/>
              <a:gd name="T19" fmla="*/ 0 h 263"/>
              <a:gd name="T20" fmla="*/ 87 w 87"/>
              <a:gd name="T21" fmla="*/ 263 h 26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7" h="263">
                <a:moveTo>
                  <a:pt x="0" y="0"/>
                </a:moveTo>
                <a:lnTo>
                  <a:pt x="86" y="94"/>
                </a:lnTo>
                <a:lnTo>
                  <a:pt x="67" y="180"/>
                </a:lnTo>
                <a:lnTo>
                  <a:pt x="67" y="262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8" name="Freeform 22"/>
          <p:cNvSpPr>
            <a:spLocks/>
          </p:cNvSpPr>
          <p:nvPr/>
        </p:nvSpPr>
        <p:spPr bwMode="auto">
          <a:xfrm>
            <a:off x="4610100" y="4683125"/>
            <a:ext cx="242888" cy="452438"/>
          </a:xfrm>
          <a:custGeom>
            <a:avLst/>
            <a:gdLst>
              <a:gd name="T0" fmla="*/ 15 w 169"/>
              <a:gd name="T1" fmla="*/ 322 h 323"/>
              <a:gd name="T2" fmla="*/ 0 w 169"/>
              <a:gd name="T3" fmla="*/ 221 h 323"/>
              <a:gd name="T4" fmla="*/ 35 w 169"/>
              <a:gd name="T5" fmla="*/ 117 h 323"/>
              <a:gd name="T6" fmla="*/ 168 w 169"/>
              <a:gd name="T7" fmla="*/ 0 h 323"/>
              <a:gd name="T8" fmla="*/ 168 w 169"/>
              <a:gd name="T9" fmla="*/ 181 h 323"/>
              <a:gd name="T10" fmla="*/ 37 w 169"/>
              <a:gd name="T11" fmla="*/ 296 h 323"/>
              <a:gd name="T12" fmla="*/ 15 w 169"/>
              <a:gd name="T13" fmla="*/ 322 h 3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9"/>
              <a:gd name="T22" fmla="*/ 0 h 323"/>
              <a:gd name="T23" fmla="*/ 169 w 169"/>
              <a:gd name="T24" fmla="*/ 323 h 3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9" h="323">
                <a:moveTo>
                  <a:pt x="15" y="322"/>
                </a:moveTo>
                <a:lnTo>
                  <a:pt x="0" y="221"/>
                </a:lnTo>
                <a:lnTo>
                  <a:pt x="35" y="117"/>
                </a:lnTo>
                <a:lnTo>
                  <a:pt x="168" y="0"/>
                </a:lnTo>
                <a:lnTo>
                  <a:pt x="168" y="181"/>
                </a:lnTo>
                <a:lnTo>
                  <a:pt x="37" y="296"/>
                </a:lnTo>
                <a:lnTo>
                  <a:pt x="15" y="32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9" name="Freeform 23"/>
          <p:cNvSpPr>
            <a:spLocks/>
          </p:cNvSpPr>
          <p:nvPr/>
        </p:nvSpPr>
        <p:spPr bwMode="auto">
          <a:xfrm>
            <a:off x="4851400" y="4641850"/>
            <a:ext cx="142875" cy="292100"/>
          </a:xfrm>
          <a:custGeom>
            <a:avLst/>
            <a:gdLst>
              <a:gd name="T0" fmla="*/ 0 w 99"/>
              <a:gd name="T1" fmla="*/ 29 h 209"/>
              <a:gd name="T2" fmla="*/ 0 w 99"/>
              <a:gd name="T3" fmla="*/ 208 h 209"/>
              <a:gd name="T4" fmla="*/ 98 w 99"/>
              <a:gd name="T5" fmla="*/ 182 h 209"/>
              <a:gd name="T6" fmla="*/ 98 w 99"/>
              <a:gd name="T7" fmla="*/ 0 h 209"/>
              <a:gd name="T8" fmla="*/ 0 w 99"/>
              <a:gd name="T9" fmla="*/ 29 h 2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9"/>
              <a:gd name="T16" fmla="*/ 0 h 209"/>
              <a:gd name="T17" fmla="*/ 99 w 99"/>
              <a:gd name="T18" fmla="*/ 209 h 2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9" h="209">
                <a:moveTo>
                  <a:pt x="0" y="29"/>
                </a:moveTo>
                <a:lnTo>
                  <a:pt x="0" y="208"/>
                </a:lnTo>
                <a:lnTo>
                  <a:pt x="98" y="182"/>
                </a:lnTo>
                <a:lnTo>
                  <a:pt x="98" y="0"/>
                </a:lnTo>
                <a:lnTo>
                  <a:pt x="0" y="29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0" name="Freeform 24"/>
          <p:cNvSpPr>
            <a:spLocks/>
          </p:cNvSpPr>
          <p:nvPr/>
        </p:nvSpPr>
        <p:spPr bwMode="auto">
          <a:xfrm>
            <a:off x="4992688" y="4641850"/>
            <a:ext cx="279400" cy="360363"/>
          </a:xfrm>
          <a:custGeom>
            <a:avLst/>
            <a:gdLst>
              <a:gd name="T0" fmla="*/ 0 w 193"/>
              <a:gd name="T1" fmla="*/ 0 h 257"/>
              <a:gd name="T2" fmla="*/ 192 w 193"/>
              <a:gd name="T3" fmla="*/ 74 h 257"/>
              <a:gd name="T4" fmla="*/ 192 w 193"/>
              <a:gd name="T5" fmla="*/ 256 h 257"/>
              <a:gd name="T6" fmla="*/ 0 w 193"/>
              <a:gd name="T7" fmla="*/ 182 h 257"/>
              <a:gd name="T8" fmla="*/ 0 w 193"/>
              <a:gd name="T9" fmla="*/ 0 h 2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3"/>
              <a:gd name="T16" fmla="*/ 0 h 257"/>
              <a:gd name="T17" fmla="*/ 193 w 193"/>
              <a:gd name="T18" fmla="*/ 257 h 25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3" h="257">
                <a:moveTo>
                  <a:pt x="0" y="0"/>
                </a:moveTo>
                <a:lnTo>
                  <a:pt x="192" y="74"/>
                </a:lnTo>
                <a:lnTo>
                  <a:pt x="192" y="256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1" name="Freeform 25"/>
          <p:cNvSpPr>
            <a:spLocks/>
          </p:cNvSpPr>
          <p:nvPr/>
        </p:nvSpPr>
        <p:spPr bwMode="auto">
          <a:xfrm>
            <a:off x="5270500" y="4743450"/>
            <a:ext cx="214313" cy="268288"/>
          </a:xfrm>
          <a:custGeom>
            <a:avLst/>
            <a:gdLst>
              <a:gd name="T0" fmla="*/ 0 w 149"/>
              <a:gd name="T1" fmla="*/ 0 h 191"/>
              <a:gd name="T2" fmla="*/ 0 w 149"/>
              <a:gd name="T3" fmla="*/ 183 h 191"/>
              <a:gd name="T4" fmla="*/ 148 w 149"/>
              <a:gd name="T5" fmla="*/ 190 h 191"/>
              <a:gd name="T6" fmla="*/ 148 w 149"/>
              <a:gd name="T7" fmla="*/ 5 h 191"/>
              <a:gd name="T8" fmla="*/ 0 w 149"/>
              <a:gd name="T9" fmla="*/ 0 h 1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"/>
              <a:gd name="T16" fmla="*/ 0 h 191"/>
              <a:gd name="T17" fmla="*/ 149 w 149"/>
              <a:gd name="T18" fmla="*/ 191 h 1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" h="191">
                <a:moveTo>
                  <a:pt x="0" y="0"/>
                </a:moveTo>
                <a:lnTo>
                  <a:pt x="0" y="183"/>
                </a:lnTo>
                <a:lnTo>
                  <a:pt x="148" y="190"/>
                </a:lnTo>
                <a:lnTo>
                  <a:pt x="148" y="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2" name="Freeform 26"/>
          <p:cNvSpPr>
            <a:spLocks/>
          </p:cNvSpPr>
          <p:nvPr/>
        </p:nvSpPr>
        <p:spPr bwMode="auto">
          <a:xfrm>
            <a:off x="6365875" y="5157788"/>
            <a:ext cx="123825" cy="377825"/>
          </a:xfrm>
          <a:custGeom>
            <a:avLst/>
            <a:gdLst>
              <a:gd name="T0" fmla="*/ 0 w 86"/>
              <a:gd name="T1" fmla="*/ 87 h 269"/>
              <a:gd name="T2" fmla="*/ 85 w 86"/>
              <a:gd name="T3" fmla="*/ 0 h 269"/>
              <a:gd name="T4" fmla="*/ 85 w 86"/>
              <a:gd name="T5" fmla="*/ 180 h 269"/>
              <a:gd name="T6" fmla="*/ 0 w 86"/>
              <a:gd name="T7" fmla="*/ 268 h 269"/>
              <a:gd name="T8" fmla="*/ 0 w 86"/>
              <a:gd name="T9" fmla="*/ 87 h 2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"/>
              <a:gd name="T16" fmla="*/ 0 h 269"/>
              <a:gd name="T17" fmla="*/ 86 w 86"/>
              <a:gd name="T18" fmla="*/ 269 h 2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" h="269">
                <a:moveTo>
                  <a:pt x="0" y="87"/>
                </a:moveTo>
                <a:lnTo>
                  <a:pt x="85" y="0"/>
                </a:lnTo>
                <a:lnTo>
                  <a:pt x="85" y="180"/>
                </a:lnTo>
                <a:lnTo>
                  <a:pt x="0" y="268"/>
                </a:lnTo>
                <a:lnTo>
                  <a:pt x="0" y="87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3" name="Freeform 27"/>
          <p:cNvSpPr>
            <a:spLocks/>
          </p:cNvSpPr>
          <p:nvPr/>
        </p:nvSpPr>
        <p:spPr bwMode="auto">
          <a:xfrm>
            <a:off x="6200775" y="5043488"/>
            <a:ext cx="36513" cy="258762"/>
          </a:xfrm>
          <a:custGeom>
            <a:avLst/>
            <a:gdLst>
              <a:gd name="T0" fmla="*/ 0 w 25"/>
              <a:gd name="T1" fmla="*/ 0 h 185"/>
              <a:gd name="T2" fmla="*/ 0 w 25"/>
              <a:gd name="T3" fmla="*/ 184 h 185"/>
              <a:gd name="T4" fmla="*/ 24 w 25"/>
              <a:gd name="T5" fmla="*/ 184 h 185"/>
              <a:gd name="T6" fmla="*/ 24 w 25"/>
              <a:gd name="T7" fmla="*/ 2 h 185"/>
              <a:gd name="T8" fmla="*/ 0 w 25"/>
              <a:gd name="T9" fmla="*/ 0 h 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"/>
              <a:gd name="T16" fmla="*/ 0 h 185"/>
              <a:gd name="T17" fmla="*/ 25 w 25"/>
              <a:gd name="T18" fmla="*/ 185 h 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" h="185">
                <a:moveTo>
                  <a:pt x="0" y="0"/>
                </a:moveTo>
                <a:lnTo>
                  <a:pt x="0" y="184"/>
                </a:lnTo>
                <a:lnTo>
                  <a:pt x="24" y="184"/>
                </a:lnTo>
                <a:lnTo>
                  <a:pt x="24" y="2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4" name="Freeform 28"/>
          <p:cNvSpPr>
            <a:spLocks/>
          </p:cNvSpPr>
          <p:nvPr/>
        </p:nvSpPr>
        <p:spPr bwMode="auto">
          <a:xfrm>
            <a:off x="6269038" y="5278438"/>
            <a:ext cx="98425" cy="265112"/>
          </a:xfrm>
          <a:custGeom>
            <a:avLst/>
            <a:gdLst>
              <a:gd name="T0" fmla="*/ 0 w 68"/>
              <a:gd name="T1" fmla="*/ 5 h 188"/>
              <a:gd name="T2" fmla="*/ 67 w 68"/>
              <a:gd name="T3" fmla="*/ 0 h 188"/>
              <a:gd name="T4" fmla="*/ 67 w 68"/>
              <a:gd name="T5" fmla="*/ 180 h 188"/>
              <a:gd name="T6" fmla="*/ 0 w 68"/>
              <a:gd name="T7" fmla="*/ 187 h 188"/>
              <a:gd name="T8" fmla="*/ 0 w 68"/>
              <a:gd name="T9" fmla="*/ 5 h 1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"/>
              <a:gd name="T16" fmla="*/ 0 h 188"/>
              <a:gd name="T17" fmla="*/ 68 w 68"/>
              <a:gd name="T18" fmla="*/ 188 h 1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" h="188">
                <a:moveTo>
                  <a:pt x="0" y="5"/>
                </a:moveTo>
                <a:lnTo>
                  <a:pt x="67" y="0"/>
                </a:lnTo>
                <a:lnTo>
                  <a:pt x="67" y="180"/>
                </a:lnTo>
                <a:lnTo>
                  <a:pt x="0" y="187"/>
                </a:lnTo>
                <a:lnTo>
                  <a:pt x="0" y="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5" name="Freeform 29"/>
          <p:cNvSpPr>
            <a:spLocks/>
          </p:cNvSpPr>
          <p:nvPr/>
        </p:nvSpPr>
        <p:spPr bwMode="auto">
          <a:xfrm>
            <a:off x="6235700" y="5045075"/>
            <a:ext cx="34925" cy="498475"/>
          </a:xfrm>
          <a:custGeom>
            <a:avLst/>
            <a:gdLst>
              <a:gd name="T0" fmla="*/ 0 w 24"/>
              <a:gd name="T1" fmla="*/ 0 h 356"/>
              <a:gd name="T2" fmla="*/ 23 w 24"/>
              <a:gd name="T3" fmla="*/ 177 h 356"/>
              <a:gd name="T4" fmla="*/ 23 w 24"/>
              <a:gd name="T5" fmla="*/ 355 h 356"/>
              <a:gd name="T6" fmla="*/ 0 w 24"/>
              <a:gd name="T7" fmla="*/ 183 h 356"/>
              <a:gd name="T8" fmla="*/ 0 w 24"/>
              <a:gd name="T9" fmla="*/ 0 h 3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"/>
              <a:gd name="T16" fmla="*/ 0 h 356"/>
              <a:gd name="T17" fmla="*/ 24 w 24"/>
              <a:gd name="T18" fmla="*/ 356 h 3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" h="356">
                <a:moveTo>
                  <a:pt x="0" y="0"/>
                </a:moveTo>
                <a:lnTo>
                  <a:pt x="23" y="177"/>
                </a:lnTo>
                <a:lnTo>
                  <a:pt x="23" y="355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6" name="Freeform 30"/>
          <p:cNvSpPr>
            <a:spLocks/>
          </p:cNvSpPr>
          <p:nvPr/>
        </p:nvSpPr>
        <p:spPr bwMode="auto">
          <a:xfrm>
            <a:off x="6365875" y="4264025"/>
            <a:ext cx="106363" cy="298450"/>
          </a:xfrm>
          <a:custGeom>
            <a:avLst/>
            <a:gdLst>
              <a:gd name="T0" fmla="*/ 0 w 74"/>
              <a:gd name="T1" fmla="*/ 26 h 213"/>
              <a:gd name="T2" fmla="*/ 73 w 74"/>
              <a:gd name="T3" fmla="*/ 0 h 213"/>
              <a:gd name="T4" fmla="*/ 73 w 74"/>
              <a:gd name="T5" fmla="*/ 186 h 213"/>
              <a:gd name="T6" fmla="*/ 0 w 74"/>
              <a:gd name="T7" fmla="*/ 212 h 213"/>
              <a:gd name="T8" fmla="*/ 0 w 74"/>
              <a:gd name="T9" fmla="*/ 26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"/>
              <a:gd name="T16" fmla="*/ 0 h 213"/>
              <a:gd name="T17" fmla="*/ 74 w 74"/>
              <a:gd name="T18" fmla="*/ 213 h 2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" h="213">
                <a:moveTo>
                  <a:pt x="0" y="26"/>
                </a:moveTo>
                <a:lnTo>
                  <a:pt x="73" y="0"/>
                </a:lnTo>
                <a:lnTo>
                  <a:pt x="73" y="186"/>
                </a:lnTo>
                <a:lnTo>
                  <a:pt x="0" y="212"/>
                </a:lnTo>
                <a:lnTo>
                  <a:pt x="0" y="26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7" name="Freeform 31"/>
          <p:cNvSpPr>
            <a:spLocks/>
          </p:cNvSpPr>
          <p:nvPr/>
        </p:nvSpPr>
        <p:spPr bwMode="auto">
          <a:xfrm>
            <a:off x="6470650" y="4121150"/>
            <a:ext cx="133350" cy="406400"/>
          </a:xfrm>
          <a:custGeom>
            <a:avLst/>
            <a:gdLst>
              <a:gd name="T0" fmla="*/ 0 w 92"/>
              <a:gd name="T1" fmla="*/ 105 h 291"/>
              <a:gd name="T2" fmla="*/ 91 w 92"/>
              <a:gd name="T3" fmla="*/ 0 h 291"/>
              <a:gd name="T4" fmla="*/ 91 w 92"/>
              <a:gd name="T5" fmla="*/ 184 h 291"/>
              <a:gd name="T6" fmla="*/ 0 w 92"/>
              <a:gd name="T7" fmla="*/ 290 h 291"/>
              <a:gd name="T8" fmla="*/ 0 w 92"/>
              <a:gd name="T9" fmla="*/ 105 h 2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291"/>
              <a:gd name="T17" fmla="*/ 92 w 92"/>
              <a:gd name="T18" fmla="*/ 291 h 2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291">
                <a:moveTo>
                  <a:pt x="0" y="105"/>
                </a:moveTo>
                <a:lnTo>
                  <a:pt x="91" y="0"/>
                </a:lnTo>
                <a:lnTo>
                  <a:pt x="91" y="184"/>
                </a:lnTo>
                <a:lnTo>
                  <a:pt x="0" y="290"/>
                </a:lnTo>
                <a:lnTo>
                  <a:pt x="0" y="105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8" name="Freeform 32"/>
          <p:cNvSpPr>
            <a:spLocks/>
          </p:cNvSpPr>
          <p:nvPr/>
        </p:nvSpPr>
        <p:spPr bwMode="auto">
          <a:xfrm>
            <a:off x="6602413" y="4021138"/>
            <a:ext cx="61912" cy="358775"/>
          </a:xfrm>
          <a:custGeom>
            <a:avLst/>
            <a:gdLst>
              <a:gd name="T0" fmla="*/ 0 w 43"/>
              <a:gd name="T1" fmla="*/ 75 h 256"/>
              <a:gd name="T2" fmla="*/ 0 w 43"/>
              <a:gd name="T3" fmla="*/ 255 h 256"/>
              <a:gd name="T4" fmla="*/ 42 w 43"/>
              <a:gd name="T5" fmla="*/ 180 h 256"/>
              <a:gd name="T6" fmla="*/ 42 w 43"/>
              <a:gd name="T7" fmla="*/ 0 h 256"/>
              <a:gd name="T8" fmla="*/ 0 w 43"/>
              <a:gd name="T9" fmla="*/ 75 h 2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"/>
              <a:gd name="T16" fmla="*/ 0 h 256"/>
              <a:gd name="T17" fmla="*/ 43 w 43"/>
              <a:gd name="T18" fmla="*/ 256 h 2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" h="256">
                <a:moveTo>
                  <a:pt x="0" y="75"/>
                </a:moveTo>
                <a:lnTo>
                  <a:pt x="0" y="255"/>
                </a:lnTo>
                <a:lnTo>
                  <a:pt x="42" y="180"/>
                </a:lnTo>
                <a:lnTo>
                  <a:pt x="42" y="0"/>
                </a:lnTo>
                <a:lnTo>
                  <a:pt x="0" y="75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89" name="Freeform 33"/>
          <p:cNvSpPr>
            <a:spLocks/>
          </p:cNvSpPr>
          <p:nvPr/>
        </p:nvSpPr>
        <p:spPr bwMode="auto">
          <a:xfrm>
            <a:off x="6289675" y="4306888"/>
            <a:ext cx="77788" cy="385762"/>
          </a:xfrm>
          <a:custGeom>
            <a:avLst/>
            <a:gdLst>
              <a:gd name="T0" fmla="*/ 53 w 54"/>
              <a:gd name="T1" fmla="*/ 0 h 275"/>
              <a:gd name="T2" fmla="*/ 53 w 54"/>
              <a:gd name="T3" fmla="*/ 188 h 275"/>
              <a:gd name="T4" fmla="*/ 44 w 54"/>
              <a:gd name="T5" fmla="*/ 239 h 275"/>
              <a:gd name="T6" fmla="*/ 31 w 54"/>
              <a:gd name="T7" fmla="*/ 274 h 275"/>
              <a:gd name="T8" fmla="*/ 11 w 54"/>
              <a:gd name="T9" fmla="*/ 241 h 275"/>
              <a:gd name="T10" fmla="*/ 0 w 54"/>
              <a:gd name="T11" fmla="*/ 176 h 275"/>
              <a:gd name="T12" fmla="*/ 42 w 54"/>
              <a:gd name="T13" fmla="*/ 60 h 275"/>
              <a:gd name="T14" fmla="*/ 53 w 54"/>
              <a:gd name="T15" fmla="*/ 0 h 27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"/>
              <a:gd name="T25" fmla="*/ 0 h 275"/>
              <a:gd name="T26" fmla="*/ 54 w 54"/>
              <a:gd name="T27" fmla="*/ 275 h 27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" h="275">
                <a:moveTo>
                  <a:pt x="53" y="0"/>
                </a:moveTo>
                <a:lnTo>
                  <a:pt x="53" y="188"/>
                </a:lnTo>
                <a:lnTo>
                  <a:pt x="44" y="239"/>
                </a:lnTo>
                <a:lnTo>
                  <a:pt x="31" y="274"/>
                </a:lnTo>
                <a:lnTo>
                  <a:pt x="11" y="241"/>
                </a:lnTo>
                <a:lnTo>
                  <a:pt x="0" y="176"/>
                </a:lnTo>
                <a:lnTo>
                  <a:pt x="42" y="60"/>
                </a:lnTo>
                <a:lnTo>
                  <a:pt x="5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0" name="Freeform 34"/>
          <p:cNvSpPr>
            <a:spLocks/>
          </p:cNvSpPr>
          <p:nvPr/>
        </p:nvSpPr>
        <p:spPr bwMode="auto">
          <a:xfrm>
            <a:off x="6662738" y="3971925"/>
            <a:ext cx="155575" cy="306388"/>
          </a:xfrm>
          <a:custGeom>
            <a:avLst/>
            <a:gdLst>
              <a:gd name="T0" fmla="*/ 0 w 107"/>
              <a:gd name="T1" fmla="*/ 33 h 220"/>
              <a:gd name="T2" fmla="*/ 106 w 107"/>
              <a:gd name="T3" fmla="*/ 0 h 220"/>
              <a:gd name="T4" fmla="*/ 106 w 107"/>
              <a:gd name="T5" fmla="*/ 183 h 220"/>
              <a:gd name="T6" fmla="*/ 0 w 107"/>
              <a:gd name="T7" fmla="*/ 219 h 220"/>
              <a:gd name="T8" fmla="*/ 0 w 107"/>
              <a:gd name="T9" fmla="*/ 33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"/>
              <a:gd name="T16" fmla="*/ 0 h 220"/>
              <a:gd name="T17" fmla="*/ 107 w 107"/>
              <a:gd name="T18" fmla="*/ 220 h 2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" h="220">
                <a:moveTo>
                  <a:pt x="0" y="33"/>
                </a:moveTo>
                <a:lnTo>
                  <a:pt x="106" y="0"/>
                </a:lnTo>
                <a:lnTo>
                  <a:pt x="106" y="183"/>
                </a:lnTo>
                <a:lnTo>
                  <a:pt x="0" y="219"/>
                </a:lnTo>
                <a:lnTo>
                  <a:pt x="0" y="33"/>
                </a:lnTo>
              </a:path>
            </a:pathLst>
          </a:custGeom>
          <a:solidFill>
            <a:srgbClr val="67676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1" name="Freeform 35"/>
          <p:cNvSpPr>
            <a:spLocks/>
          </p:cNvSpPr>
          <p:nvPr/>
        </p:nvSpPr>
        <p:spPr bwMode="auto">
          <a:xfrm>
            <a:off x="6816725" y="3854450"/>
            <a:ext cx="101600" cy="374650"/>
          </a:xfrm>
          <a:custGeom>
            <a:avLst/>
            <a:gdLst>
              <a:gd name="T0" fmla="*/ 0 w 71"/>
              <a:gd name="T1" fmla="*/ 83 h 267"/>
              <a:gd name="T2" fmla="*/ 0 w 71"/>
              <a:gd name="T3" fmla="*/ 266 h 267"/>
              <a:gd name="T4" fmla="*/ 70 w 71"/>
              <a:gd name="T5" fmla="*/ 182 h 267"/>
              <a:gd name="T6" fmla="*/ 70 w 71"/>
              <a:gd name="T7" fmla="*/ 0 h 267"/>
              <a:gd name="T8" fmla="*/ 0 w 71"/>
              <a:gd name="T9" fmla="*/ 83 h 2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"/>
              <a:gd name="T16" fmla="*/ 0 h 267"/>
              <a:gd name="T17" fmla="*/ 71 w 71"/>
              <a:gd name="T18" fmla="*/ 267 h 2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" h="267">
                <a:moveTo>
                  <a:pt x="0" y="83"/>
                </a:moveTo>
                <a:lnTo>
                  <a:pt x="0" y="266"/>
                </a:lnTo>
                <a:lnTo>
                  <a:pt x="70" y="182"/>
                </a:lnTo>
                <a:lnTo>
                  <a:pt x="70" y="0"/>
                </a:lnTo>
                <a:lnTo>
                  <a:pt x="0" y="83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2" name="Freeform 36"/>
          <p:cNvSpPr>
            <a:spLocks/>
          </p:cNvSpPr>
          <p:nvPr/>
        </p:nvSpPr>
        <p:spPr bwMode="auto">
          <a:xfrm>
            <a:off x="6986588" y="3275013"/>
            <a:ext cx="80962" cy="365125"/>
          </a:xfrm>
          <a:custGeom>
            <a:avLst/>
            <a:gdLst>
              <a:gd name="T0" fmla="*/ 0 w 56"/>
              <a:gd name="T1" fmla="*/ 74 h 261"/>
              <a:gd name="T2" fmla="*/ 55 w 56"/>
              <a:gd name="T3" fmla="*/ 0 h 261"/>
              <a:gd name="T4" fmla="*/ 55 w 56"/>
              <a:gd name="T5" fmla="*/ 183 h 261"/>
              <a:gd name="T6" fmla="*/ 0 w 56"/>
              <a:gd name="T7" fmla="*/ 260 h 261"/>
              <a:gd name="T8" fmla="*/ 0 w 56"/>
              <a:gd name="T9" fmla="*/ 74 h 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261"/>
              <a:gd name="T17" fmla="*/ 56 w 56"/>
              <a:gd name="T18" fmla="*/ 261 h 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261">
                <a:moveTo>
                  <a:pt x="0" y="74"/>
                </a:moveTo>
                <a:lnTo>
                  <a:pt x="55" y="0"/>
                </a:lnTo>
                <a:lnTo>
                  <a:pt x="55" y="183"/>
                </a:lnTo>
                <a:lnTo>
                  <a:pt x="0" y="260"/>
                </a:lnTo>
                <a:lnTo>
                  <a:pt x="0" y="74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3" name="Freeform 37"/>
          <p:cNvSpPr>
            <a:spLocks/>
          </p:cNvSpPr>
          <p:nvPr/>
        </p:nvSpPr>
        <p:spPr bwMode="auto">
          <a:xfrm>
            <a:off x="6889750" y="3419475"/>
            <a:ext cx="80963" cy="415925"/>
          </a:xfrm>
          <a:custGeom>
            <a:avLst/>
            <a:gdLst>
              <a:gd name="T0" fmla="*/ 55 w 56"/>
              <a:gd name="T1" fmla="*/ 0 h 297"/>
              <a:gd name="T2" fmla="*/ 0 w 56"/>
              <a:gd name="T3" fmla="*/ 115 h 297"/>
              <a:gd name="T4" fmla="*/ 0 w 56"/>
              <a:gd name="T5" fmla="*/ 296 h 297"/>
              <a:gd name="T6" fmla="*/ 55 w 56"/>
              <a:gd name="T7" fmla="*/ 186 h 297"/>
              <a:gd name="T8" fmla="*/ 55 w 56"/>
              <a:gd name="T9" fmla="*/ 0 h 2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"/>
              <a:gd name="T16" fmla="*/ 0 h 297"/>
              <a:gd name="T17" fmla="*/ 56 w 56"/>
              <a:gd name="T18" fmla="*/ 297 h 2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" h="297">
                <a:moveTo>
                  <a:pt x="55" y="0"/>
                </a:moveTo>
                <a:lnTo>
                  <a:pt x="0" y="115"/>
                </a:lnTo>
                <a:lnTo>
                  <a:pt x="0" y="296"/>
                </a:lnTo>
                <a:lnTo>
                  <a:pt x="55" y="186"/>
                </a:lnTo>
                <a:lnTo>
                  <a:pt x="5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4" name="Freeform 38"/>
          <p:cNvSpPr>
            <a:spLocks/>
          </p:cNvSpPr>
          <p:nvPr/>
        </p:nvSpPr>
        <p:spPr bwMode="auto">
          <a:xfrm>
            <a:off x="6837363" y="3581400"/>
            <a:ext cx="53975" cy="193675"/>
          </a:xfrm>
          <a:custGeom>
            <a:avLst/>
            <a:gdLst>
              <a:gd name="T0" fmla="*/ 36 w 37"/>
              <a:gd name="T1" fmla="*/ 0 h 138"/>
              <a:gd name="T2" fmla="*/ 0 w 37"/>
              <a:gd name="T3" fmla="*/ 41 h 138"/>
              <a:gd name="T4" fmla="*/ 36 w 37"/>
              <a:gd name="T5" fmla="*/ 137 h 138"/>
              <a:gd name="T6" fmla="*/ 36 w 37"/>
              <a:gd name="T7" fmla="*/ 0 h 138"/>
              <a:gd name="T8" fmla="*/ 0 60000 65536"/>
              <a:gd name="T9" fmla="*/ 0 60000 65536"/>
              <a:gd name="T10" fmla="*/ 0 60000 65536"/>
              <a:gd name="T11" fmla="*/ 0 60000 65536"/>
              <a:gd name="T12" fmla="*/ 0 w 37"/>
              <a:gd name="T13" fmla="*/ 0 h 138"/>
              <a:gd name="T14" fmla="*/ 37 w 37"/>
              <a:gd name="T15" fmla="*/ 138 h 1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" h="138">
                <a:moveTo>
                  <a:pt x="36" y="0"/>
                </a:moveTo>
                <a:lnTo>
                  <a:pt x="0" y="41"/>
                </a:lnTo>
                <a:lnTo>
                  <a:pt x="36" y="137"/>
                </a:lnTo>
                <a:lnTo>
                  <a:pt x="36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5" name="Freeform 39"/>
          <p:cNvSpPr>
            <a:spLocks/>
          </p:cNvSpPr>
          <p:nvPr/>
        </p:nvSpPr>
        <p:spPr bwMode="auto">
          <a:xfrm>
            <a:off x="7437438" y="2978150"/>
            <a:ext cx="85725" cy="292100"/>
          </a:xfrm>
          <a:custGeom>
            <a:avLst/>
            <a:gdLst>
              <a:gd name="T0" fmla="*/ 0 w 60"/>
              <a:gd name="T1" fmla="*/ 24 h 208"/>
              <a:gd name="T2" fmla="*/ 59 w 60"/>
              <a:gd name="T3" fmla="*/ 0 h 208"/>
              <a:gd name="T4" fmla="*/ 59 w 60"/>
              <a:gd name="T5" fmla="*/ 183 h 208"/>
              <a:gd name="T6" fmla="*/ 0 w 60"/>
              <a:gd name="T7" fmla="*/ 207 h 208"/>
              <a:gd name="T8" fmla="*/ 0 w 60"/>
              <a:gd name="T9" fmla="*/ 24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208"/>
              <a:gd name="T17" fmla="*/ 60 w 60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208">
                <a:moveTo>
                  <a:pt x="0" y="24"/>
                </a:moveTo>
                <a:lnTo>
                  <a:pt x="59" y="0"/>
                </a:lnTo>
                <a:lnTo>
                  <a:pt x="59" y="183"/>
                </a:lnTo>
                <a:lnTo>
                  <a:pt x="0" y="207"/>
                </a:lnTo>
                <a:lnTo>
                  <a:pt x="0" y="24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6" name="Freeform 40"/>
          <p:cNvSpPr>
            <a:spLocks/>
          </p:cNvSpPr>
          <p:nvPr/>
        </p:nvSpPr>
        <p:spPr bwMode="auto">
          <a:xfrm>
            <a:off x="7388225" y="2968625"/>
            <a:ext cx="49213" cy="295275"/>
          </a:xfrm>
          <a:custGeom>
            <a:avLst/>
            <a:gdLst>
              <a:gd name="T0" fmla="*/ 0 w 35"/>
              <a:gd name="T1" fmla="*/ 0 h 211"/>
              <a:gd name="T2" fmla="*/ 34 w 35"/>
              <a:gd name="T3" fmla="*/ 34 h 211"/>
              <a:gd name="T4" fmla="*/ 34 w 35"/>
              <a:gd name="T5" fmla="*/ 210 h 211"/>
              <a:gd name="T6" fmla="*/ 0 w 35"/>
              <a:gd name="T7" fmla="*/ 179 h 211"/>
              <a:gd name="T8" fmla="*/ 0 w 35"/>
              <a:gd name="T9" fmla="*/ 0 h 2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211"/>
              <a:gd name="T17" fmla="*/ 35 w 35"/>
              <a:gd name="T18" fmla="*/ 211 h 21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211">
                <a:moveTo>
                  <a:pt x="0" y="0"/>
                </a:moveTo>
                <a:lnTo>
                  <a:pt x="34" y="34"/>
                </a:lnTo>
                <a:lnTo>
                  <a:pt x="34" y="210"/>
                </a:lnTo>
                <a:lnTo>
                  <a:pt x="0" y="179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7" name="Freeform 41"/>
          <p:cNvSpPr>
            <a:spLocks/>
          </p:cNvSpPr>
          <p:nvPr/>
        </p:nvSpPr>
        <p:spPr bwMode="auto">
          <a:xfrm>
            <a:off x="7361238" y="2978150"/>
            <a:ext cx="28575" cy="312738"/>
          </a:xfrm>
          <a:custGeom>
            <a:avLst/>
            <a:gdLst>
              <a:gd name="T0" fmla="*/ 18 w 19"/>
              <a:gd name="T1" fmla="*/ 0 h 223"/>
              <a:gd name="T2" fmla="*/ 18 w 19"/>
              <a:gd name="T3" fmla="*/ 172 h 223"/>
              <a:gd name="T4" fmla="*/ 0 w 19"/>
              <a:gd name="T5" fmla="*/ 222 h 223"/>
              <a:gd name="T6" fmla="*/ 0 w 19"/>
              <a:gd name="T7" fmla="*/ 36 h 223"/>
              <a:gd name="T8" fmla="*/ 18 w 19"/>
              <a:gd name="T9" fmla="*/ 0 h 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3"/>
              <a:gd name="T17" fmla="*/ 19 w 19"/>
              <a:gd name="T18" fmla="*/ 223 h 22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3">
                <a:moveTo>
                  <a:pt x="18" y="0"/>
                </a:moveTo>
                <a:lnTo>
                  <a:pt x="18" y="172"/>
                </a:lnTo>
                <a:lnTo>
                  <a:pt x="0" y="222"/>
                </a:lnTo>
                <a:lnTo>
                  <a:pt x="0" y="36"/>
                </a:lnTo>
                <a:lnTo>
                  <a:pt x="18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8" name="Freeform 42"/>
          <p:cNvSpPr>
            <a:spLocks/>
          </p:cNvSpPr>
          <p:nvPr/>
        </p:nvSpPr>
        <p:spPr bwMode="auto">
          <a:xfrm>
            <a:off x="7134225" y="3027363"/>
            <a:ext cx="228600" cy="292100"/>
          </a:xfrm>
          <a:custGeom>
            <a:avLst/>
            <a:gdLst>
              <a:gd name="T0" fmla="*/ 158 w 159"/>
              <a:gd name="T1" fmla="*/ 0 h 208"/>
              <a:gd name="T2" fmla="*/ 125 w 159"/>
              <a:gd name="T3" fmla="*/ 5 h 208"/>
              <a:gd name="T4" fmla="*/ 0 w 159"/>
              <a:gd name="T5" fmla="*/ 24 h 208"/>
              <a:gd name="T6" fmla="*/ 0 w 159"/>
              <a:gd name="T7" fmla="*/ 207 h 208"/>
              <a:gd name="T8" fmla="*/ 127 w 159"/>
              <a:gd name="T9" fmla="*/ 190 h 208"/>
              <a:gd name="T10" fmla="*/ 158 w 159"/>
              <a:gd name="T11" fmla="*/ 185 h 208"/>
              <a:gd name="T12" fmla="*/ 158 w 159"/>
              <a:gd name="T13" fmla="*/ 0 h 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9"/>
              <a:gd name="T22" fmla="*/ 0 h 208"/>
              <a:gd name="T23" fmla="*/ 159 w 159"/>
              <a:gd name="T24" fmla="*/ 208 h 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9" h="208">
                <a:moveTo>
                  <a:pt x="158" y="0"/>
                </a:moveTo>
                <a:lnTo>
                  <a:pt x="125" y="5"/>
                </a:lnTo>
                <a:lnTo>
                  <a:pt x="0" y="24"/>
                </a:lnTo>
                <a:lnTo>
                  <a:pt x="0" y="207"/>
                </a:lnTo>
                <a:lnTo>
                  <a:pt x="127" y="190"/>
                </a:lnTo>
                <a:lnTo>
                  <a:pt x="158" y="185"/>
                </a:lnTo>
                <a:lnTo>
                  <a:pt x="158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99" name="Freeform 43"/>
          <p:cNvSpPr>
            <a:spLocks/>
          </p:cNvSpPr>
          <p:nvPr/>
        </p:nvSpPr>
        <p:spPr bwMode="auto">
          <a:xfrm>
            <a:off x="7056438" y="3068638"/>
            <a:ext cx="79375" cy="338137"/>
          </a:xfrm>
          <a:custGeom>
            <a:avLst/>
            <a:gdLst>
              <a:gd name="T0" fmla="*/ 53 w 54"/>
              <a:gd name="T1" fmla="*/ 0 h 240"/>
              <a:gd name="T2" fmla="*/ 53 w 54"/>
              <a:gd name="T3" fmla="*/ 180 h 240"/>
              <a:gd name="T4" fmla="*/ 19 w 54"/>
              <a:gd name="T5" fmla="*/ 204 h 240"/>
              <a:gd name="T6" fmla="*/ 6 w 54"/>
              <a:gd name="T7" fmla="*/ 239 h 240"/>
              <a:gd name="T8" fmla="*/ 6 w 54"/>
              <a:gd name="T9" fmla="*/ 147 h 240"/>
              <a:gd name="T10" fmla="*/ 15 w 54"/>
              <a:gd name="T11" fmla="*/ 75 h 240"/>
              <a:gd name="T12" fmla="*/ 0 w 54"/>
              <a:gd name="T13" fmla="*/ 69 h 240"/>
              <a:gd name="T14" fmla="*/ 17 w 54"/>
              <a:gd name="T15" fmla="*/ 26 h 240"/>
              <a:gd name="T16" fmla="*/ 53 w 54"/>
              <a:gd name="T17" fmla="*/ 0 h 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"/>
              <a:gd name="T28" fmla="*/ 0 h 240"/>
              <a:gd name="T29" fmla="*/ 54 w 54"/>
              <a:gd name="T30" fmla="*/ 240 h 2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" h="240">
                <a:moveTo>
                  <a:pt x="53" y="0"/>
                </a:moveTo>
                <a:lnTo>
                  <a:pt x="53" y="180"/>
                </a:lnTo>
                <a:lnTo>
                  <a:pt x="19" y="204"/>
                </a:lnTo>
                <a:lnTo>
                  <a:pt x="6" y="239"/>
                </a:lnTo>
                <a:lnTo>
                  <a:pt x="6" y="147"/>
                </a:lnTo>
                <a:lnTo>
                  <a:pt x="15" y="75"/>
                </a:lnTo>
                <a:lnTo>
                  <a:pt x="0" y="69"/>
                </a:lnTo>
                <a:lnTo>
                  <a:pt x="17" y="26"/>
                </a:lnTo>
                <a:lnTo>
                  <a:pt x="5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0" name="Freeform 44"/>
          <p:cNvSpPr>
            <a:spLocks/>
          </p:cNvSpPr>
          <p:nvPr/>
        </p:nvSpPr>
        <p:spPr bwMode="auto">
          <a:xfrm>
            <a:off x="1833563" y="3362325"/>
            <a:ext cx="366712" cy="908050"/>
          </a:xfrm>
          <a:custGeom>
            <a:avLst/>
            <a:gdLst>
              <a:gd name="T0" fmla="*/ 0 w 255"/>
              <a:gd name="T1" fmla="*/ 0 h 647"/>
              <a:gd name="T2" fmla="*/ 0 w 255"/>
              <a:gd name="T3" fmla="*/ 183 h 647"/>
              <a:gd name="T4" fmla="*/ 90 w 255"/>
              <a:gd name="T5" fmla="*/ 333 h 647"/>
              <a:gd name="T6" fmla="*/ 254 w 255"/>
              <a:gd name="T7" fmla="*/ 646 h 647"/>
              <a:gd name="T8" fmla="*/ 254 w 255"/>
              <a:gd name="T9" fmla="*/ 465 h 647"/>
              <a:gd name="T10" fmla="*/ 101 w 255"/>
              <a:gd name="T11" fmla="*/ 173 h 647"/>
              <a:gd name="T12" fmla="*/ 0 w 255"/>
              <a:gd name="T13" fmla="*/ 0 h 64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5"/>
              <a:gd name="T22" fmla="*/ 0 h 647"/>
              <a:gd name="T23" fmla="*/ 255 w 255"/>
              <a:gd name="T24" fmla="*/ 647 h 64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5" h="647">
                <a:moveTo>
                  <a:pt x="0" y="0"/>
                </a:moveTo>
                <a:lnTo>
                  <a:pt x="0" y="183"/>
                </a:lnTo>
                <a:lnTo>
                  <a:pt x="90" y="333"/>
                </a:lnTo>
                <a:lnTo>
                  <a:pt x="254" y="646"/>
                </a:lnTo>
                <a:lnTo>
                  <a:pt x="254" y="465"/>
                </a:lnTo>
                <a:lnTo>
                  <a:pt x="101" y="173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1" name="Freeform 45"/>
          <p:cNvSpPr>
            <a:spLocks/>
          </p:cNvSpPr>
          <p:nvPr/>
        </p:nvSpPr>
        <p:spPr bwMode="auto">
          <a:xfrm>
            <a:off x="2198688" y="4019550"/>
            <a:ext cx="87312" cy="250825"/>
          </a:xfrm>
          <a:custGeom>
            <a:avLst/>
            <a:gdLst>
              <a:gd name="T0" fmla="*/ 0 w 60"/>
              <a:gd name="T1" fmla="*/ 0 h 180"/>
              <a:gd name="T2" fmla="*/ 59 w 60"/>
              <a:gd name="T3" fmla="*/ 0 h 180"/>
              <a:gd name="T4" fmla="*/ 59 w 60"/>
              <a:gd name="T5" fmla="*/ 179 h 180"/>
              <a:gd name="T6" fmla="*/ 0 w 60"/>
              <a:gd name="T7" fmla="*/ 179 h 180"/>
              <a:gd name="T8" fmla="*/ 0 w 60"/>
              <a:gd name="T9" fmla="*/ 0 h 1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180"/>
              <a:gd name="T17" fmla="*/ 60 w 60"/>
              <a:gd name="T18" fmla="*/ 180 h 1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180">
                <a:moveTo>
                  <a:pt x="0" y="0"/>
                </a:moveTo>
                <a:lnTo>
                  <a:pt x="59" y="0"/>
                </a:lnTo>
                <a:lnTo>
                  <a:pt x="59" y="179"/>
                </a:lnTo>
                <a:lnTo>
                  <a:pt x="0" y="179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2" name="Freeform 46"/>
          <p:cNvSpPr>
            <a:spLocks/>
          </p:cNvSpPr>
          <p:nvPr/>
        </p:nvSpPr>
        <p:spPr bwMode="auto">
          <a:xfrm>
            <a:off x="2286000" y="4019550"/>
            <a:ext cx="261938" cy="468313"/>
          </a:xfrm>
          <a:custGeom>
            <a:avLst/>
            <a:gdLst>
              <a:gd name="T0" fmla="*/ 0 w 181"/>
              <a:gd name="T1" fmla="*/ 0 h 335"/>
              <a:gd name="T2" fmla="*/ 0 w 181"/>
              <a:gd name="T3" fmla="*/ 178 h 335"/>
              <a:gd name="T4" fmla="*/ 180 w 181"/>
              <a:gd name="T5" fmla="*/ 334 h 335"/>
              <a:gd name="T6" fmla="*/ 180 w 181"/>
              <a:gd name="T7" fmla="*/ 152 h 335"/>
              <a:gd name="T8" fmla="*/ 0 w 181"/>
              <a:gd name="T9" fmla="*/ 0 h 3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"/>
              <a:gd name="T16" fmla="*/ 0 h 335"/>
              <a:gd name="T17" fmla="*/ 181 w 181"/>
              <a:gd name="T18" fmla="*/ 335 h 3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" h="335">
                <a:moveTo>
                  <a:pt x="0" y="0"/>
                </a:moveTo>
                <a:lnTo>
                  <a:pt x="0" y="178"/>
                </a:lnTo>
                <a:lnTo>
                  <a:pt x="180" y="334"/>
                </a:lnTo>
                <a:lnTo>
                  <a:pt x="180" y="152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3" name="Freeform 47"/>
          <p:cNvSpPr>
            <a:spLocks/>
          </p:cNvSpPr>
          <p:nvPr/>
        </p:nvSpPr>
        <p:spPr bwMode="auto">
          <a:xfrm>
            <a:off x="2546350" y="4227513"/>
            <a:ext cx="295275" cy="265112"/>
          </a:xfrm>
          <a:custGeom>
            <a:avLst/>
            <a:gdLst>
              <a:gd name="T0" fmla="*/ 0 w 205"/>
              <a:gd name="T1" fmla="*/ 2 h 190"/>
              <a:gd name="T2" fmla="*/ 0 w 205"/>
              <a:gd name="T3" fmla="*/ 189 h 190"/>
              <a:gd name="T4" fmla="*/ 204 w 205"/>
              <a:gd name="T5" fmla="*/ 189 h 190"/>
              <a:gd name="T6" fmla="*/ 204 w 205"/>
              <a:gd name="T7" fmla="*/ 0 h 190"/>
              <a:gd name="T8" fmla="*/ 0 w 205"/>
              <a:gd name="T9" fmla="*/ 2 h 1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5"/>
              <a:gd name="T16" fmla="*/ 0 h 190"/>
              <a:gd name="T17" fmla="*/ 205 w 205"/>
              <a:gd name="T18" fmla="*/ 190 h 19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5" h="190">
                <a:moveTo>
                  <a:pt x="0" y="2"/>
                </a:moveTo>
                <a:lnTo>
                  <a:pt x="0" y="189"/>
                </a:lnTo>
                <a:lnTo>
                  <a:pt x="204" y="189"/>
                </a:lnTo>
                <a:lnTo>
                  <a:pt x="204" y="0"/>
                </a:lnTo>
                <a:lnTo>
                  <a:pt x="0" y="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4" name="Freeform 48"/>
          <p:cNvSpPr>
            <a:spLocks/>
          </p:cNvSpPr>
          <p:nvPr/>
        </p:nvSpPr>
        <p:spPr bwMode="auto">
          <a:xfrm>
            <a:off x="2840038" y="4283075"/>
            <a:ext cx="354012" cy="436563"/>
          </a:xfrm>
          <a:custGeom>
            <a:avLst/>
            <a:gdLst>
              <a:gd name="T0" fmla="*/ 0 w 245"/>
              <a:gd name="T1" fmla="*/ 0 h 313"/>
              <a:gd name="T2" fmla="*/ 244 w 245"/>
              <a:gd name="T3" fmla="*/ 128 h 313"/>
              <a:gd name="T4" fmla="*/ 244 w 245"/>
              <a:gd name="T5" fmla="*/ 312 h 313"/>
              <a:gd name="T6" fmla="*/ 0 w 245"/>
              <a:gd name="T7" fmla="*/ 185 h 313"/>
              <a:gd name="T8" fmla="*/ 0 w 245"/>
              <a:gd name="T9" fmla="*/ 0 h 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5"/>
              <a:gd name="T16" fmla="*/ 0 h 313"/>
              <a:gd name="T17" fmla="*/ 245 w 245"/>
              <a:gd name="T18" fmla="*/ 313 h 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5" h="313">
                <a:moveTo>
                  <a:pt x="0" y="0"/>
                </a:moveTo>
                <a:lnTo>
                  <a:pt x="244" y="128"/>
                </a:lnTo>
                <a:lnTo>
                  <a:pt x="244" y="312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5" name="Freeform 49"/>
          <p:cNvSpPr>
            <a:spLocks/>
          </p:cNvSpPr>
          <p:nvPr/>
        </p:nvSpPr>
        <p:spPr bwMode="auto">
          <a:xfrm>
            <a:off x="3192463" y="4467225"/>
            <a:ext cx="288925" cy="246063"/>
          </a:xfrm>
          <a:custGeom>
            <a:avLst/>
            <a:gdLst>
              <a:gd name="T0" fmla="*/ 0 w 200"/>
              <a:gd name="T1" fmla="*/ 0 h 176"/>
              <a:gd name="T2" fmla="*/ 199 w 200"/>
              <a:gd name="T3" fmla="*/ 0 h 176"/>
              <a:gd name="T4" fmla="*/ 199 w 200"/>
              <a:gd name="T5" fmla="*/ 175 h 176"/>
              <a:gd name="T6" fmla="*/ 0 w 200"/>
              <a:gd name="T7" fmla="*/ 175 h 176"/>
              <a:gd name="T8" fmla="*/ 0 w 200"/>
              <a:gd name="T9" fmla="*/ 0 h 1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0"/>
              <a:gd name="T16" fmla="*/ 0 h 176"/>
              <a:gd name="T17" fmla="*/ 200 w 200"/>
              <a:gd name="T18" fmla="*/ 176 h 1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0" h="176">
                <a:moveTo>
                  <a:pt x="0" y="0"/>
                </a:moveTo>
                <a:lnTo>
                  <a:pt x="199" y="0"/>
                </a:lnTo>
                <a:lnTo>
                  <a:pt x="199" y="175"/>
                </a:lnTo>
                <a:lnTo>
                  <a:pt x="0" y="17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6" name="Freeform 50"/>
          <p:cNvSpPr>
            <a:spLocks/>
          </p:cNvSpPr>
          <p:nvPr/>
        </p:nvSpPr>
        <p:spPr bwMode="auto">
          <a:xfrm>
            <a:off x="3479800" y="4349750"/>
            <a:ext cx="120650" cy="249238"/>
          </a:xfrm>
          <a:custGeom>
            <a:avLst/>
            <a:gdLst>
              <a:gd name="T0" fmla="*/ 0 w 84"/>
              <a:gd name="T1" fmla="*/ 2 h 178"/>
              <a:gd name="T2" fmla="*/ 0 w 84"/>
              <a:gd name="T3" fmla="*/ 177 h 178"/>
              <a:gd name="T4" fmla="*/ 83 w 84"/>
              <a:gd name="T5" fmla="*/ 177 h 178"/>
              <a:gd name="T6" fmla="*/ 83 w 84"/>
              <a:gd name="T7" fmla="*/ 0 h 178"/>
              <a:gd name="T8" fmla="*/ 0 w 84"/>
              <a:gd name="T9" fmla="*/ 2 h 1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4"/>
              <a:gd name="T16" fmla="*/ 0 h 178"/>
              <a:gd name="T17" fmla="*/ 84 w 84"/>
              <a:gd name="T18" fmla="*/ 178 h 1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4" h="178">
                <a:moveTo>
                  <a:pt x="0" y="2"/>
                </a:moveTo>
                <a:lnTo>
                  <a:pt x="0" y="177"/>
                </a:lnTo>
                <a:lnTo>
                  <a:pt x="83" y="177"/>
                </a:lnTo>
                <a:lnTo>
                  <a:pt x="83" y="0"/>
                </a:lnTo>
                <a:lnTo>
                  <a:pt x="0" y="2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7" name="Freeform 51"/>
          <p:cNvSpPr>
            <a:spLocks/>
          </p:cNvSpPr>
          <p:nvPr/>
        </p:nvSpPr>
        <p:spPr bwMode="auto">
          <a:xfrm>
            <a:off x="3598863" y="4356100"/>
            <a:ext cx="207962" cy="438150"/>
          </a:xfrm>
          <a:custGeom>
            <a:avLst/>
            <a:gdLst>
              <a:gd name="T0" fmla="*/ 0 w 144"/>
              <a:gd name="T1" fmla="*/ 0 h 313"/>
              <a:gd name="T2" fmla="*/ 143 w 144"/>
              <a:gd name="T3" fmla="*/ 130 h 313"/>
              <a:gd name="T4" fmla="*/ 143 w 144"/>
              <a:gd name="T5" fmla="*/ 312 h 313"/>
              <a:gd name="T6" fmla="*/ 0 w 144"/>
              <a:gd name="T7" fmla="*/ 175 h 313"/>
              <a:gd name="T8" fmla="*/ 0 w 144"/>
              <a:gd name="T9" fmla="*/ 0 h 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"/>
              <a:gd name="T16" fmla="*/ 0 h 313"/>
              <a:gd name="T17" fmla="*/ 144 w 144"/>
              <a:gd name="T18" fmla="*/ 313 h 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" h="313">
                <a:moveTo>
                  <a:pt x="0" y="0"/>
                </a:moveTo>
                <a:lnTo>
                  <a:pt x="143" y="130"/>
                </a:lnTo>
                <a:lnTo>
                  <a:pt x="143" y="312"/>
                </a:lnTo>
                <a:lnTo>
                  <a:pt x="0" y="17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8" name="Freeform 52"/>
          <p:cNvSpPr>
            <a:spLocks/>
          </p:cNvSpPr>
          <p:nvPr/>
        </p:nvSpPr>
        <p:spPr bwMode="auto">
          <a:xfrm>
            <a:off x="3805238" y="4535488"/>
            <a:ext cx="95250" cy="439737"/>
          </a:xfrm>
          <a:custGeom>
            <a:avLst/>
            <a:gdLst>
              <a:gd name="T0" fmla="*/ 0 w 66"/>
              <a:gd name="T1" fmla="*/ 0 h 314"/>
              <a:gd name="T2" fmla="*/ 65 w 66"/>
              <a:gd name="T3" fmla="*/ 129 h 314"/>
              <a:gd name="T4" fmla="*/ 65 w 66"/>
              <a:gd name="T5" fmla="*/ 313 h 314"/>
              <a:gd name="T6" fmla="*/ 0 w 66"/>
              <a:gd name="T7" fmla="*/ 183 h 314"/>
              <a:gd name="T8" fmla="*/ 0 w 66"/>
              <a:gd name="T9" fmla="*/ 0 h 3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"/>
              <a:gd name="T16" fmla="*/ 0 h 314"/>
              <a:gd name="T17" fmla="*/ 66 w 66"/>
              <a:gd name="T18" fmla="*/ 314 h 3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" h="314">
                <a:moveTo>
                  <a:pt x="0" y="0"/>
                </a:moveTo>
                <a:lnTo>
                  <a:pt x="65" y="129"/>
                </a:lnTo>
                <a:lnTo>
                  <a:pt x="65" y="313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09" name="Freeform 53"/>
          <p:cNvSpPr>
            <a:spLocks/>
          </p:cNvSpPr>
          <p:nvPr/>
        </p:nvSpPr>
        <p:spPr bwMode="auto">
          <a:xfrm>
            <a:off x="3898900" y="4719638"/>
            <a:ext cx="111125" cy="315912"/>
          </a:xfrm>
          <a:custGeom>
            <a:avLst/>
            <a:gdLst>
              <a:gd name="T0" fmla="*/ 0 w 77"/>
              <a:gd name="T1" fmla="*/ 0 h 225"/>
              <a:gd name="T2" fmla="*/ 76 w 77"/>
              <a:gd name="T3" fmla="*/ 46 h 225"/>
              <a:gd name="T4" fmla="*/ 76 w 77"/>
              <a:gd name="T5" fmla="*/ 224 h 225"/>
              <a:gd name="T6" fmla="*/ 0 w 77"/>
              <a:gd name="T7" fmla="*/ 177 h 225"/>
              <a:gd name="T8" fmla="*/ 0 w 77"/>
              <a:gd name="T9" fmla="*/ 0 h 2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7"/>
              <a:gd name="T16" fmla="*/ 0 h 225"/>
              <a:gd name="T17" fmla="*/ 77 w 77"/>
              <a:gd name="T18" fmla="*/ 225 h 2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7" h="225">
                <a:moveTo>
                  <a:pt x="0" y="0"/>
                </a:moveTo>
                <a:lnTo>
                  <a:pt x="76" y="46"/>
                </a:lnTo>
                <a:lnTo>
                  <a:pt x="76" y="224"/>
                </a:lnTo>
                <a:lnTo>
                  <a:pt x="0" y="177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0" name="Freeform 54"/>
          <p:cNvSpPr>
            <a:spLocks/>
          </p:cNvSpPr>
          <p:nvPr/>
        </p:nvSpPr>
        <p:spPr bwMode="auto">
          <a:xfrm>
            <a:off x="4008438" y="4695825"/>
            <a:ext cx="71437" cy="338138"/>
          </a:xfrm>
          <a:custGeom>
            <a:avLst/>
            <a:gdLst>
              <a:gd name="T0" fmla="*/ 48 w 49"/>
              <a:gd name="T1" fmla="*/ 0 h 241"/>
              <a:gd name="T2" fmla="*/ 0 w 49"/>
              <a:gd name="T3" fmla="*/ 61 h 241"/>
              <a:gd name="T4" fmla="*/ 0 w 49"/>
              <a:gd name="T5" fmla="*/ 240 h 241"/>
              <a:gd name="T6" fmla="*/ 48 w 49"/>
              <a:gd name="T7" fmla="*/ 181 h 241"/>
              <a:gd name="T8" fmla="*/ 48 w 49"/>
              <a:gd name="T9" fmla="*/ 0 h 2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241"/>
              <a:gd name="T17" fmla="*/ 49 w 49"/>
              <a:gd name="T18" fmla="*/ 241 h 2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241">
                <a:moveTo>
                  <a:pt x="48" y="0"/>
                </a:moveTo>
                <a:lnTo>
                  <a:pt x="0" y="61"/>
                </a:lnTo>
                <a:lnTo>
                  <a:pt x="0" y="240"/>
                </a:lnTo>
                <a:lnTo>
                  <a:pt x="48" y="181"/>
                </a:lnTo>
                <a:lnTo>
                  <a:pt x="48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1" name="Freeform 55"/>
          <p:cNvSpPr>
            <a:spLocks/>
          </p:cNvSpPr>
          <p:nvPr/>
        </p:nvSpPr>
        <p:spPr bwMode="auto">
          <a:xfrm>
            <a:off x="4078288" y="4695825"/>
            <a:ext cx="136525" cy="301625"/>
          </a:xfrm>
          <a:custGeom>
            <a:avLst/>
            <a:gdLst>
              <a:gd name="T0" fmla="*/ 0 w 94"/>
              <a:gd name="T1" fmla="*/ 0 h 215"/>
              <a:gd name="T2" fmla="*/ 93 w 94"/>
              <a:gd name="T3" fmla="*/ 34 h 215"/>
              <a:gd name="T4" fmla="*/ 93 w 94"/>
              <a:gd name="T5" fmla="*/ 214 h 215"/>
              <a:gd name="T6" fmla="*/ 0 w 94"/>
              <a:gd name="T7" fmla="*/ 182 h 215"/>
              <a:gd name="T8" fmla="*/ 0 w 94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4"/>
              <a:gd name="T16" fmla="*/ 0 h 215"/>
              <a:gd name="T17" fmla="*/ 94 w 94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4" h="215">
                <a:moveTo>
                  <a:pt x="0" y="0"/>
                </a:moveTo>
                <a:lnTo>
                  <a:pt x="93" y="34"/>
                </a:lnTo>
                <a:lnTo>
                  <a:pt x="93" y="214"/>
                </a:lnTo>
                <a:lnTo>
                  <a:pt x="0" y="182"/>
                </a:lnTo>
                <a:lnTo>
                  <a:pt x="0" y="0"/>
                </a:lnTo>
              </a:path>
            </a:pathLst>
          </a:custGeom>
          <a:solidFill>
            <a:srgbClr val="919191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2" name="Freeform 56"/>
          <p:cNvSpPr>
            <a:spLocks/>
          </p:cNvSpPr>
          <p:nvPr/>
        </p:nvSpPr>
        <p:spPr bwMode="auto">
          <a:xfrm>
            <a:off x="4376738" y="5037138"/>
            <a:ext cx="260350" cy="349250"/>
          </a:xfrm>
          <a:custGeom>
            <a:avLst/>
            <a:gdLst>
              <a:gd name="T0" fmla="*/ 0 w 180"/>
              <a:gd name="T1" fmla="*/ 0 h 250"/>
              <a:gd name="T2" fmla="*/ 179 w 180"/>
              <a:gd name="T3" fmla="*/ 64 h 250"/>
              <a:gd name="T4" fmla="*/ 179 w 180"/>
              <a:gd name="T5" fmla="*/ 249 h 250"/>
              <a:gd name="T6" fmla="*/ 0 w 180"/>
              <a:gd name="T7" fmla="*/ 183 h 250"/>
              <a:gd name="T8" fmla="*/ 0 w 180"/>
              <a:gd name="T9" fmla="*/ 0 h 2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0"/>
              <a:gd name="T16" fmla="*/ 0 h 250"/>
              <a:gd name="T17" fmla="*/ 180 w 180"/>
              <a:gd name="T18" fmla="*/ 250 h 2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0" h="250">
                <a:moveTo>
                  <a:pt x="0" y="0"/>
                </a:moveTo>
                <a:lnTo>
                  <a:pt x="179" y="64"/>
                </a:lnTo>
                <a:lnTo>
                  <a:pt x="179" y="249"/>
                </a:lnTo>
                <a:lnTo>
                  <a:pt x="0" y="183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3" name="Freeform 57"/>
          <p:cNvSpPr>
            <a:spLocks/>
          </p:cNvSpPr>
          <p:nvPr/>
        </p:nvSpPr>
        <p:spPr bwMode="auto">
          <a:xfrm>
            <a:off x="4213225" y="4741863"/>
            <a:ext cx="165100" cy="560387"/>
          </a:xfrm>
          <a:custGeom>
            <a:avLst/>
            <a:gdLst>
              <a:gd name="T0" fmla="*/ 0 w 115"/>
              <a:gd name="T1" fmla="*/ 0 h 400"/>
              <a:gd name="T2" fmla="*/ 114 w 115"/>
              <a:gd name="T3" fmla="*/ 215 h 400"/>
              <a:gd name="T4" fmla="*/ 114 w 115"/>
              <a:gd name="T5" fmla="*/ 399 h 400"/>
              <a:gd name="T6" fmla="*/ 0 w 115"/>
              <a:gd name="T7" fmla="*/ 185 h 400"/>
              <a:gd name="T8" fmla="*/ 0 w 115"/>
              <a:gd name="T9" fmla="*/ 0 h 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5"/>
              <a:gd name="T16" fmla="*/ 0 h 400"/>
              <a:gd name="T17" fmla="*/ 115 w 115"/>
              <a:gd name="T18" fmla="*/ 400 h 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5" h="400">
                <a:moveTo>
                  <a:pt x="0" y="0"/>
                </a:moveTo>
                <a:lnTo>
                  <a:pt x="114" y="215"/>
                </a:lnTo>
                <a:lnTo>
                  <a:pt x="114" y="399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333333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4" name="Freeform 58"/>
          <p:cNvSpPr>
            <a:spLocks/>
          </p:cNvSpPr>
          <p:nvPr/>
        </p:nvSpPr>
        <p:spPr bwMode="auto">
          <a:xfrm>
            <a:off x="1765300" y="3144838"/>
            <a:ext cx="85725" cy="358775"/>
          </a:xfrm>
          <a:custGeom>
            <a:avLst/>
            <a:gdLst>
              <a:gd name="T0" fmla="*/ 0 w 60"/>
              <a:gd name="T1" fmla="*/ 0 h 258"/>
              <a:gd name="T2" fmla="*/ 59 w 60"/>
              <a:gd name="T3" fmla="*/ 95 h 258"/>
              <a:gd name="T4" fmla="*/ 46 w 60"/>
              <a:gd name="T5" fmla="*/ 157 h 258"/>
              <a:gd name="T6" fmla="*/ 46 w 60"/>
              <a:gd name="T7" fmla="*/ 257 h 258"/>
              <a:gd name="T8" fmla="*/ 0 w 60"/>
              <a:gd name="T9" fmla="*/ 185 h 258"/>
              <a:gd name="T10" fmla="*/ 0 w 60"/>
              <a:gd name="T11" fmla="*/ 0 h 25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"/>
              <a:gd name="T19" fmla="*/ 0 h 258"/>
              <a:gd name="T20" fmla="*/ 60 w 60"/>
              <a:gd name="T21" fmla="*/ 258 h 25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" h="258">
                <a:moveTo>
                  <a:pt x="0" y="0"/>
                </a:moveTo>
                <a:lnTo>
                  <a:pt x="59" y="95"/>
                </a:lnTo>
                <a:lnTo>
                  <a:pt x="46" y="157"/>
                </a:lnTo>
                <a:lnTo>
                  <a:pt x="46" y="257"/>
                </a:lnTo>
                <a:lnTo>
                  <a:pt x="0" y="185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5" name="Freeform 59"/>
          <p:cNvSpPr>
            <a:spLocks/>
          </p:cNvSpPr>
          <p:nvPr/>
        </p:nvSpPr>
        <p:spPr bwMode="auto">
          <a:xfrm>
            <a:off x="5708650" y="2332038"/>
            <a:ext cx="330200" cy="300037"/>
          </a:xfrm>
          <a:custGeom>
            <a:avLst/>
            <a:gdLst>
              <a:gd name="T0" fmla="*/ 0 w 228"/>
              <a:gd name="T1" fmla="*/ 31 h 214"/>
              <a:gd name="T2" fmla="*/ 227 w 228"/>
              <a:gd name="T3" fmla="*/ 0 h 214"/>
              <a:gd name="T4" fmla="*/ 227 w 228"/>
              <a:gd name="T5" fmla="*/ 177 h 214"/>
              <a:gd name="T6" fmla="*/ 0 w 228"/>
              <a:gd name="T7" fmla="*/ 213 h 214"/>
              <a:gd name="T8" fmla="*/ 0 w 228"/>
              <a:gd name="T9" fmla="*/ 31 h 2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8"/>
              <a:gd name="T16" fmla="*/ 0 h 214"/>
              <a:gd name="T17" fmla="*/ 228 w 228"/>
              <a:gd name="T18" fmla="*/ 214 h 21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8" h="214">
                <a:moveTo>
                  <a:pt x="0" y="31"/>
                </a:moveTo>
                <a:lnTo>
                  <a:pt x="227" y="0"/>
                </a:lnTo>
                <a:lnTo>
                  <a:pt x="227" y="177"/>
                </a:lnTo>
                <a:lnTo>
                  <a:pt x="0" y="213"/>
                </a:lnTo>
                <a:lnTo>
                  <a:pt x="0" y="31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6" name="Freeform 60"/>
          <p:cNvSpPr>
            <a:spLocks/>
          </p:cNvSpPr>
          <p:nvPr/>
        </p:nvSpPr>
        <p:spPr bwMode="auto">
          <a:xfrm>
            <a:off x="5594350" y="2376488"/>
            <a:ext cx="130175" cy="384175"/>
          </a:xfrm>
          <a:custGeom>
            <a:avLst/>
            <a:gdLst>
              <a:gd name="T0" fmla="*/ 90 w 91"/>
              <a:gd name="T1" fmla="*/ 0 h 274"/>
              <a:gd name="T2" fmla="*/ 90 w 91"/>
              <a:gd name="T3" fmla="*/ 178 h 274"/>
              <a:gd name="T4" fmla="*/ 0 w 91"/>
              <a:gd name="T5" fmla="*/ 273 h 274"/>
              <a:gd name="T6" fmla="*/ 0 w 91"/>
              <a:gd name="T7" fmla="*/ 93 h 274"/>
              <a:gd name="T8" fmla="*/ 90 w 91"/>
              <a:gd name="T9" fmla="*/ 0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"/>
              <a:gd name="T16" fmla="*/ 0 h 274"/>
              <a:gd name="T17" fmla="*/ 91 w 91"/>
              <a:gd name="T18" fmla="*/ 274 h 27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" h="274">
                <a:moveTo>
                  <a:pt x="90" y="0"/>
                </a:moveTo>
                <a:lnTo>
                  <a:pt x="90" y="178"/>
                </a:lnTo>
                <a:lnTo>
                  <a:pt x="0" y="273"/>
                </a:lnTo>
                <a:lnTo>
                  <a:pt x="0" y="93"/>
                </a:lnTo>
                <a:lnTo>
                  <a:pt x="9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7" name="Freeform 61"/>
          <p:cNvSpPr>
            <a:spLocks/>
          </p:cNvSpPr>
          <p:nvPr/>
        </p:nvSpPr>
        <p:spPr bwMode="auto">
          <a:xfrm>
            <a:off x="5130800" y="2005013"/>
            <a:ext cx="192088" cy="266700"/>
          </a:xfrm>
          <a:custGeom>
            <a:avLst/>
            <a:gdLst>
              <a:gd name="T0" fmla="*/ 132 w 133"/>
              <a:gd name="T1" fmla="*/ 0 h 189"/>
              <a:gd name="T2" fmla="*/ 16 w 133"/>
              <a:gd name="T3" fmla="*/ 115 h 189"/>
              <a:gd name="T4" fmla="*/ 0 w 133"/>
              <a:gd name="T5" fmla="*/ 181 h 189"/>
              <a:gd name="T6" fmla="*/ 105 w 133"/>
              <a:gd name="T7" fmla="*/ 143 h 189"/>
              <a:gd name="T8" fmla="*/ 132 w 133"/>
              <a:gd name="T9" fmla="*/ 188 h 189"/>
              <a:gd name="T10" fmla="*/ 132 w 133"/>
              <a:gd name="T11" fmla="*/ 0 h 18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"/>
              <a:gd name="T19" fmla="*/ 0 h 189"/>
              <a:gd name="T20" fmla="*/ 133 w 133"/>
              <a:gd name="T21" fmla="*/ 189 h 18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" h="189">
                <a:moveTo>
                  <a:pt x="132" y="0"/>
                </a:moveTo>
                <a:lnTo>
                  <a:pt x="16" y="115"/>
                </a:lnTo>
                <a:lnTo>
                  <a:pt x="0" y="181"/>
                </a:lnTo>
                <a:lnTo>
                  <a:pt x="105" y="143"/>
                </a:lnTo>
                <a:lnTo>
                  <a:pt x="132" y="188"/>
                </a:lnTo>
                <a:lnTo>
                  <a:pt x="132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8" name="Freeform 62"/>
          <p:cNvSpPr>
            <a:spLocks/>
          </p:cNvSpPr>
          <p:nvPr/>
        </p:nvSpPr>
        <p:spPr bwMode="auto">
          <a:xfrm>
            <a:off x="5532438" y="2155825"/>
            <a:ext cx="107950" cy="131763"/>
          </a:xfrm>
          <a:custGeom>
            <a:avLst/>
            <a:gdLst>
              <a:gd name="T0" fmla="*/ 74 w 75"/>
              <a:gd name="T1" fmla="*/ 0 h 95"/>
              <a:gd name="T2" fmla="*/ 0 w 75"/>
              <a:gd name="T3" fmla="*/ 64 h 95"/>
              <a:gd name="T4" fmla="*/ 74 w 75"/>
              <a:gd name="T5" fmla="*/ 94 h 95"/>
              <a:gd name="T6" fmla="*/ 74 w 75"/>
              <a:gd name="T7" fmla="*/ 0 h 95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95"/>
              <a:gd name="T14" fmla="*/ 75 w 75"/>
              <a:gd name="T15" fmla="*/ 95 h 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95">
                <a:moveTo>
                  <a:pt x="74" y="0"/>
                </a:moveTo>
                <a:lnTo>
                  <a:pt x="0" y="64"/>
                </a:lnTo>
                <a:lnTo>
                  <a:pt x="74" y="94"/>
                </a:lnTo>
                <a:lnTo>
                  <a:pt x="74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19" name="Freeform 63"/>
          <p:cNvSpPr>
            <a:spLocks/>
          </p:cNvSpPr>
          <p:nvPr/>
        </p:nvSpPr>
        <p:spPr bwMode="auto">
          <a:xfrm>
            <a:off x="5641975" y="2519363"/>
            <a:ext cx="74613" cy="366712"/>
          </a:xfrm>
          <a:custGeom>
            <a:avLst/>
            <a:gdLst>
              <a:gd name="T0" fmla="*/ 51 w 52"/>
              <a:gd name="T1" fmla="*/ 0 h 262"/>
              <a:gd name="T2" fmla="*/ 0 w 52"/>
              <a:gd name="T3" fmla="*/ 72 h 262"/>
              <a:gd name="T4" fmla="*/ 0 w 52"/>
              <a:gd name="T5" fmla="*/ 261 h 262"/>
              <a:gd name="T6" fmla="*/ 51 w 52"/>
              <a:gd name="T7" fmla="*/ 184 h 262"/>
              <a:gd name="T8" fmla="*/ 51 w 52"/>
              <a:gd name="T9" fmla="*/ 0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2"/>
              <a:gd name="T16" fmla="*/ 0 h 262"/>
              <a:gd name="T17" fmla="*/ 52 w 5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2" h="262">
                <a:moveTo>
                  <a:pt x="51" y="0"/>
                </a:moveTo>
                <a:lnTo>
                  <a:pt x="0" y="72"/>
                </a:lnTo>
                <a:lnTo>
                  <a:pt x="0" y="261"/>
                </a:lnTo>
                <a:lnTo>
                  <a:pt x="51" y="184"/>
                </a:lnTo>
                <a:lnTo>
                  <a:pt x="51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0" name="Freeform 64"/>
          <p:cNvSpPr>
            <a:spLocks/>
          </p:cNvSpPr>
          <p:nvPr/>
        </p:nvSpPr>
        <p:spPr bwMode="auto">
          <a:xfrm>
            <a:off x="5610225" y="2638425"/>
            <a:ext cx="30163" cy="300038"/>
          </a:xfrm>
          <a:custGeom>
            <a:avLst/>
            <a:gdLst>
              <a:gd name="T0" fmla="*/ 20 w 21"/>
              <a:gd name="T1" fmla="*/ 0 h 215"/>
              <a:gd name="T2" fmla="*/ 20 w 21"/>
              <a:gd name="T3" fmla="*/ 173 h 215"/>
              <a:gd name="T4" fmla="*/ 16 w 21"/>
              <a:gd name="T5" fmla="*/ 214 h 215"/>
              <a:gd name="T6" fmla="*/ 0 w 21"/>
              <a:gd name="T7" fmla="*/ 169 h 215"/>
              <a:gd name="T8" fmla="*/ 20 w 21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15"/>
              <a:gd name="T17" fmla="*/ 21 w 21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15">
                <a:moveTo>
                  <a:pt x="20" y="0"/>
                </a:moveTo>
                <a:lnTo>
                  <a:pt x="20" y="173"/>
                </a:lnTo>
                <a:lnTo>
                  <a:pt x="16" y="214"/>
                </a:lnTo>
                <a:lnTo>
                  <a:pt x="0" y="169"/>
                </a:lnTo>
                <a:lnTo>
                  <a:pt x="20" y="0"/>
                </a:lnTo>
              </a:path>
            </a:pathLst>
          </a:custGeom>
          <a:solidFill>
            <a:srgbClr val="000000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1" name="Freeform 65"/>
          <p:cNvSpPr>
            <a:spLocks/>
          </p:cNvSpPr>
          <p:nvPr/>
        </p:nvSpPr>
        <p:spPr bwMode="auto">
          <a:xfrm>
            <a:off x="6040438" y="2574925"/>
            <a:ext cx="92075" cy="138113"/>
          </a:xfrm>
          <a:custGeom>
            <a:avLst/>
            <a:gdLst>
              <a:gd name="T0" fmla="*/ 63 w 64"/>
              <a:gd name="T1" fmla="*/ 0 h 98"/>
              <a:gd name="T2" fmla="*/ 0 w 64"/>
              <a:gd name="T3" fmla="*/ 69 h 98"/>
              <a:gd name="T4" fmla="*/ 18 w 64"/>
              <a:gd name="T5" fmla="*/ 97 h 98"/>
              <a:gd name="T6" fmla="*/ 63 w 64"/>
              <a:gd name="T7" fmla="*/ 69 h 98"/>
              <a:gd name="T8" fmla="*/ 63 w 64"/>
              <a:gd name="T9" fmla="*/ 0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4"/>
              <a:gd name="T16" fmla="*/ 0 h 98"/>
              <a:gd name="T17" fmla="*/ 64 w 64"/>
              <a:gd name="T18" fmla="*/ 98 h 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4" h="98">
                <a:moveTo>
                  <a:pt x="63" y="0"/>
                </a:moveTo>
                <a:lnTo>
                  <a:pt x="0" y="69"/>
                </a:lnTo>
                <a:lnTo>
                  <a:pt x="18" y="97"/>
                </a:lnTo>
                <a:lnTo>
                  <a:pt x="63" y="69"/>
                </a:lnTo>
                <a:lnTo>
                  <a:pt x="63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2" name="Freeform 66"/>
          <p:cNvSpPr>
            <a:spLocks/>
          </p:cNvSpPr>
          <p:nvPr/>
        </p:nvSpPr>
        <p:spPr bwMode="auto">
          <a:xfrm>
            <a:off x="6097588" y="2828925"/>
            <a:ext cx="95250" cy="196850"/>
          </a:xfrm>
          <a:custGeom>
            <a:avLst/>
            <a:gdLst>
              <a:gd name="T0" fmla="*/ 65 w 66"/>
              <a:gd name="T1" fmla="*/ 0 h 139"/>
              <a:gd name="T2" fmla="*/ 0 w 66"/>
              <a:gd name="T3" fmla="*/ 92 h 139"/>
              <a:gd name="T4" fmla="*/ 0 w 66"/>
              <a:gd name="T5" fmla="*/ 109 h 139"/>
              <a:gd name="T6" fmla="*/ 48 w 66"/>
              <a:gd name="T7" fmla="*/ 138 h 139"/>
              <a:gd name="T8" fmla="*/ 65 w 66"/>
              <a:gd name="T9" fmla="*/ 138 h 139"/>
              <a:gd name="T10" fmla="*/ 65 w 66"/>
              <a:gd name="T11" fmla="*/ 0 h 13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6"/>
              <a:gd name="T19" fmla="*/ 0 h 139"/>
              <a:gd name="T20" fmla="*/ 66 w 66"/>
              <a:gd name="T21" fmla="*/ 139 h 13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6" h="139">
                <a:moveTo>
                  <a:pt x="65" y="0"/>
                </a:moveTo>
                <a:lnTo>
                  <a:pt x="0" y="92"/>
                </a:lnTo>
                <a:lnTo>
                  <a:pt x="0" y="109"/>
                </a:lnTo>
                <a:lnTo>
                  <a:pt x="48" y="138"/>
                </a:lnTo>
                <a:lnTo>
                  <a:pt x="65" y="138"/>
                </a:lnTo>
                <a:lnTo>
                  <a:pt x="65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3" name="Freeform 67" descr="Parchment"/>
          <p:cNvSpPr>
            <a:spLocks/>
          </p:cNvSpPr>
          <p:nvPr/>
        </p:nvSpPr>
        <p:spPr bwMode="auto">
          <a:xfrm>
            <a:off x="4100513" y="3225800"/>
            <a:ext cx="769937" cy="430213"/>
          </a:xfrm>
          <a:custGeom>
            <a:avLst/>
            <a:gdLst>
              <a:gd name="T0" fmla="*/ 0 w 534"/>
              <a:gd name="T1" fmla="*/ 0 h 307"/>
              <a:gd name="T2" fmla="*/ 504 w 534"/>
              <a:gd name="T3" fmla="*/ 0 h 307"/>
              <a:gd name="T4" fmla="*/ 520 w 534"/>
              <a:gd name="T5" fmla="*/ 22 h 307"/>
              <a:gd name="T6" fmla="*/ 498 w 534"/>
              <a:gd name="T7" fmla="*/ 49 h 307"/>
              <a:gd name="T8" fmla="*/ 533 w 534"/>
              <a:gd name="T9" fmla="*/ 85 h 307"/>
              <a:gd name="T10" fmla="*/ 533 w 534"/>
              <a:gd name="T11" fmla="*/ 306 h 307"/>
              <a:gd name="T12" fmla="*/ 0 w 534"/>
              <a:gd name="T13" fmla="*/ 306 h 307"/>
              <a:gd name="T14" fmla="*/ 0 w 534"/>
              <a:gd name="T15" fmla="*/ 0 h 3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4"/>
              <a:gd name="T25" fmla="*/ 0 h 307"/>
              <a:gd name="T26" fmla="*/ 534 w 534"/>
              <a:gd name="T27" fmla="*/ 307 h 3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4" h="307">
                <a:moveTo>
                  <a:pt x="0" y="0"/>
                </a:moveTo>
                <a:lnTo>
                  <a:pt x="504" y="0"/>
                </a:lnTo>
                <a:lnTo>
                  <a:pt x="520" y="22"/>
                </a:lnTo>
                <a:lnTo>
                  <a:pt x="498" y="49"/>
                </a:lnTo>
                <a:lnTo>
                  <a:pt x="533" y="85"/>
                </a:lnTo>
                <a:lnTo>
                  <a:pt x="533" y="306"/>
                </a:lnTo>
                <a:lnTo>
                  <a:pt x="0" y="30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4" name="Freeform 68" descr="Parchment"/>
          <p:cNvSpPr>
            <a:spLocks/>
          </p:cNvSpPr>
          <p:nvPr/>
        </p:nvSpPr>
        <p:spPr bwMode="auto">
          <a:xfrm>
            <a:off x="3376613" y="3082925"/>
            <a:ext cx="731837" cy="565150"/>
          </a:xfrm>
          <a:custGeom>
            <a:avLst/>
            <a:gdLst>
              <a:gd name="T0" fmla="*/ 0 w 507"/>
              <a:gd name="T1" fmla="*/ 0 h 404"/>
              <a:gd name="T2" fmla="*/ 506 w 507"/>
              <a:gd name="T3" fmla="*/ 0 h 404"/>
              <a:gd name="T4" fmla="*/ 506 w 507"/>
              <a:gd name="T5" fmla="*/ 403 h 404"/>
              <a:gd name="T6" fmla="*/ 0 w 507"/>
              <a:gd name="T7" fmla="*/ 403 h 404"/>
              <a:gd name="T8" fmla="*/ 0 w 507"/>
              <a:gd name="T9" fmla="*/ 0 h 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07"/>
              <a:gd name="T16" fmla="*/ 0 h 404"/>
              <a:gd name="T17" fmla="*/ 507 w 507"/>
              <a:gd name="T18" fmla="*/ 404 h 4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07" h="404">
                <a:moveTo>
                  <a:pt x="0" y="0"/>
                </a:moveTo>
                <a:lnTo>
                  <a:pt x="506" y="0"/>
                </a:lnTo>
                <a:lnTo>
                  <a:pt x="506" y="403"/>
                </a:lnTo>
                <a:lnTo>
                  <a:pt x="0" y="403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5" name="Freeform 69" descr="Parchment"/>
          <p:cNvSpPr>
            <a:spLocks/>
          </p:cNvSpPr>
          <p:nvPr/>
        </p:nvSpPr>
        <p:spPr bwMode="auto">
          <a:xfrm>
            <a:off x="3992563" y="3654425"/>
            <a:ext cx="911225" cy="493713"/>
          </a:xfrm>
          <a:custGeom>
            <a:avLst/>
            <a:gdLst>
              <a:gd name="T0" fmla="*/ 0 w 632"/>
              <a:gd name="T1" fmla="*/ 0 h 354"/>
              <a:gd name="T2" fmla="*/ 606 w 632"/>
              <a:gd name="T3" fmla="*/ 0 h 354"/>
              <a:gd name="T4" fmla="*/ 622 w 632"/>
              <a:gd name="T5" fmla="*/ 64 h 354"/>
              <a:gd name="T6" fmla="*/ 631 w 632"/>
              <a:gd name="T7" fmla="*/ 137 h 354"/>
              <a:gd name="T8" fmla="*/ 631 w 632"/>
              <a:gd name="T9" fmla="*/ 353 h 354"/>
              <a:gd name="T10" fmla="*/ 527 w 632"/>
              <a:gd name="T11" fmla="*/ 324 h 354"/>
              <a:gd name="T12" fmla="*/ 481 w 632"/>
              <a:gd name="T13" fmla="*/ 334 h 354"/>
              <a:gd name="T14" fmla="*/ 216 w 632"/>
              <a:gd name="T15" fmla="*/ 275 h 354"/>
              <a:gd name="T16" fmla="*/ 216 w 632"/>
              <a:gd name="T17" fmla="*/ 105 h 354"/>
              <a:gd name="T18" fmla="*/ 0 w 632"/>
              <a:gd name="T19" fmla="*/ 102 h 354"/>
              <a:gd name="T20" fmla="*/ 0 w 632"/>
              <a:gd name="T21" fmla="*/ 0 h 3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2"/>
              <a:gd name="T34" fmla="*/ 0 h 354"/>
              <a:gd name="T35" fmla="*/ 632 w 632"/>
              <a:gd name="T36" fmla="*/ 354 h 3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2" h="354">
                <a:moveTo>
                  <a:pt x="0" y="0"/>
                </a:moveTo>
                <a:lnTo>
                  <a:pt x="606" y="0"/>
                </a:lnTo>
                <a:lnTo>
                  <a:pt x="622" y="64"/>
                </a:lnTo>
                <a:lnTo>
                  <a:pt x="631" y="137"/>
                </a:lnTo>
                <a:lnTo>
                  <a:pt x="631" y="353"/>
                </a:lnTo>
                <a:lnTo>
                  <a:pt x="527" y="324"/>
                </a:lnTo>
                <a:lnTo>
                  <a:pt x="481" y="334"/>
                </a:lnTo>
                <a:lnTo>
                  <a:pt x="216" y="275"/>
                </a:lnTo>
                <a:lnTo>
                  <a:pt x="216" y="105"/>
                </a:lnTo>
                <a:lnTo>
                  <a:pt x="0" y="102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6" name="Freeform 70" descr="Parchment"/>
          <p:cNvSpPr>
            <a:spLocks/>
          </p:cNvSpPr>
          <p:nvPr/>
        </p:nvSpPr>
        <p:spPr bwMode="auto">
          <a:xfrm>
            <a:off x="3590925" y="3797300"/>
            <a:ext cx="1433513" cy="1333500"/>
          </a:xfrm>
          <a:custGeom>
            <a:avLst/>
            <a:gdLst>
              <a:gd name="T0" fmla="*/ 277 w 994"/>
              <a:gd name="T1" fmla="*/ 0 h 952"/>
              <a:gd name="T2" fmla="*/ 493 w 994"/>
              <a:gd name="T3" fmla="*/ 0 h 952"/>
              <a:gd name="T4" fmla="*/ 493 w 994"/>
              <a:gd name="T5" fmla="*/ 170 h 952"/>
              <a:gd name="T6" fmla="*/ 759 w 994"/>
              <a:gd name="T7" fmla="*/ 230 h 952"/>
              <a:gd name="T8" fmla="*/ 803 w 994"/>
              <a:gd name="T9" fmla="*/ 223 h 952"/>
              <a:gd name="T10" fmla="*/ 910 w 994"/>
              <a:gd name="T11" fmla="*/ 251 h 952"/>
              <a:gd name="T12" fmla="*/ 947 w 994"/>
              <a:gd name="T13" fmla="*/ 258 h 952"/>
              <a:gd name="T14" fmla="*/ 945 w 994"/>
              <a:gd name="T15" fmla="*/ 427 h 952"/>
              <a:gd name="T16" fmla="*/ 993 w 994"/>
              <a:gd name="T17" fmla="*/ 546 h 952"/>
              <a:gd name="T18" fmla="*/ 964 w 994"/>
              <a:gd name="T19" fmla="*/ 604 h 952"/>
              <a:gd name="T20" fmla="*/ 875 w 994"/>
              <a:gd name="T21" fmla="*/ 628 h 952"/>
              <a:gd name="T22" fmla="*/ 737 w 994"/>
              <a:gd name="T23" fmla="*/ 750 h 952"/>
              <a:gd name="T24" fmla="*/ 703 w 994"/>
              <a:gd name="T25" fmla="*/ 848 h 952"/>
              <a:gd name="T26" fmla="*/ 721 w 994"/>
              <a:gd name="T27" fmla="*/ 951 h 952"/>
              <a:gd name="T28" fmla="*/ 543 w 994"/>
              <a:gd name="T29" fmla="*/ 882 h 952"/>
              <a:gd name="T30" fmla="*/ 427 w 994"/>
              <a:gd name="T31" fmla="*/ 673 h 952"/>
              <a:gd name="T32" fmla="*/ 336 w 994"/>
              <a:gd name="T33" fmla="*/ 642 h 952"/>
              <a:gd name="T34" fmla="*/ 286 w 994"/>
              <a:gd name="T35" fmla="*/ 699 h 952"/>
              <a:gd name="T36" fmla="*/ 214 w 994"/>
              <a:gd name="T37" fmla="*/ 654 h 952"/>
              <a:gd name="T38" fmla="*/ 148 w 994"/>
              <a:gd name="T39" fmla="*/ 525 h 952"/>
              <a:gd name="T40" fmla="*/ 0 w 994"/>
              <a:gd name="T41" fmla="*/ 391 h 952"/>
              <a:gd name="T42" fmla="*/ 277 w 994"/>
              <a:gd name="T43" fmla="*/ 391 h 952"/>
              <a:gd name="T44" fmla="*/ 277 w 994"/>
              <a:gd name="T45" fmla="*/ 0 h 95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994"/>
              <a:gd name="T70" fmla="*/ 0 h 952"/>
              <a:gd name="T71" fmla="*/ 994 w 994"/>
              <a:gd name="T72" fmla="*/ 952 h 95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994" h="952">
                <a:moveTo>
                  <a:pt x="277" y="0"/>
                </a:moveTo>
                <a:lnTo>
                  <a:pt x="493" y="0"/>
                </a:lnTo>
                <a:lnTo>
                  <a:pt x="493" y="170"/>
                </a:lnTo>
                <a:lnTo>
                  <a:pt x="759" y="230"/>
                </a:lnTo>
                <a:lnTo>
                  <a:pt x="803" y="223"/>
                </a:lnTo>
                <a:lnTo>
                  <a:pt x="910" y="251"/>
                </a:lnTo>
                <a:lnTo>
                  <a:pt x="947" y="258"/>
                </a:lnTo>
                <a:lnTo>
                  <a:pt x="945" y="427"/>
                </a:lnTo>
                <a:lnTo>
                  <a:pt x="993" y="546"/>
                </a:lnTo>
                <a:lnTo>
                  <a:pt x="964" y="604"/>
                </a:lnTo>
                <a:lnTo>
                  <a:pt x="875" y="628"/>
                </a:lnTo>
                <a:lnTo>
                  <a:pt x="737" y="750"/>
                </a:lnTo>
                <a:lnTo>
                  <a:pt x="703" y="848"/>
                </a:lnTo>
                <a:lnTo>
                  <a:pt x="721" y="951"/>
                </a:lnTo>
                <a:lnTo>
                  <a:pt x="543" y="882"/>
                </a:lnTo>
                <a:lnTo>
                  <a:pt x="427" y="673"/>
                </a:lnTo>
                <a:lnTo>
                  <a:pt x="336" y="642"/>
                </a:lnTo>
                <a:lnTo>
                  <a:pt x="286" y="699"/>
                </a:lnTo>
                <a:lnTo>
                  <a:pt x="214" y="654"/>
                </a:lnTo>
                <a:lnTo>
                  <a:pt x="148" y="525"/>
                </a:lnTo>
                <a:lnTo>
                  <a:pt x="0" y="391"/>
                </a:lnTo>
                <a:lnTo>
                  <a:pt x="277" y="391"/>
                </a:lnTo>
                <a:lnTo>
                  <a:pt x="27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7" name="Freeform 71" descr="Parchment"/>
          <p:cNvSpPr>
            <a:spLocks/>
          </p:cNvSpPr>
          <p:nvPr/>
        </p:nvSpPr>
        <p:spPr bwMode="auto">
          <a:xfrm>
            <a:off x="3378200" y="3648075"/>
            <a:ext cx="614363" cy="815975"/>
          </a:xfrm>
          <a:custGeom>
            <a:avLst/>
            <a:gdLst>
              <a:gd name="T0" fmla="*/ 0 w 426"/>
              <a:gd name="T1" fmla="*/ 0 h 581"/>
              <a:gd name="T2" fmla="*/ 425 w 426"/>
              <a:gd name="T3" fmla="*/ 0 h 581"/>
              <a:gd name="T4" fmla="*/ 425 w 426"/>
              <a:gd name="T5" fmla="*/ 500 h 581"/>
              <a:gd name="T6" fmla="*/ 148 w 426"/>
              <a:gd name="T7" fmla="*/ 500 h 581"/>
              <a:gd name="T8" fmla="*/ 70 w 426"/>
              <a:gd name="T9" fmla="*/ 500 h 581"/>
              <a:gd name="T10" fmla="*/ 70 w 426"/>
              <a:gd name="T11" fmla="*/ 580 h 581"/>
              <a:gd name="T12" fmla="*/ 0 w 426"/>
              <a:gd name="T13" fmla="*/ 580 h 581"/>
              <a:gd name="T14" fmla="*/ 0 w 426"/>
              <a:gd name="T15" fmla="*/ 0 h 5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6"/>
              <a:gd name="T25" fmla="*/ 0 h 581"/>
              <a:gd name="T26" fmla="*/ 426 w 426"/>
              <a:gd name="T27" fmla="*/ 581 h 58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6" h="581">
                <a:moveTo>
                  <a:pt x="0" y="0"/>
                </a:moveTo>
                <a:lnTo>
                  <a:pt x="425" y="0"/>
                </a:lnTo>
                <a:lnTo>
                  <a:pt x="425" y="500"/>
                </a:lnTo>
                <a:lnTo>
                  <a:pt x="148" y="500"/>
                </a:lnTo>
                <a:lnTo>
                  <a:pt x="70" y="500"/>
                </a:lnTo>
                <a:lnTo>
                  <a:pt x="70" y="580"/>
                </a:lnTo>
                <a:lnTo>
                  <a:pt x="0" y="58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8" name="Freeform 72" descr="Parchment"/>
          <p:cNvSpPr>
            <a:spLocks/>
          </p:cNvSpPr>
          <p:nvPr/>
        </p:nvSpPr>
        <p:spPr bwMode="auto">
          <a:xfrm>
            <a:off x="2847975" y="2951163"/>
            <a:ext cx="527050" cy="711200"/>
          </a:xfrm>
          <a:custGeom>
            <a:avLst/>
            <a:gdLst>
              <a:gd name="T0" fmla="*/ 214 w 366"/>
              <a:gd name="T1" fmla="*/ 96 h 508"/>
              <a:gd name="T2" fmla="*/ 365 w 366"/>
              <a:gd name="T3" fmla="*/ 96 h 508"/>
              <a:gd name="T4" fmla="*/ 365 w 366"/>
              <a:gd name="T5" fmla="*/ 507 h 508"/>
              <a:gd name="T6" fmla="*/ 0 w 366"/>
              <a:gd name="T7" fmla="*/ 507 h 508"/>
              <a:gd name="T8" fmla="*/ 0 w 366"/>
              <a:gd name="T9" fmla="*/ 0 h 508"/>
              <a:gd name="T10" fmla="*/ 214 w 366"/>
              <a:gd name="T11" fmla="*/ 0 h 508"/>
              <a:gd name="T12" fmla="*/ 214 w 366"/>
              <a:gd name="T13" fmla="*/ 96 h 5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6"/>
              <a:gd name="T22" fmla="*/ 0 h 508"/>
              <a:gd name="T23" fmla="*/ 366 w 366"/>
              <a:gd name="T24" fmla="*/ 508 h 5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6" h="508">
                <a:moveTo>
                  <a:pt x="214" y="96"/>
                </a:moveTo>
                <a:lnTo>
                  <a:pt x="365" y="96"/>
                </a:lnTo>
                <a:lnTo>
                  <a:pt x="365" y="507"/>
                </a:lnTo>
                <a:lnTo>
                  <a:pt x="0" y="507"/>
                </a:lnTo>
                <a:lnTo>
                  <a:pt x="0" y="0"/>
                </a:lnTo>
                <a:lnTo>
                  <a:pt x="214" y="0"/>
                </a:lnTo>
                <a:lnTo>
                  <a:pt x="214" y="96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29" name="Freeform 73" descr="Parchment"/>
          <p:cNvSpPr>
            <a:spLocks/>
          </p:cNvSpPr>
          <p:nvPr/>
        </p:nvSpPr>
        <p:spPr bwMode="auto">
          <a:xfrm>
            <a:off x="2230438" y="2951163"/>
            <a:ext cx="612775" cy="1039812"/>
          </a:xfrm>
          <a:custGeom>
            <a:avLst/>
            <a:gdLst>
              <a:gd name="T0" fmla="*/ 0 w 424"/>
              <a:gd name="T1" fmla="*/ 0 h 742"/>
              <a:gd name="T2" fmla="*/ 423 w 424"/>
              <a:gd name="T3" fmla="*/ 0 h 742"/>
              <a:gd name="T4" fmla="*/ 423 w 424"/>
              <a:gd name="T5" fmla="*/ 504 h 742"/>
              <a:gd name="T6" fmla="*/ 423 w 424"/>
              <a:gd name="T7" fmla="*/ 617 h 742"/>
              <a:gd name="T8" fmla="*/ 376 w 424"/>
              <a:gd name="T9" fmla="*/ 605 h 742"/>
              <a:gd name="T10" fmla="*/ 398 w 424"/>
              <a:gd name="T11" fmla="*/ 741 h 742"/>
              <a:gd name="T12" fmla="*/ 0 w 424"/>
              <a:gd name="T13" fmla="*/ 313 h 742"/>
              <a:gd name="T14" fmla="*/ 0 w 424"/>
              <a:gd name="T15" fmla="*/ 0 h 7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24"/>
              <a:gd name="T25" fmla="*/ 0 h 742"/>
              <a:gd name="T26" fmla="*/ 424 w 424"/>
              <a:gd name="T27" fmla="*/ 742 h 74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24" h="742">
                <a:moveTo>
                  <a:pt x="0" y="0"/>
                </a:moveTo>
                <a:lnTo>
                  <a:pt x="423" y="0"/>
                </a:lnTo>
                <a:lnTo>
                  <a:pt x="423" y="504"/>
                </a:lnTo>
                <a:lnTo>
                  <a:pt x="423" y="617"/>
                </a:lnTo>
                <a:lnTo>
                  <a:pt x="376" y="605"/>
                </a:lnTo>
                <a:lnTo>
                  <a:pt x="398" y="741"/>
                </a:lnTo>
                <a:lnTo>
                  <a:pt x="0" y="313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0" name="Freeform 74" descr="Parchment"/>
          <p:cNvSpPr>
            <a:spLocks/>
          </p:cNvSpPr>
          <p:nvPr/>
        </p:nvSpPr>
        <p:spPr bwMode="auto">
          <a:xfrm>
            <a:off x="2786063" y="3662363"/>
            <a:ext cx="593725" cy="801687"/>
          </a:xfrm>
          <a:custGeom>
            <a:avLst/>
            <a:gdLst>
              <a:gd name="T0" fmla="*/ 45 w 412"/>
              <a:gd name="T1" fmla="*/ 0 h 573"/>
              <a:gd name="T2" fmla="*/ 411 w 412"/>
              <a:gd name="T3" fmla="*/ 0 h 573"/>
              <a:gd name="T4" fmla="*/ 411 w 412"/>
              <a:gd name="T5" fmla="*/ 572 h 573"/>
              <a:gd name="T6" fmla="*/ 283 w 412"/>
              <a:gd name="T7" fmla="*/ 572 h 573"/>
              <a:gd name="T8" fmla="*/ 40 w 412"/>
              <a:gd name="T9" fmla="*/ 445 h 573"/>
              <a:gd name="T10" fmla="*/ 40 w 412"/>
              <a:gd name="T11" fmla="*/ 405 h 573"/>
              <a:gd name="T12" fmla="*/ 56 w 412"/>
              <a:gd name="T13" fmla="*/ 283 h 573"/>
              <a:gd name="T14" fmla="*/ 17 w 412"/>
              <a:gd name="T15" fmla="*/ 226 h 573"/>
              <a:gd name="T16" fmla="*/ 0 w 412"/>
              <a:gd name="T17" fmla="*/ 98 h 573"/>
              <a:gd name="T18" fmla="*/ 45 w 412"/>
              <a:gd name="T19" fmla="*/ 110 h 573"/>
              <a:gd name="T20" fmla="*/ 45 w 412"/>
              <a:gd name="T21" fmla="*/ 0 h 5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12"/>
              <a:gd name="T34" fmla="*/ 0 h 573"/>
              <a:gd name="T35" fmla="*/ 412 w 412"/>
              <a:gd name="T36" fmla="*/ 573 h 5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12" h="573">
                <a:moveTo>
                  <a:pt x="45" y="0"/>
                </a:moveTo>
                <a:lnTo>
                  <a:pt x="411" y="0"/>
                </a:lnTo>
                <a:lnTo>
                  <a:pt x="411" y="572"/>
                </a:lnTo>
                <a:lnTo>
                  <a:pt x="283" y="572"/>
                </a:lnTo>
                <a:lnTo>
                  <a:pt x="40" y="445"/>
                </a:lnTo>
                <a:lnTo>
                  <a:pt x="40" y="405"/>
                </a:lnTo>
                <a:lnTo>
                  <a:pt x="56" y="283"/>
                </a:lnTo>
                <a:lnTo>
                  <a:pt x="17" y="226"/>
                </a:lnTo>
                <a:lnTo>
                  <a:pt x="0" y="98"/>
                </a:lnTo>
                <a:lnTo>
                  <a:pt x="45" y="110"/>
                </a:lnTo>
                <a:lnTo>
                  <a:pt x="45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1" name="Freeform 75" descr="Parchment"/>
          <p:cNvSpPr>
            <a:spLocks/>
          </p:cNvSpPr>
          <p:nvPr/>
        </p:nvSpPr>
        <p:spPr bwMode="auto">
          <a:xfrm>
            <a:off x="1765300" y="2947988"/>
            <a:ext cx="1095375" cy="1289050"/>
          </a:xfrm>
          <a:custGeom>
            <a:avLst/>
            <a:gdLst>
              <a:gd name="T0" fmla="*/ 18 w 759"/>
              <a:gd name="T1" fmla="*/ 0 h 921"/>
              <a:gd name="T2" fmla="*/ 326 w 759"/>
              <a:gd name="T3" fmla="*/ 0 h 921"/>
              <a:gd name="T4" fmla="*/ 326 w 759"/>
              <a:gd name="T5" fmla="*/ 313 h 921"/>
              <a:gd name="T6" fmla="*/ 723 w 759"/>
              <a:gd name="T7" fmla="*/ 745 h 921"/>
              <a:gd name="T8" fmla="*/ 758 w 759"/>
              <a:gd name="T9" fmla="*/ 795 h 921"/>
              <a:gd name="T10" fmla="*/ 740 w 759"/>
              <a:gd name="T11" fmla="*/ 920 h 921"/>
              <a:gd name="T12" fmla="*/ 541 w 759"/>
              <a:gd name="T13" fmla="*/ 920 h 921"/>
              <a:gd name="T14" fmla="*/ 365 w 759"/>
              <a:gd name="T15" fmla="*/ 765 h 921"/>
              <a:gd name="T16" fmla="*/ 303 w 759"/>
              <a:gd name="T17" fmla="*/ 765 h 921"/>
              <a:gd name="T18" fmla="*/ 153 w 759"/>
              <a:gd name="T19" fmla="*/ 477 h 921"/>
              <a:gd name="T20" fmla="*/ 48 w 759"/>
              <a:gd name="T21" fmla="*/ 299 h 921"/>
              <a:gd name="T22" fmla="*/ 61 w 759"/>
              <a:gd name="T23" fmla="*/ 231 h 921"/>
              <a:gd name="T24" fmla="*/ 0 w 759"/>
              <a:gd name="T25" fmla="*/ 141 h 921"/>
              <a:gd name="T26" fmla="*/ 18 w 759"/>
              <a:gd name="T27" fmla="*/ 0 h 9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59"/>
              <a:gd name="T43" fmla="*/ 0 h 921"/>
              <a:gd name="T44" fmla="*/ 759 w 759"/>
              <a:gd name="T45" fmla="*/ 921 h 9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59" h="921">
                <a:moveTo>
                  <a:pt x="18" y="0"/>
                </a:moveTo>
                <a:lnTo>
                  <a:pt x="326" y="0"/>
                </a:lnTo>
                <a:lnTo>
                  <a:pt x="326" y="313"/>
                </a:lnTo>
                <a:lnTo>
                  <a:pt x="723" y="745"/>
                </a:lnTo>
                <a:lnTo>
                  <a:pt x="758" y="795"/>
                </a:lnTo>
                <a:lnTo>
                  <a:pt x="740" y="920"/>
                </a:lnTo>
                <a:lnTo>
                  <a:pt x="541" y="920"/>
                </a:lnTo>
                <a:lnTo>
                  <a:pt x="365" y="765"/>
                </a:lnTo>
                <a:lnTo>
                  <a:pt x="303" y="765"/>
                </a:lnTo>
                <a:lnTo>
                  <a:pt x="153" y="477"/>
                </a:lnTo>
                <a:lnTo>
                  <a:pt x="48" y="299"/>
                </a:lnTo>
                <a:lnTo>
                  <a:pt x="61" y="231"/>
                </a:lnTo>
                <a:lnTo>
                  <a:pt x="0" y="141"/>
                </a:lnTo>
                <a:lnTo>
                  <a:pt x="1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2" name="Freeform 76" descr="Parchment"/>
          <p:cNvSpPr>
            <a:spLocks/>
          </p:cNvSpPr>
          <p:nvPr/>
        </p:nvSpPr>
        <p:spPr bwMode="auto">
          <a:xfrm>
            <a:off x="3898900" y="2346325"/>
            <a:ext cx="808038" cy="530225"/>
          </a:xfrm>
          <a:custGeom>
            <a:avLst/>
            <a:gdLst>
              <a:gd name="T0" fmla="*/ 0 w 559"/>
              <a:gd name="T1" fmla="*/ 0 h 379"/>
              <a:gd name="T2" fmla="*/ 547 w 559"/>
              <a:gd name="T3" fmla="*/ 0 h 379"/>
              <a:gd name="T4" fmla="*/ 547 w 559"/>
              <a:gd name="T5" fmla="*/ 30 h 379"/>
              <a:gd name="T6" fmla="*/ 523 w 559"/>
              <a:gd name="T7" fmla="*/ 60 h 379"/>
              <a:gd name="T8" fmla="*/ 558 w 559"/>
              <a:gd name="T9" fmla="*/ 105 h 379"/>
              <a:gd name="T10" fmla="*/ 558 w 559"/>
              <a:gd name="T11" fmla="*/ 270 h 379"/>
              <a:gd name="T12" fmla="*/ 534 w 559"/>
              <a:gd name="T13" fmla="*/ 270 h 379"/>
              <a:gd name="T14" fmla="*/ 534 w 559"/>
              <a:gd name="T15" fmla="*/ 378 h 379"/>
              <a:gd name="T16" fmla="*/ 439 w 559"/>
              <a:gd name="T17" fmla="*/ 345 h 379"/>
              <a:gd name="T18" fmla="*/ 400 w 559"/>
              <a:gd name="T19" fmla="*/ 320 h 379"/>
              <a:gd name="T20" fmla="*/ 0 w 559"/>
              <a:gd name="T21" fmla="*/ 320 h 379"/>
              <a:gd name="T22" fmla="*/ 0 w 559"/>
              <a:gd name="T23" fmla="*/ 0 h 37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59"/>
              <a:gd name="T37" fmla="*/ 0 h 379"/>
              <a:gd name="T38" fmla="*/ 559 w 559"/>
              <a:gd name="T39" fmla="*/ 379 h 37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59" h="379">
                <a:moveTo>
                  <a:pt x="0" y="0"/>
                </a:moveTo>
                <a:lnTo>
                  <a:pt x="547" y="0"/>
                </a:lnTo>
                <a:lnTo>
                  <a:pt x="547" y="30"/>
                </a:lnTo>
                <a:lnTo>
                  <a:pt x="523" y="60"/>
                </a:lnTo>
                <a:lnTo>
                  <a:pt x="558" y="105"/>
                </a:lnTo>
                <a:lnTo>
                  <a:pt x="558" y="270"/>
                </a:lnTo>
                <a:lnTo>
                  <a:pt x="534" y="270"/>
                </a:lnTo>
                <a:lnTo>
                  <a:pt x="534" y="378"/>
                </a:lnTo>
                <a:lnTo>
                  <a:pt x="439" y="345"/>
                </a:lnTo>
                <a:lnTo>
                  <a:pt x="400" y="320"/>
                </a:lnTo>
                <a:lnTo>
                  <a:pt x="0" y="32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3" name="Freeform 77" descr="Parchment"/>
          <p:cNvSpPr>
            <a:spLocks/>
          </p:cNvSpPr>
          <p:nvPr/>
        </p:nvSpPr>
        <p:spPr bwMode="auto">
          <a:xfrm>
            <a:off x="4670425" y="2728913"/>
            <a:ext cx="698500" cy="409575"/>
          </a:xfrm>
          <a:custGeom>
            <a:avLst/>
            <a:gdLst>
              <a:gd name="T0" fmla="*/ 0 w 484"/>
              <a:gd name="T1" fmla="*/ 0 h 292"/>
              <a:gd name="T2" fmla="*/ 411 w 484"/>
              <a:gd name="T3" fmla="*/ 0 h 292"/>
              <a:gd name="T4" fmla="*/ 425 w 484"/>
              <a:gd name="T5" fmla="*/ 33 h 292"/>
              <a:gd name="T6" fmla="*/ 422 w 484"/>
              <a:gd name="T7" fmla="*/ 73 h 292"/>
              <a:gd name="T8" fmla="*/ 462 w 484"/>
              <a:gd name="T9" fmla="*/ 113 h 292"/>
              <a:gd name="T10" fmla="*/ 483 w 484"/>
              <a:gd name="T11" fmla="*/ 161 h 292"/>
              <a:gd name="T12" fmla="*/ 425 w 484"/>
              <a:gd name="T13" fmla="*/ 207 h 292"/>
              <a:gd name="T14" fmla="*/ 436 w 484"/>
              <a:gd name="T15" fmla="*/ 237 h 292"/>
              <a:gd name="T16" fmla="*/ 387 w 484"/>
              <a:gd name="T17" fmla="*/ 291 h 292"/>
              <a:gd name="T18" fmla="*/ 57 w 484"/>
              <a:gd name="T19" fmla="*/ 291 h 292"/>
              <a:gd name="T20" fmla="*/ 0 w 484"/>
              <a:gd name="T21" fmla="*/ 106 h 292"/>
              <a:gd name="T22" fmla="*/ 0 w 484"/>
              <a:gd name="T23" fmla="*/ 0 h 2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84"/>
              <a:gd name="T37" fmla="*/ 0 h 292"/>
              <a:gd name="T38" fmla="*/ 484 w 484"/>
              <a:gd name="T39" fmla="*/ 292 h 2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84" h="292">
                <a:moveTo>
                  <a:pt x="0" y="0"/>
                </a:moveTo>
                <a:lnTo>
                  <a:pt x="411" y="0"/>
                </a:lnTo>
                <a:lnTo>
                  <a:pt x="425" y="33"/>
                </a:lnTo>
                <a:lnTo>
                  <a:pt x="422" y="73"/>
                </a:lnTo>
                <a:lnTo>
                  <a:pt x="462" y="113"/>
                </a:lnTo>
                <a:lnTo>
                  <a:pt x="483" y="161"/>
                </a:lnTo>
                <a:lnTo>
                  <a:pt x="425" y="207"/>
                </a:lnTo>
                <a:lnTo>
                  <a:pt x="436" y="237"/>
                </a:lnTo>
                <a:lnTo>
                  <a:pt x="387" y="291"/>
                </a:lnTo>
                <a:lnTo>
                  <a:pt x="57" y="291"/>
                </a:lnTo>
                <a:lnTo>
                  <a:pt x="0" y="10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4" name="Freeform 78" descr="Parchment"/>
          <p:cNvSpPr>
            <a:spLocks/>
          </p:cNvSpPr>
          <p:nvPr/>
        </p:nvSpPr>
        <p:spPr bwMode="auto">
          <a:xfrm>
            <a:off x="4610100" y="1906588"/>
            <a:ext cx="715963" cy="822325"/>
          </a:xfrm>
          <a:custGeom>
            <a:avLst/>
            <a:gdLst>
              <a:gd name="T0" fmla="*/ 0 w 496"/>
              <a:gd name="T1" fmla="*/ 0 h 589"/>
              <a:gd name="T2" fmla="*/ 166 w 496"/>
              <a:gd name="T3" fmla="*/ 0 h 589"/>
              <a:gd name="T4" fmla="*/ 495 w 496"/>
              <a:gd name="T5" fmla="*/ 71 h 589"/>
              <a:gd name="T6" fmla="*/ 382 w 496"/>
              <a:gd name="T7" fmla="*/ 186 h 589"/>
              <a:gd name="T8" fmla="*/ 334 w 496"/>
              <a:gd name="T9" fmla="*/ 361 h 589"/>
              <a:gd name="T10" fmla="*/ 334 w 496"/>
              <a:gd name="T11" fmla="*/ 454 h 589"/>
              <a:gd name="T12" fmla="*/ 447 w 496"/>
              <a:gd name="T13" fmla="*/ 543 h 589"/>
              <a:gd name="T14" fmla="*/ 453 w 496"/>
              <a:gd name="T15" fmla="*/ 588 h 589"/>
              <a:gd name="T16" fmla="*/ 66 w 496"/>
              <a:gd name="T17" fmla="*/ 588 h 589"/>
              <a:gd name="T18" fmla="*/ 66 w 496"/>
              <a:gd name="T19" fmla="*/ 418 h 589"/>
              <a:gd name="T20" fmla="*/ 33 w 496"/>
              <a:gd name="T21" fmla="*/ 375 h 589"/>
              <a:gd name="T22" fmla="*/ 55 w 496"/>
              <a:gd name="T23" fmla="*/ 349 h 589"/>
              <a:gd name="T24" fmla="*/ 55 w 496"/>
              <a:gd name="T25" fmla="*/ 312 h 589"/>
              <a:gd name="T26" fmla="*/ 42 w 496"/>
              <a:gd name="T27" fmla="*/ 210 h 589"/>
              <a:gd name="T28" fmla="*/ 0 w 496"/>
              <a:gd name="T29" fmla="*/ 0 h 5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6"/>
              <a:gd name="T46" fmla="*/ 0 h 589"/>
              <a:gd name="T47" fmla="*/ 496 w 496"/>
              <a:gd name="T48" fmla="*/ 589 h 58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6" h="589">
                <a:moveTo>
                  <a:pt x="0" y="0"/>
                </a:moveTo>
                <a:lnTo>
                  <a:pt x="166" y="0"/>
                </a:lnTo>
                <a:lnTo>
                  <a:pt x="495" y="71"/>
                </a:lnTo>
                <a:lnTo>
                  <a:pt x="382" y="186"/>
                </a:lnTo>
                <a:lnTo>
                  <a:pt x="334" y="361"/>
                </a:lnTo>
                <a:lnTo>
                  <a:pt x="334" y="454"/>
                </a:lnTo>
                <a:lnTo>
                  <a:pt x="447" y="543"/>
                </a:lnTo>
                <a:lnTo>
                  <a:pt x="453" y="588"/>
                </a:lnTo>
                <a:lnTo>
                  <a:pt x="66" y="588"/>
                </a:lnTo>
                <a:lnTo>
                  <a:pt x="66" y="418"/>
                </a:lnTo>
                <a:lnTo>
                  <a:pt x="33" y="375"/>
                </a:lnTo>
                <a:lnTo>
                  <a:pt x="55" y="349"/>
                </a:lnTo>
                <a:lnTo>
                  <a:pt x="55" y="312"/>
                </a:lnTo>
                <a:lnTo>
                  <a:pt x="42" y="210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5" name="Freeform 79" descr="Parchment"/>
          <p:cNvSpPr>
            <a:spLocks/>
          </p:cNvSpPr>
          <p:nvPr/>
        </p:nvSpPr>
        <p:spPr bwMode="auto">
          <a:xfrm>
            <a:off x="5089525" y="2211388"/>
            <a:ext cx="625475" cy="671512"/>
          </a:xfrm>
          <a:custGeom>
            <a:avLst/>
            <a:gdLst>
              <a:gd name="T0" fmla="*/ 27 w 433"/>
              <a:gd name="T1" fmla="*/ 36 h 480"/>
              <a:gd name="T2" fmla="*/ 137 w 433"/>
              <a:gd name="T3" fmla="*/ 0 h 480"/>
              <a:gd name="T4" fmla="*/ 159 w 433"/>
              <a:gd name="T5" fmla="*/ 45 h 480"/>
              <a:gd name="T6" fmla="*/ 308 w 433"/>
              <a:gd name="T7" fmla="*/ 125 h 480"/>
              <a:gd name="T8" fmla="*/ 342 w 433"/>
              <a:gd name="T9" fmla="*/ 170 h 480"/>
              <a:gd name="T10" fmla="*/ 353 w 433"/>
              <a:gd name="T11" fmla="*/ 214 h 480"/>
              <a:gd name="T12" fmla="*/ 410 w 433"/>
              <a:gd name="T13" fmla="*/ 203 h 480"/>
              <a:gd name="T14" fmla="*/ 432 w 433"/>
              <a:gd name="T15" fmla="*/ 223 h 480"/>
              <a:gd name="T16" fmla="*/ 384 w 433"/>
              <a:gd name="T17" fmla="*/ 300 h 480"/>
              <a:gd name="T18" fmla="*/ 359 w 433"/>
              <a:gd name="T19" fmla="*/ 479 h 480"/>
              <a:gd name="T20" fmla="*/ 168 w 433"/>
              <a:gd name="T21" fmla="*/ 479 h 480"/>
              <a:gd name="T22" fmla="*/ 131 w 433"/>
              <a:gd name="T23" fmla="*/ 446 h 480"/>
              <a:gd name="T24" fmla="*/ 133 w 433"/>
              <a:gd name="T25" fmla="*/ 403 h 480"/>
              <a:gd name="T26" fmla="*/ 118 w 433"/>
              <a:gd name="T27" fmla="*/ 364 h 480"/>
              <a:gd name="T28" fmla="*/ 113 w 433"/>
              <a:gd name="T29" fmla="*/ 323 h 480"/>
              <a:gd name="T30" fmla="*/ 0 w 433"/>
              <a:gd name="T31" fmla="*/ 235 h 480"/>
              <a:gd name="T32" fmla="*/ 0 w 433"/>
              <a:gd name="T33" fmla="*/ 146 h 480"/>
              <a:gd name="T34" fmla="*/ 27 w 433"/>
              <a:gd name="T35" fmla="*/ 36 h 48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33"/>
              <a:gd name="T55" fmla="*/ 0 h 480"/>
              <a:gd name="T56" fmla="*/ 433 w 433"/>
              <a:gd name="T57" fmla="*/ 480 h 48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33" h="480">
                <a:moveTo>
                  <a:pt x="27" y="36"/>
                </a:moveTo>
                <a:lnTo>
                  <a:pt x="137" y="0"/>
                </a:lnTo>
                <a:lnTo>
                  <a:pt x="159" y="45"/>
                </a:lnTo>
                <a:lnTo>
                  <a:pt x="308" y="125"/>
                </a:lnTo>
                <a:lnTo>
                  <a:pt x="342" y="170"/>
                </a:lnTo>
                <a:lnTo>
                  <a:pt x="353" y="214"/>
                </a:lnTo>
                <a:lnTo>
                  <a:pt x="410" y="203"/>
                </a:lnTo>
                <a:lnTo>
                  <a:pt x="432" y="223"/>
                </a:lnTo>
                <a:lnTo>
                  <a:pt x="384" y="300"/>
                </a:lnTo>
                <a:lnTo>
                  <a:pt x="359" y="479"/>
                </a:lnTo>
                <a:lnTo>
                  <a:pt x="168" y="479"/>
                </a:lnTo>
                <a:lnTo>
                  <a:pt x="131" y="446"/>
                </a:lnTo>
                <a:lnTo>
                  <a:pt x="133" y="403"/>
                </a:lnTo>
                <a:lnTo>
                  <a:pt x="118" y="364"/>
                </a:lnTo>
                <a:lnTo>
                  <a:pt x="113" y="323"/>
                </a:lnTo>
                <a:lnTo>
                  <a:pt x="0" y="235"/>
                </a:lnTo>
                <a:lnTo>
                  <a:pt x="0" y="146"/>
                </a:lnTo>
                <a:lnTo>
                  <a:pt x="27" y="36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6" name="Freeform 80" descr="Parchment"/>
          <p:cNvSpPr>
            <a:spLocks/>
          </p:cNvSpPr>
          <p:nvPr/>
        </p:nvSpPr>
        <p:spPr bwMode="auto">
          <a:xfrm>
            <a:off x="5316538" y="2141538"/>
            <a:ext cx="720725" cy="369887"/>
          </a:xfrm>
          <a:custGeom>
            <a:avLst/>
            <a:gdLst>
              <a:gd name="T0" fmla="*/ 0 w 499"/>
              <a:gd name="T1" fmla="*/ 91 h 264"/>
              <a:gd name="T2" fmla="*/ 155 w 499"/>
              <a:gd name="T3" fmla="*/ 181 h 264"/>
              <a:gd name="T4" fmla="*/ 184 w 499"/>
              <a:gd name="T5" fmla="*/ 224 h 264"/>
              <a:gd name="T6" fmla="*/ 195 w 499"/>
              <a:gd name="T7" fmla="*/ 263 h 264"/>
              <a:gd name="T8" fmla="*/ 281 w 499"/>
              <a:gd name="T9" fmla="*/ 171 h 264"/>
              <a:gd name="T10" fmla="*/ 498 w 499"/>
              <a:gd name="T11" fmla="*/ 135 h 264"/>
              <a:gd name="T12" fmla="*/ 403 w 499"/>
              <a:gd name="T13" fmla="*/ 69 h 264"/>
              <a:gd name="T14" fmla="*/ 274 w 499"/>
              <a:gd name="T15" fmla="*/ 130 h 264"/>
              <a:gd name="T16" fmla="*/ 152 w 499"/>
              <a:gd name="T17" fmla="*/ 77 h 264"/>
              <a:gd name="T18" fmla="*/ 224 w 499"/>
              <a:gd name="T19" fmla="*/ 12 h 264"/>
              <a:gd name="T20" fmla="*/ 161 w 499"/>
              <a:gd name="T21" fmla="*/ 0 h 264"/>
              <a:gd name="T22" fmla="*/ 0 w 499"/>
              <a:gd name="T23" fmla="*/ 91 h 2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99"/>
              <a:gd name="T37" fmla="*/ 0 h 264"/>
              <a:gd name="T38" fmla="*/ 499 w 499"/>
              <a:gd name="T39" fmla="*/ 264 h 26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99" h="264">
                <a:moveTo>
                  <a:pt x="0" y="91"/>
                </a:moveTo>
                <a:lnTo>
                  <a:pt x="155" y="181"/>
                </a:lnTo>
                <a:lnTo>
                  <a:pt x="184" y="224"/>
                </a:lnTo>
                <a:lnTo>
                  <a:pt x="195" y="263"/>
                </a:lnTo>
                <a:lnTo>
                  <a:pt x="281" y="171"/>
                </a:lnTo>
                <a:lnTo>
                  <a:pt x="498" y="135"/>
                </a:lnTo>
                <a:lnTo>
                  <a:pt x="403" y="69"/>
                </a:lnTo>
                <a:lnTo>
                  <a:pt x="274" y="130"/>
                </a:lnTo>
                <a:lnTo>
                  <a:pt x="152" y="77"/>
                </a:lnTo>
                <a:lnTo>
                  <a:pt x="224" y="12"/>
                </a:lnTo>
                <a:lnTo>
                  <a:pt x="161" y="0"/>
                </a:lnTo>
                <a:lnTo>
                  <a:pt x="0" y="9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7" name="Freeform 81" descr="Parchment"/>
          <p:cNvSpPr>
            <a:spLocks/>
          </p:cNvSpPr>
          <p:nvPr/>
        </p:nvSpPr>
        <p:spPr bwMode="auto">
          <a:xfrm>
            <a:off x="4754563" y="3135313"/>
            <a:ext cx="730250" cy="665162"/>
          </a:xfrm>
          <a:custGeom>
            <a:avLst/>
            <a:gdLst>
              <a:gd name="T0" fmla="*/ 0 w 507"/>
              <a:gd name="T1" fmla="*/ 0 h 474"/>
              <a:gd name="T2" fmla="*/ 334 w 507"/>
              <a:gd name="T3" fmla="*/ 0 h 474"/>
              <a:gd name="T4" fmla="*/ 329 w 507"/>
              <a:gd name="T5" fmla="*/ 63 h 474"/>
              <a:gd name="T6" fmla="*/ 391 w 507"/>
              <a:gd name="T7" fmla="*/ 177 h 474"/>
              <a:gd name="T8" fmla="*/ 420 w 507"/>
              <a:gd name="T9" fmla="*/ 197 h 474"/>
              <a:gd name="T10" fmla="*/ 402 w 507"/>
              <a:gd name="T11" fmla="*/ 230 h 474"/>
              <a:gd name="T12" fmla="*/ 473 w 507"/>
              <a:gd name="T13" fmla="*/ 347 h 474"/>
              <a:gd name="T14" fmla="*/ 506 w 507"/>
              <a:gd name="T15" fmla="*/ 359 h 474"/>
              <a:gd name="T16" fmla="*/ 462 w 507"/>
              <a:gd name="T17" fmla="*/ 473 h 474"/>
              <a:gd name="T18" fmla="*/ 418 w 507"/>
              <a:gd name="T19" fmla="*/ 473 h 474"/>
              <a:gd name="T20" fmla="*/ 431 w 507"/>
              <a:gd name="T21" fmla="*/ 423 h 474"/>
              <a:gd name="T22" fmla="*/ 95 w 507"/>
              <a:gd name="T23" fmla="*/ 423 h 474"/>
              <a:gd name="T24" fmla="*/ 79 w 507"/>
              <a:gd name="T25" fmla="*/ 371 h 474"/>
              <a:gd name="T26" fmla="*/ 79 w 507"/>
              <a:gd name="T27" fmla="*/ 151 h 474"/>
              <a:gd name="T28" fmla="*/ 44 w 507"/>
              <a:gd name="T29" fmla="*/ 115 h 474"/>
              <a:gd name="T30" fmla="*/ 66 w 507"/>
              <a:gd name="T31" fmla="*/ 89 h 474"/>
              <a:gd name="T32" fmla="*/ 0 w 507"/>
              <a:gd name="T33" fmla="*/ 0 h 4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07"/>
              <a:gd name="T52" fmla="*/ 0 h 474"/>
              <a:gd name="T53" fmla="*/ 507 w 507"/>
              <a:gd name="T54" fmla="*/ 474 h 4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07" h="474">
                <a:moveTo>
                  <a:pt x="0" y="0"/>
                </a:moveTo>
                <a:lnTo>
                  <a:pt x="334" y="0"/>
                </a:lnTo>
                <a:lnTo>
                  <a:pt x="329" y="63"/>
                </a:lnTo>
                <a:lnTo>
                  <a:pt x="391" y="177"/>
                </a:lnTo>
                <a:lnTo>
                  <a:pt x="420" y="197"/>
                </a:lnTo>
                <a:lnTo>
                  <a:pt x="402" y="230"/>
                </a:lnTo>
                <a:lnTo>
                  <a:pt x="473" y="347"/>
                </a:lnTo>
                <a:lnTo>
                  <a:pt x="506" y="359"/>
                </a:lnTo>
                <a:lnTo>
                  <a:pt x="462" y="473"/>
                </a:lnTo>
                <a:lnTo>
                  <a:pt x="418" y="473"/>
                </a:lnTo>
                <a:lnTo>
                  <a:pt x="431" y="423"/>
                </a:lnTo>
                <a:lnTo>
                  <a:pt x="95" y="423"/>
                </a:lnTo>
                <a:lnTo>
                  <a:pt x="79" y="371"/>
                </a:lnTo>
                <a:lnTo>
                  <a:pt x="79" y="151"/>
                </a:lnTo>
                <a:lnTo>
                  <a:pt x="44" y="115"/>
                </a:lnTo>
                <a:lnTo>
                  <a:pt x="66" y="89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8" name="Freeform 82" descr="Parchment"/>
          <p:cNvSpPr>
            <a:spLocks/>
          </p:cNvSpPr>
          <p:nvPr/>
        </p:nvSpPr>
        <p:spPr bwMode="auto">
          <a:xfrm>
            <a:off x="3898900" y="1906588"/>
            <a:ext cx="792163" cy="441325"/>
          </a:xfrm>
          <a:custGeom>
            <a:avLst/>
            <a:gdLst>
              <a:gd name="T0" fmla="*/ 0 w 548"/>
              <a:gd name="T1" fmla="*/ 0 h 316"/>
              <a:gd name="T2" fmla="*/ 492 w 548"/>
              <a:gd name="T3" fmla="*/ 0 h 316"/>
              <a:gd name="T4" fmla="*/ 538 w 548"/>
              <a:gd name="T5" fmla="*/ 237 h 316"/>
              <a:gd name="T6" fmla="*/ 547 w 548"/>
              <a:gd name="T7" fmla="*/ 315 h 316"/>
              <a:gd name="T8" fmla="*/ 2 w 548"/>
              <a:gd name="T9" fmla="*/ 315 h 316"/>
              <a:gd name="T10" fmla="*/ 0 w 548"/>
              <a:gd name="T11" fmla="*/ 0 h 3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48"/>
              <a:gd name="T19" fmla="*/ 0 h 316"/>
              <a:gd name="T20" fmla="*/ 548 w 548"/>
              <a:gd name="T21" fmla="*/ 316 h 3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48" h="316">
                <a:moveTo>
                  <a:pt x="0" y="0"/>
                </a:moveTo>
                <a:lnTo>
                  <a:pt x="492" y="0"/>
                </a:lnTo>
                <a:lnTo>
                  <a:pt x="538" y="237"/>
                </a:lnTo>
                <a:lnTo>
                  <a:pt x="547" y="315"/>
                </a:lnTo>
                <a:lnTo>
                  <a:pt x="2" y="315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39" name="Freeform 83" descr="Parchment"/>
          <p:cNvSpPr>
            <a:spLocks/>
          </p:cNvSpPr>
          <p:nvPr/>
        </p:nvSpPr>
        <p:spPr bwMode="auto">
          <a:xfrm>
            <a:off x="3898900" y="2790825"/>
            <a:ext cx="927100" cy="442913"/>
          </a:xfrm>
          <a:custGeom>
            <a:avLst/>
            <a:gdLst>
              <a:gd name="T0" fmla="*/ 0 w 642"/>
              <a:gd name="T1" fmla="*/ 0 h 314"/>
              <a:gd name="T2" fmla="*/ 400 w 642"/>
              <a:gd name="T3" fmla="*/ 0 h 314"/>
              <a:gd name="T4" fmla="*/ 442 w 642"/>
              <a:gd name="T5" fmla="*/ 24 h 314"/>
              <a:gd name="T6" fmla="*/ 533 w 642"/>
              <a:gd name="T7" fmla="*/ 56 h 314"/>
              <a:gd name="T8" fmla="*/ 593 w 642"/>
              <a:gd name="T9" fmla="*/ 251 h 314"/>
              <a:gd name="T10" fmla="*/ 641 w 642"/>
              <a:gd name="T11" fmla="*/ 313 h 314"/>
              <a:gd name="T12" fmla="*/ 138 w 642"/>
              <a:gd name="T13" fmla="*/ 313 h 314"/>
              <a:gd name="T14" fmla="*/ 138 w 642"/>
              <a:gd name="T15" fmla="*/ 205 h 314"/>
              <a:gd name="T16" fmla="*/ 0 w 642"/>
              <a:gd name="T17" fmla="*/ 205 h 314"/>
              <a:gd name="T18" fmla="*/ 0 w 642"/>
              <a:gd name="T19" fmla="*/ 0 h 3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2"/>
              <a:gd name="T31" fmla="*/ 0 h 314"/>
              <a:gd name="T32" fmla="*/ 642 w 642"/>
              <a:gd name="T33" fmla="*/ 314 h 3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2" h="314">
                <a:moveTo>
                  <a:pt x="0" y="0"/>
                </a:moveTo>
                <a:lnTo>
                  <a:pt x="400" y="0"/>
                </a:lnTo>
                <a:lnTo>
                  <a:pt x="442" y="24"/>
                </a:lnTo>
                <a:lnTo>
                  <a:pt x="533" y="56"/>
                </a:lnTo>
                <a:lnTo>
                  <a:pt x="593" y="251"/>
                </a:lnTo>
                <a:lnTo>
                  <a:pt x="641" y="313"/>
                </a:lnTo>
                <a:lnTo>
                  <a:pt x="138" y="313"/>
                </a:lnTo>
                <a:lnTo>
                  <a:pt x="138" y="205"/>
                </a:lnTo>
                <a:lnTo>
                  <a:pt x="0" y="205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0" name="Freeform 84" descr="Parchment"/>
          <p:cNvSpPr>
            <a:spLocks/>
          </p:cNvSpPr>
          <p:nvPr/>
        </p:nvSpPr>
        <p:spPr bwMode="auto">
          <a:xfrm>
            <a:off x="3154363" y="2490788"/>
            <a:ext cx="746125" cy="595312"/>
          </a:xfrm>
          <a:custGeom>
            <a:avLst/>
            <a:gdLst>
              <a:gd name="T0" fmla="*/ 0 w 517"/>
              <a:gd name="T1" fmla="*/ 0 h 425"/>
              <a:gd name="T2" fmla="*/ 516 w 517"/>
              <a:gd name="T3" fmla="*/ 0 h 425"/>
              <a:gd name="T4" fmla="*/ 516 w 517"/>
              <a:gd name="T5" fmla="*/ 424 h 425"/>
              <a:gd name="T6" fmla="*/ 0 w 517"/>
              <a:gd name="T7" fmla="*/ 424 h 425"/>
              <a:gd name="T8" fmla="*/ 0 w 517"/>
              <a:gd name="T9" fmla="*/ 0 h 4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17"/>
              <a:gd name="T16" fmla="*/ 0 h 425"/>
              <a:gd name="T17" fmla="*/ 517 w 517"/>
              <a:gd name="T18" fmla="*/ 425 h 4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17" h="425">
                <a:moveTo>
                  <a:pt x="0" y="0"/>
                </a:moveTo>
                <a:lnTo>
                  <a:pt x="516" y="0"/>
                </a:lnTo>
                <a:lnTo>
                  <a:pt x="516" y="424"/>
                </a:lnTo>
                <a:lnTo>
                  <a:pt x="0" y="424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1" name="Freeform 85" descr="Parchment"/>
          <p:cNvSpPr>
            <a:spLocks/>
          </p:cNvSpPr>
          <p:nvPr/>
        </p:nvSpPr>
        <p:spPr bwMode="auto">
          <a:xfrm>
            <a:off x="5727700" y="2416175"/>
            <a:ext cx="468313" cy="569913"/>
          </a:xfrm>
          <a:custGeom>
            <a:avLst/>
            <a:gdLst>
              <a:gd name="T0" fmla="*/ 154 w 324"/>
              <a:gd name="T1" fmla="*/ 0 h 407"/>
              <a:gd name="T2" fmla="*/ 257 w 324"/>
              <a:gd name="T3" fmla="*/ 33 h 407"/>
              <a:gd name="T4" fmla="*/ 279 w 324"/>
              <a:gd name="T5" fmla="*/ 113 h 407"/>
              <a:gd name="T6" fmla="*/ 219 w 324"/>
              <a:gd name="T7" fmla="*/ 179 h 407"/>
              <a:gd name="T8" fmla="*/ 234 w 324"/>
              <a:gd name="T9" fmla="*/ 210 h 407"/>
              <a:gd name="T10" fmla="*/ 292 w 324"/>
              <a:gd name="T11" fmla="*/ 175 h 407"/>
              <a:gd name="T12" fmla="*/ 316 w 324"/>
              <a:gd name="T13" fmla="*/ 182 h 407"/>
              <a:gd name="T14" fmla="*/ 323 w 324"/>
              <a:gd name="T15" fmla="*/ 292 h 407"/>
              <a:gd name="T16" fmla="*/ 259 w 324"/>
              <a:gd name="T17" fmla="*/ 383 h 407"/>
              <a:gd name="T18" fmla="*/ 259 w 324"/>
              <a:gd name="T19" fmla="*/ 406 h 407"/>
              <a:gd name="T20" fmla="*/ 0 w 324"/>
              <a:gd name="T21" fmla="*/ 406 h 407"/>
              <a:gd name="T22" fmla="*/ 37 w 324"/>
              <a:gd name="T23" fmla="*/ 292 h 407"/>
              <a:gd name="T24" fmla="*/ 18 w 324"/>
              <a:gd name="T25" fmla="*/ 203 h 407"/>
              <a:gd name="T26" fmla="*/ 51 w 324"/>
              <a:gd name="T27" fmla="*/ 108 h 407"/>
              <a:gd name="T28" fmla="*/ 154 w 324"/>
              <a:gd name="T29" fmla="*/ 0 h 4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24"/>
              <a:gd name="T46" fmla="*/ 0 h 407"/>
              <a:gd name="T47" fmla="*/ 324 w 324"/>
              <a:gd name="T48" fmla="*/ 407 h 4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24" h="407">
                <a:moveTo>
                  <a:pt x="154" y="0"/>
                </a:moveTo>
                <a:lnTo>
                  <a:pt x="257" y="33"/>
                </a:lnTo>
                <a:lnTo>
                  <a:pt x="279" y="113"/>
                </a:lnTo>
                <a:lnTo>
                  <a:pt x="219" y="179"/>
                </a:lnTo>
                <a:lnTo>
                  <a:pt x="234" y="210"/>
                </a:lnTo>
                <a:lnTo>
                  <a:pt x="292" y="175"/>
                </a:lnTo>
                <a:lnTo>
                  <a:pt x="316" y="182"/>
                </a:lnTo>
                <a:lnTo>
                  <a:pt x="323" y="292"/>
                </a:lnTo>
                <a:lnTo>
                  <a:pt x="259" y="383"/>
                </a:lnTo>
                <a:lnTo>
                  <a:pt x="259" y="406"/>
                </a:lnTo>
                <a:lnTo>
                  <a:pt x="0" y="406"/>
                </a:lnTo>
                <a:lnTo>
                  <a:pt x="37" y="292"/>
                </a:lnTo>
                <a:lnTo>
                  <a:pt x="18" y="203"/>
                </a:lnTo>
                <a:lnTo>
                  <a:pt x="51" y="108"/>
                </a:lnTo>
                <a:lnTo>
                  <a:pt x="15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2" name="Freeform 86" descr="Parchment"/>
          <p:cNvSpPr>
            <a:spLocks/>
          </p:cNvSpPr>
          <p:nvPr/>
        </p:nvSpPr>
        <p:spPr bwMode="auto">
          <a:xfrm>
            <a:off x="5230813" y="2882900"/>
            <a:ext cx="423862" cy="757238"/>
          </a:xfrm>
          <a:custGeom>
            <a:avLst/>
            <a:gdLst>
              <a:gd name="T0" fmla="*/ 74 w 294"/>
              <a:gd name="T1" fmla="*/ 0 h 541"/>
              <a:gd name="T2" fmla="*/ 267 w 294"/>
              <a:gd name="T3" fmla="*/ 0 h 541"/>
              <a:gd name="T4" fmla="*/ 291 w 294"/>
              <a:gd name="T5" fmla="*/ 80 h 541"/>
              <a:gd name="T6" fmla="*/ 291 w 294"/>
              <a:gd name="T7" fmla="*/ 358 h 541"/>
              <a:gd name="T8" fmla="*/ 293 w 294"/>
              <a:gd name="T9" fmla="*/ 383 h 541"/>
              <a:gd name="T10" fmla="*/ 256 w 294"/>
              <a:gd name="T11" fmla="*/ 430 h 541"/>
              <a:gd name="T12" fmla="*/ 247 w 294"/>
              <a:gd name="T13" fmla="*/ 487 h 541"/>
              <a:gd name="T14" fmla="*/ 176 w 294"/>
              <a:gd name="T15" fmla="*/ 540 h 541"/>
              <a:gd name="T16" fmla="*/ 143 w 294"/>
              <a:gd name="T17" fmla="*/ 528 h 541"/>
              <a:gd name="T18" fmla="*/ 70 w 294"/>
              <a:gd name="T19" fmla="*/ 414 h 541"/>
              <a:gd name="T20" fmla="*/ 91 w 294"/>
              <a:gd name="T21" fmla="*/ 378 h 541"/>
              <a:gd name="T22" fmla="*/ 61 w 294"/>
              <a:gd name="T23" fmla="*/ 356 h 541"/>
              <a:gd name="T24" fmla="*/ 0 w 294"/>
              <a:gd name="T25" fmla="*/ 247 h 541"/>
              <a:gd name="T26" fmla="*/ 4 w 294"/>
              <a:gd name="T27" fmla="*/ 180 h 541"/>
              <a:gd name="T28" fmla="*/ 48 w 294"/>
              <a:gd name="T29" fmla="*/ 125 h 541"/>
              <a:gd name="T30" fmla="*/ 37 w 294"/>
              <a:gd name="T31" fmla="*/ 95 h 541"/>
              <a:gd name="T32" fmla="*/ 93 w 294"/>
              <a:gd name="T33" fmla="*/ 51 h 541"/>
              <a:gd name="T34" fmla="*/ 74 w 294"/>
              <a:gd name="T35" fmla="*/ 0 h 54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94"/>
              <a:gd name="T55" fmla="*/ 0 h 541"/>
              <a:gd name="T56" fmla="*/ 294 w 294"/>
              <a:gd name="T57" fmla="*/ 541 h 54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94" h="541">
                <a:moveTo>
                  <a:pt x="74" y="0"/>
                </a:moveTo>
                <a:lnTo>
                  <a:pt x="267" y="0"/>
                </a:lnTo>
                <a:lnTo>
                  <a:pt x="291" y="80"/>
                </a:lnTo>
                <a:lnTo>
                  <a:pt x="291" y="358"/>
                </a:lnTo>
                <a:lnTo>
                  <a:pt x="293" y="383"/>
                </a:lnTo>
                <a:lnTo>
                  <a:pt x="256" y="430"/>
                </a:lnTo>
                <a:lnTo>
                  <a:pt x="247" y="487"/>
                </a:lnTo>
                <a:lnTo>
                  <a:pt x="176" y="540"/>
                </a:lnTo>
                <a:lnTo>
                  <a:pt x="143" y="528"/>
                </a:lnTo>
                <a:lnTo>
                  <a:pt x="70" y="414"/>
                </a:lnTo>
                <a:lnTo>
                  <a:pt x="91" y="378"/>
                </a:lnTo>
                <a:lnTo>
                  <a:pt x="61" y="356"/>
                </a:lnTo>
                <a:lnTo>
                  <a:pt x="0" y="247"/>
                </a:lnTo>
                <a:lnTo>
                  <a:pt x="4" y="180"/>
                </a:lnTo>
                <a:lnTo>
                  <a:pt x="48" y="125"/>
                </a:lnTo>
                <a:lnTo>
                  <a:pt x="37" y="95"/>
                </a:lnTo>
                <a:lnTo>
                  <a:pt x="93" y="51"/>
                </a:lnTo>
                <a:lnTo>
                  <a:pt x="7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3" name="Freeform 87" descr="Parchment"/>
          <p:cNvSpPr>
            <a:spLocks/>
          </p:cNvSpPr>
          <p:nvPr/>
        </p:nvSpPr>
        <p:spPr bwMode="auto">
          <a:xfrm>
            <a:off x="5586413" y="2984500"/>
            <a:ext cx="344487" cy="588963"/>
          </a:xfrm>
          <a:custGeom>
            <a:avLst/>
            <a:gdLst>
              <a:gd name="T0" fmla="*/ 44 w 239"/>
              <a:gd name="T1" fmla="*/ 0 h 419"/>
              <a:gd name="T2" fmla="*/ 64 w 239"/>
              <a:gd name="T3" fmla="*/ 14 h 419"/>
              <a:gd name="T4" fmla="*/ 97 w 239"/>
              <a:gd name="T5" fmla="*/ 2 h 419"/>
              <a:gd name="T6" fmla="*/ 238 w 239"/>
              <a:gd name="T7" fmla="*/ 2 h 419"/>
              <a:gd name="T8" fmla="*/ 238 w 239"/>
              <a:gd name="T9" fmla="*/ 252 h 419"/>
              <a:gd name="T10" fmla="*/ 150 w 239"/>
              <a:gd name="T11" fmla="*/ 380 h 419"/>
              <a:gd name="T12" fmla="*/ 0 w 239"/>
              <a:gd name="T13" fmla="*/ 418 h 419"/>
              <a:gd name="T14" fmla="*/ 11 w 239"/>
              <a:gd name="T15" fmla="*/ 357 h 419"/>
              <a:gd name="T16" fmla="*/ 44 w 239"/>
              <a:gd name="T17" fmla="*/ 312 h 419"/>
              <a:gd name="T18" fmla="*/ 44 w 239"/>
              <a:gd name="T19" fmla="*/ 0 h 4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9"/>
              <a:gd name="T31" fmla="*/ 0 h 419"/>
              <a:gd name="T32" fmla="*/ 239 w 239"/>
              <a:gd name="T33" fmla="*/ 419 h 4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9" h="419">
                <a:moveTo>
                  <a:pt x="44" y="0"/>
                </a:moveTo>
                <a:lnTo>
                  <a:pt x="64" y="14"/>
                </a:lnTo>
                <a:lnTo>
                  <a:pt x="97" y="2"/>
                </a:lnTo>
                <a:lnTo>
                  <a:pt x="238" y="2"/>
                </a:lnTo>
                <a:lnTo>
                  <a:pt x="238" y="252"/>
                </a:lnTo>
                <a:lnTo>
                  <a:pt x="150" y="380"/>
                </a:lnTo>
                <a:lnTo>
                  <a:pt x="0" y="418"/>
                </a:lnTo>
                <a:lnTo>
                  <a:pt x="11" y="357"/>
                </a:lnTo>
                <a:lnTo>
                  <a:pt x="44" y="312"/>
                </a:lnTo>
                <a:lnTo>
                  <a:pt x="44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4" name="Freeform 88" descr="Parchment"/>
          <p:cNvSpPr>
            <a:spLocks/>
          </p:cNvSpPr>
          <p:nvPr/>
        </p:nvSpPr>
        <p:spPr bwMode="auto">
          <a:xfrm>
            <a:off x="5929313" y="2951163"/>
            <a:ext cx="477837" cy="503237"/>
          </a:xfrm>
          <a:custGeom>
            <a:avLst/>
            <a:gdLst>
              <a:gd name="T0" fmla="*/ 0 w 331"/>
              <a:gd name="T1" fmla="*/ 25 h 360"/>
              <a:gd name="T2" fmla="*/ 124 w 331"/>
              <a:gd name="T3" fmla="*/ 25 h 360"/>
              <a:gd name="T4" fmla="*/ 170 w 331"/>
              <a:gd name="T5" fmla="*/ 49 h 360"/>
              <a:gd name="T6" fmla="*/ 239 w 331"/>
              <a:gd name="T7" fmla="*/ 49 h 360"/>
              <a:gd name="T8" fmla="*/ 330 w 331"/>
              <a:gd name="T9" fmla="*/ 0 h 360"/>
              <a:gd name="T10" fmla="*/ 330 w 331"/>
              <a:gd name="T11" fmla="*/ 156 h 360"/>
              <a:gd name="T12" fmla="*/ 317 w 331"/>
              <a:gd name="T13" fmla="*/ 164 h 360"/>
              <a:gd name="T14" fmla="*/ 273 w 331"/>
              <a:gd name="T15" fmla="*/ 258 h 360"/>
              <a:gd name="T16" fmla="*/ 248 w 331"/>
              <a:gd name="T17" fmla="*/ 258 h 360"/>
              <a:gd name="T18" fmla="*/ 168 w 331"/>
              <a:gd name="T19" fmla="*/ 359 h 360"/>
              <a:gd name="T20" fmla="*/ 141 w 331"/>
              <a:gd name="T21" fmla="*/ 333 h 360"/>
              <a:gd name="T22" fmla="*/ 100 w 331"/>
              <a:gd name="T23" fmla="*/ 345 h 360"/>
              <a:gd name="T24" fmla="*/ 0 w 331"/>
              <a:gd name="T25" fmla="*/ 256 h 360"/>
              <a:gd name="T26" fmla="*/ 0 w 331"/>
              <a:gd name="T27" fmla="*/ 25 h 3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31"/>
              <a:gd name="T43" fmla="*/ 0 h 360"/>
              <a:gd name="T44" fmla="*/ 331 w 331"/>
              <a:gd name="T45" fmla="*/ 360 h 36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31" h="360">
                <a:moveTo>
                  <a:pt x="0" y="25"/>
                </a:moveTo>
                <a:lnTo>
                  <a:pt x="124" y="25"/>
                </a:lnTo>
                <a:lnTo>
                  <a:pt x="170" y="49"/>
                </a:lnTo>
                <a:lnTo>
                  <a:pt x="239" y="49"/>
                </a:lnTo>
                <a:lnTo>
                  <a:pt x="330" y="0"/>
                </a:lnTo>
                <a:lnTo>
                  <a:pt x="330" y="156"/>
                </a:lnTo>
                <a:lnTo>
                  <a:pt x="317" y="164"/>
                </a:lnTo>
                <a:lnTo>
                  <a:pt x="273" y="258"/>
                </a:lnTo>
                <a:lnTo>
                  <a:pt x="248" y="258"/>
                </a:lnTo>
                <a:lnTo>
                  <a:pt x="168" y="359"/>
                </a:lnTo>
                <a:lnTo>
                  <a:pt x="141" y="333"/>
                </a:lnTo>
                <a:lnTo>
                  <a:pt x="100" y="345"/>
                </a:lnTo>
                <a:lnTo>
                  <a:pt x="0" y="256"/>
                </a:lnTo>
                <a:lnTo>
                  <a:pt x="0" y="25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5" name="Freeform 89" descr="Parchment"/>
          <p:cNvSpPr>
            <a:spLocks/>
          </p:cNvSpPr>
          <p:nvPr/>
        </p:nvSpPr>
        <p:spPr bwMode="auto">
          <a:xfrm>
            <a:off x="6149975" y="3165475"/>
            <a:ext cx="588963" cy="449263"/>
          </a:xfrm>
          <a:custGeom>
            <a:avLst/>
            <a:gdLst>
              <a:gd name="T0" fmla="*/ 168 w 408"/>
              <a:gd name="T1" fmla="*/ 0 h 320"/>
              <a:gd name="T2" fmla="*/ 156 w 408"/>
              <a:gd name="T3" fmla="*/ 0 h 320"/>
              <a:gd name="T4" fmla="*/ 108 w 408"/>
              <a:gd name="T5" fmla="*/ 97 h 320"/>
              <a:gd name="T6" fmla="*/ 81 w 408"/>
              <a:gd name="T7" fmla="*/ 97 h 320"/>
              <a:gd name="T8" fmla="*/ 0 w 408"/>
              <a:gd name="T9" fmla="*/ 195 h 320"/>
              <a:gd name="T10" fmla="*/ 35 w 408"/>
              <a:gd name="T11" fmla="*/ 298 h 320"/>
              <a:gd name="T12" fmla="*/ 160 w 408"/>
              <a:gd name="T13" fmla="*/ 319 h 320"/>
              <a:gd name="T14" fmla="*/ 194 w 408"/>
              <a:gd name="T15" fmla="*/ 293 h 320"/>
              <a:gd name="T16" fmla="*/ 230 w 408"/>
              <a:gd name="T17" fmla="*/ 219 h 320"/>
              <a:gd name="T18" fmla="*/ 239 w 408"/>
              <a:gd name="T19" fmla="*/ 212 h 320"/>
              <a:gd name="T20" fmla="*/ 407 w 408"/>
              <a:gd name="T21" fmla="*/ 150 h 320"/>
              <a:gd name="T22" fmla="*/ 396 w 408"/>
              <a:gd name="T23" fmla="*/ 122 h 320"/>
              <a:gd name="T24" fmla="*/ 330 w 408"/>
              <a:gd name="T25" fmla="*/ 100 h 320"/>
              <a:gd name="T26" fmla="*/ 237 w 408"/>
              <a:gd name="T27" fmla="*/ 150 h 320"/>
              <a:gd name="T28" fmla="*/ 237 w 408"/>
              <a:gd name="T29" fmla="*/ 62 h 320"/>
              <a:gd name="T30" fmla="*/ 168 w 408"/>
              <a:gd name="T31" fmla="*/ 62 h 320"/>
              <a:gd name="T32" fmla="*/ 168 w 408"/>
              <a:gd name="T33" fmla="*/ 0 h 32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08"/>
              <a:gd name="T52" fmla="*/ 0 h 320"/>
              <a:gd name="T53" fmla="*/ 408 w 408"/>
              <a:gd name="T54" fmla="*/ 320 h 32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08" h="320">
                <a:moveTo>
                  <a:pt x="168" y="0"/>
                </a:moveTo>
                <a:lnTo>
                  <a:pt x="156" y="0"/>
                </a:lnTo>
                <a:lnTo>
                  <a:pt x="108" y="97"/>
                </a:lnTo>
                <a:lnTo>
                  <a:pt x="81" y="97"/>
                </a:lnTo>
                <a:lnTo>
                  <a:pt x="0" y="195"/>
                </a:lnTo>
                <a:lnTo>
                  <a:pt x="35" y="298"/>
                </a:lnTo>
                <a:lnTo>
                  <a:pt x="160" y="319"/>
                </a:lnTo>
                <a:lnTo>
                  <a:pt x="194" y="293"/>
                </a:lnTo>
                <a:lnTo>
                  <a:pt x="230" y="219"/>
                </a:lnTo>
                <a:lnTo>
                  <a:pt x="239" y="212"/>
                </a:lnTo>
                <a:lnTo>
                  <a:pt x="407" y="150"/>
                </a:lnTo>
                <a:lnTo>
                  <a:pt x="396" y="122"/>
                </a:lnTo>
                <a:lnTo>
                  <a:pt x="330" y="100"/>
                </a:lnTo>
                <a:lnTo>
                  <a:pt x="237" y="150"/>
                </a:lnTo>
                <a:lnTo>
                  <a:pt x="237" y="62"/>
                </a:lnTo>
                <a:lnTo>
                  <a:pt x="168" y="62"/>
                </a:lnTo>
                <a:lnTo>
                  <a:pt x="16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6" name="Freeform 90" descr="Parchment"/>
          <p:cNvSpPr>
            <a:spLocks/>
          </p:cNvSpPr>
          <p:nvPr/>
        </p:nvSpPr>
        <p:spPr bwMode="auto">
          <a:xfrm>
            <a:off x="5437188" y="3313113"/>
            <a:ext cx="782637" cy="446087"/>
          </a:xfrm>
          <a:custGeom>
            <a:avLst/>
            <a:gdLst>
              <a:gd name="T0" fmla="*/ 0 w 543"/>
              <a:gd name="T1" fmla="*/ 317 h 318"/>
              <a:gd name="T2" fmla="*/ 31 w 543"/>
              <a:gd name="T3" fmla="*/ 234 h 318"/>
              <a:gd name="T4" fmla="*/ 102 w 543"/>
              <a:gd name="T5" fmla="*/ 182 h 318"/>
              <a:gd name="T6" fmla="*/ 251 w 543"/>
              <a:gd name="T7" fmla="*/ 149 h 318"/>
              <a:gd name="T8" fmla="*/ 342 w 543"/>
              <a:gd name="T9" fmla="*/ 21 h 318"/>
              <a:gd name="T10" fmla="*/ 342 w 543"/>
              <a:gd name="T11" fmla="*/ 0 h 318"/>
              <a:gd name="T12" fmla="*/ 442 w 543"/>
              <a:gd name="T13" fmla="*/ 87 h 318"/>
              <a:gd name="T14" fmla="*/ 483 w 543"/>
              <a:gd name="T15" fmla="*/ 73 h 318"/>
              <a:gd name="T16" fmla="*/ 507 w 543"/>
              <a:gd name="T17" fmla="*/ 99 h 318"/>
              <a:gd name="T18" fmla="*/ 542 w 543"/>
              <a:gd name="T19" fmla="*/ 201 h 318"/>
              <a:gd name="T20" fmla="*/ 403 w 543"/>
              <a:gd name="T21" fmla="*/ 272 h 318"/>
              <a:gd name="T22" fmla="*/ 383 w 543"/>
              <a:gd name="T23" fmla="*/ 296 h 318"/>
              <a:gd name="T24" fmla="*/ 113 w 543"/>
              <a:gd name="T25" fmla="*/ 296 h 318"/>
              <a:gd name="T26" fmla="*/ 113 w 543"/>
              <a:gd name="T27" fmla="*/ 317 h 318"/>
              <a:gd name="T28" fmla="*/ 0 w 543"/>
              <a:gd name="T29" fmla="*/ 317 h 31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43"/>
              <a:gd name="T46" fmla="*/ 0 h 318"/>
              <a:gd name="T47" fmla="*/ 543 w 543"/>
              <a:gd name="T48" fmla="*/ 318 h 31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43" h="318">
                <a:moveTo>
                  <a:pt x="0" y="317"/>
                </a:moveTo>
                <a:lnTo>
                  <a:pt x="31" y="234"/>
                </a:lnTo>
                <a:lnTo>
                  <a:pt x="102" y="182"/>
                </a:lnTo>
                <a:lnTo>
                  <a:pt x="251" y="149"/>
                </a:lnTo>
                <a:lnTo>
                  <a:pt x="342" y="21"/>
                </a:lnTo>
                <a:lnTo>
                  <a:pt x="342" y="0"/>
                </a:lnTo>
                <a:lnTo>
                  <a:pt x="442" y="87"/>
                </a:lnTo>
                <a:lnTo>
                  <a:pt x="483" y="73"/>
                </a:lnTo>
                <a:lnTo>
                  <a:pt x="507" y="99"/>
                </a:lnTo>
                <a:lnTo>
                  <a:pt x="542" y="201"/>
                </a:lnTo>
                <a:lnTo>
                  <a:pt x="403" y="272"/>
                </a:lnTo>
                <a:lnTo>
                  <a:pt x="383" y="296"/>
                </a:lnTo>
                <a:lnTo>
                  <a:pt x="113" y="296"/>
                </a:lnTo>
                <a:lnTo>
                  <a:pt x="113" y="317"/>
                </a:lnTo>
                <a:lnTo>
                  <a:pt x="0" y="317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7" name="Freeform 91" descr="Parchment"/>
          <p:cNvSpPr>
            <a:spLocks/>
          </p:cNvSpPr>
          <p:nvPr/>
        </p:nvSpPr>
        <p:spPr bwMode="auto">
          <a:xfrm>
            <a:off x="4889500" y="3730625"/>
            <a:ext cx="539750" cy="509588"/>
          </a:xfrm>
          <a:custGeom>
            <a:avLst/>
            <a:gdLst>
              <a:gd name="T0" fmla="*/ 0 w 374"/>
              <a:gd name="T1" fmla="*/ 0 h 362"/>
              <a:gd name="T2" fmla="*/ 337 w 374"/>
              <a:gd name="T3" fmla="*/ 0 h 362"/>
              <a:gd name="T4" fmla="*/ 323 w 374"/>
              <a:gd name="T5" fmla="*/ 48 h 362"/>
              <a:gd name="T6" fmla="*/ 373 w 374"/>
              <a:gd name="T7" fmla="*/ 50 h 362"/>
              <a:gd name="T8" fmla="*/ 326 w 374"/>
              <a:gd name="T9" fmla="*/ 175 h 362"/>
              <a:gd name="T10" fmla="*/ 277 w 374"/>
              <a:gd name="T11" fmla="*/ 242 h 362"/>
              <a:gd name="T12" fmla="*/ 244 w 374"/>
              <a:gd name="T13" fmla="*/ 361 h 362"/>
              <a:gd name="T14" fmla="*/ 50 w 374"/>
              <a:gd name="T15" fmla="*/ 361 h 362"/>
              <a:gd name="T16" fmla="*/ 50 w 374"/>
              <a:gd name="T17" fmla="*/ 306 h 362"/>
              <a:gd name="T18" fmla="*/ 13 w 374"/>
              <a:gd name="T19" fmla="*/ 297 h 362"/>
              <a:gd name="T20" fmla="*/ 13 w 374"/>
              <a:gd name="T21" fmla="*/ 74 h 362"/>
              <a:gd name="T22" fmla="*/ 0 w 374"/>
              <a:gd name="T23" fmla="*/ 0 h 3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74"/>
              <a:gd name="T37" fmla="*/ 0 h 362"/>
              <a:gd name="T38" fmla="*/ 374 w 374"/>
              <a:gd name="T39" fmla="*/ 362 h 3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74" h="362">
                <a:moveTo>
                  <a:pt x="0" y="0"/>
                </a:moveTo>
                <a:lnTo>
                  <a:pt x="337" y="0"/>
                </a:lnTo>
                <a:lnTo>
                  <a:pt x="323" y="48"/>
                </a:lnTo>
                <a:lnTo>
                  <a:pt x="373" y="50"/>
                </a:lnTo>
                <a:lnTo>
                  <a:pt x="326" y="175"/>
                </a:lnTo>
                <a:lnTo>
                  <a:pt x="277" y="242"/>
                </a:lnTo>
                <a:lnTo>
                  <a:pt x="244" y="361"/>
                </a:lnTo>
                <a:lnTo>
                  <a:pt x="50" y="361"/>
                </a:lnTo>
                <a:lnTo>
                  <a:pt x="50" y="306"/>
                </a:lnTo>
                <a:lnTo>
                  <a:pt x="13" y="297"/>
                </a:lnTo>
                <a:lnTo>
                  <a:pt x="13" y="74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8" name="Freeform 92" descr="Parchment"/>
          <p:cNvSpPr>
            <a:spLocks/>
          </p:cNvSpPr>
          <p:nvPr/>
        </p:nvSpPr>
        <p:spPr bwMode="auto">
          <a:xfrm>
            <a:off x="5360988" y="3729038"/>
            <a:ext cx="912812" cy="242887"/>
          </a:xfrm>
          <a:custGeom>
            <a:avLst/>
            <a:gdLst>
              <a:gd name="T0" fmla="*/ 56 w 632"/>
              <a:gd name="T1" fmla="*/ 19 h 174"/>
              <a:gd name="T2" fmla="*/ 166 w 632"/>
              <a:gd name="T3" fmla="*/ 19 h 174"/>
              <a:gd name="T4" fmla="*/ 166 w 632"/>
              <a:gd name="T5" fmla="*/ 0 h 174"/>
              <a:gd name="T6" fmla="*/ 631 w 632"/>
              <a:gd name="T7" fmla="*/ 0 h 174"/>
              <a:gd name="T8" fmla="*/ 622 w 632"/>
              <a:gd name="T9" fmla="*/ 38 h 174"/>
              <a:gd name="T10" fmla="*/ 436 w 632"/>
              <a:gd name="T11" fmla="*/ 124 h 174"/>
              <a:gd name="T12" fmla="*/ 418 w 632"/>
              <a:gd name="T13" fmla="*/ 173 h 174"/>
              <a:gd name="T14" fmla="*/ 0 w 632"/>
              <a:gd name="T15" fmla="*/ 173 h 174"/>
              <a:gd name="T16" fmla="*/ 56 w 632"/>
              <a:gd name="T17" fmla="*/ 19 h 1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2"/>
              <a:gd name="T28" fmla="*/ 0 h 174"/>
              <a:gd name="T29" fmla="*/ 632 w 632"/>
              <a:gd name="T30" fmla="*/ 174 h 17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32" h="174">
                <a:moveTo>
                  <a:pt x="56" y="19"/>
                </a:moveTo>
                <a:lnTo>
                  <a:pt x="166" y="19"/>
                </a:lnTo>
                <a:lnTo>
                  <a:pt x="166" y="0"/>
                </a:lnTo>
                <a:lnTo>
                  <a:pt x="631" y="0"/>
                </a:lnTo>
                <a:lnTo>
                  <a:pt x="622" y="38"/>
                </a:lnTo>
                <a:lnTo>
                  <a:pt x="436" y="124"/>
                </a:lnTo>
                <a:lnTo>
                  <a:pt x="418" y="173"/>
                </a:lnTo>
                <a:lnTo>
                  <a:pt x="0" y="173"/>
                </a:lnTo>
                <a:lnTo>
                  <a:pt x="56" y="1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49" name="Freeform 93" descr="Parchment"/>
          <p:cNvSpPr>
            <a:spLocks/>
          </p:cNvSpPr>
          <p:nvPr/>
        </p:nvSpPr>
        <p:spPr bwMode="auto">
          <a:xfrm>
            <a:off x="5959475" y="3729038"/>
            <a:ext cx="954088" cy="392112"/>
          </a:xfrm>
          <a:custGeom>
            <a:avLst/>
            <a:gdLst>
              <a:gd name="T0" fmla="*/ 213 w 661"/>
              <a:gd name="T1" fmla="*/ 0 h 280"/>
              <a:gd name="T2" fmla="*/ 631 w 661"/>
              <a:gd name="T3" fmla="*/ 0 h 280"/>
              <a:gd name="T4" fmla="*/ 660 w 661"/>
              <a:gd name="T5" fmla="*/ 86 h 280"/>
              <a:gd name="T6" fmla="*/ 588 w 661"/>
              <a:gd name="T7" fmla="*/ 171 h 280"/>
              <a:gd name="T8" fmla="*/ 483 w 661"/>
              <a:gd name="T9" fmla="*/ 206 h 280"/>
              <a:gd name="T10" fmla="*/ 441 w 661"/>
              <a:gd name="T11" fmla="*/ 279 h 280"/>
              <a:gd name="T12" fmla="*/ 339 w 661"/>
              <a:gd name="T13" fmla="*/ 159 h 280"/>
              <a:gd name="T14" fmla="*/ 258 w 661"/>
              <a:gd name="T15" fmla="*/ 159 h 280"/>
              <a:gd name="T16" fmla="*/ 244 w 661"/>
              <a:gd name="T17" fmla="*/ 135 h 280"/>
              <a:gd name="T18" fmla="*/ 134 w 661"/>
              <a:gd name="T19" fmla="*/ 135 h 280"/>
              <a:gd name="T20" fmla="*/ 93 w 661"/>
              <a:gd name="T21" fmla="*/ 175 h 280"/>
              <a:gd name="T22" fmla="*/ 0 w 661"/>
              <a:gd name="T23" fmla="*/ 175 h 280"/>
              <a:gd name="T24" fmla="*/ 18 w 661"/>
              <a:gd name="T25" fmla="*/ 124 h 280"/>
              <a:gd name="T26" fmla="*/ 204 w 661"/>
              <a:gd name="T27" fmla="*/ 41 h 280"/>
              <a:gd name="T28" fmla="*/ 213 w 661"/>
              <a:gd name="T29" fmla="*/ 0 h 28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1"/>
              <a:gd name="T46" fmla="*/ 0 h 280"/>
              <a:gd name="T47" fmla="*/ 661 w 661"/>
              <a:gd name="T48" fmla="*/ 280 h 28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1" h="280">
                <a:moveTo>
                  <a:pt x="213" y="0"/>
                </a:moveTo>
                <a:lnTo>
                  <a:pt x="631" y="0"/>
                </a:lnTo>
                <a:lnTo>
                  <a:pt x="660" y="86"/>
                </a:lnTo>
                <a:lnTo>
                  <a:pt x="588" y="171"/>
                </a:lnTo>
                <a:lnTo>
                  <a:pt x="483" y="206"/>
                </a:lnTo>
                <a:lnTo>
                  <a:pt x="441" y="279"/>
                </a:lnTo>
                <a:lnTo>
                  <a:pt x="339" y="159"/>
                </a:lnTo>
                <a:lnTo>
                  <a:pt x="258" y="159"/>
                </a:lnTo>
                <a:lnTo>
                  <a:pt x="244" y="135"/>
                </a:lnTo>
                <a:lnTo>
                  <a:pt x="134" y="135"/>
                </a:lnTo>
                <a:lnTo>
                  <a:pt x="93" y="175"/>
                </a:lnTo>
                <a:lnTo>
                  <a:pt x="0" y="175"/>
                </a:lnTo>
                <a:lnTo>
                  <a:pt x="18" y="124"/>
                </a:lnTo>
                <a:lnTo>
                  <a:pt x="204" y="41"/>
                </a:lnTo>
                <a:lnTo>
                  <a:pt x="21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0" name="Freeform 94" descr="Parchment"/>
          <p:cNvSpPr>
            <a:spLocks/>
          </p:cNvSpPr>
          <p:nvPr/>
        </p:nvSpPr>
        <p:spPr bwMode="auto">
          <a:xfrm>
            <a:off x="6084888" y="3917950"/>
            <a:ext cx="519112" cy="473075"/>
          </a:xfrm>
          <a:custGeom>
            <a:avLst/>
            <a:gdLst>
              <a:gd name="T0" fmla="*/ 15 w 360"/>
              <a:gd name="T1" fmla="*/ 40 h 338"/>
              <a:gd name="T2" fmla="*/ 53 w 360"/>
              <a:gd name="T3" fmla="*/ 0 h 338"/>
              <a:gd name="T4" fmla="*/ 162 w 360"/>
              <a:gd name="T5" fmla="*/ 0 h 338"/>
              <a:gd name="T6" fmla="*/ 174 w 360"/>
              <a:gd name="T7" fmla="*/ 24 h 338"/>
              <a:gd name="T8" fmla="*/ 257 w 360"/>
              <a:gd name="T9" fmla="*/ 24 h 338"/>
              <a:gd name="T10" fmla="*/ 359 w 360"/>
              <a:gd name="T11" fmla="*/ 144 h 338"/>
              <a:gd name="T12" fmla="*/ 266 w 360"/>
              <a:gd name="T13" fmla="*/ 250 h 338"/>
              <a:gd name="T14" fmla="*/ 196 w 360"/>
              <a:gd name="T15" fmla="*/ 276 h 338"/>
              <a:gd name="T16" fmla="*/ 187 w 360"/>
              <a:gd name="T17" fmla="*/ 337 h 338"/>
              <a:gd name="T18" fmla="*/ 151 w 360"/>
              <a:gd name="T19" fmla="*/ 267 h 338"/>
              <a:gd name="T20" fmla="*/ 0 w 360"/>
              <a:gd name="T21" fmla="*/ 74 h 338"/>
              <a:gd name="T22" fmla="*/ 15 w 360"/>
              <a:gd name="T23" fmla="*/ 40 h 33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0"/>
              <a:gd name="T37" fmla="*/ 0 h 338"/>
              <a:gd name="T38" fmla="*/ 360 w 360"/>
              <a:gd name="T39" fmla="*/ 338 h 33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0" h="338">
                <a:moveTo>
                  <a:pt x="15" y="40"/>
                </a:moveTo>
                <a:lnTo>
                  <a:pt x="53" y="0"/>
                </a:lnTo>
                <a:lnTo>
                  <a:pt x="162" y="0"/>
                </a:lnTo>
                <a:lnTo>
                  <a:pt x="174" y="24"/>
                </a:lnTo>
                <a:lnTo>
                  <a:pt x="257" y="24"/>
                </a:lnTo>
                <a:lnTo>
                  <a:pt x="359" y="144"/>
                </a:lnTo>
                <a:lnTo>
                  <a:pt x="266" y="250"/>
                </a:lnTo>
                <a:lnTo>
                  <a:pt x="196" y="276"/>
                </a:lnTo>
                <a:lnTo>
                  <a:pt x="187" y="337"/>
                </a:lnTo>
                <a:lnTo>
                  <a:pt x="151" y="267"/>
                </a:lnTo>
                <a:lnTo>
                  <a:pt x="0" y="74"/>
                </a:lnTo>
                <a:lnTo>
                  <a:pt x="15" y="4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1" name="Freeform 95" descr="Parchment"/>
          <p:cNvSpPr>
            <a:spLocks/>
          </p:cNvSpPr>
          <p:nvPr/>
        </p:nvSpPr>
        <p:spPr bwMode="auto">
          <a:xfrm>
            <a:off x="5853113" y="3973513"/>
            <a:ext cx="501650" cy="590550"/>
          </a:xfrm>
          <a:custGeom>
            <a:avLst/>
            <a:gdLst>
              <a:gd name="T0" fmla="*/ 0 w 347"/>
              <a:gd name="T1" fmla="*/ 0 h 422"/>
              <a:gd name="T2" fmla="*/ 174 w 347"/>
              <a:gd name="T3" fmla="*/ 0 h 422"/>
              <a:gd name="T4" fmla="*/ 159 w 347"/>
              <a:gd name="T5" fmla="*/ 33 h 422"/>
              <a:gd name="T6" fmla="*/ 310 w 347"/>
              <a:gd name="T7" fmla="*/ 225 h 422"/>
              <a:gd name="T8" fmla="*/ 346 w 347"/>
              <a:gd name="T9" fmla="*/ 295 h 422"/>
              <a:gd name="T10" fmla="*/ 301 w 347"/>
              <a:gd name="T11" fmla="*/ 421 h 422"/>
              <a:gd name="T12" fmla="*/ 62 w 347"/>
              <a:gd name="T13" fmla="*/ 421 h 422"/>
              <a:gd name="T14" fmla="*/ 38 w 347"/>
              <a:gd name="T15" fmla="*/ 369 h 422"/>
              <a:gd name="T16" fmla="*/ 25 w 347"/>
              <a:gd name="T17" fmla="*/ 302 h 422"/>
              <a:gd name="T18" fmla="*/ 49 w 347"/>
              <a:gd name="T19" fmla="*/ 266 h 422"/>
              <a:gd name="T20" fmla="*/ 0 w 347"/>
              <a:gd name="T21" fmla="*/ 0 h 4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47"/>
              <a:gd name="T34" fmla="*/ 0 h 422"/>
              <a:gd name="T35" fmla="*/ 347 w 347"/>
              <a:gd name="T36" fmla="*/ 422 h 42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47" h="422">
                <a:moveTo>
                  <a:pt x="0" y="0"/>
                </a:moveTo>
                <a:lnTo>
                  <a:pt x="174" y="0"/>
                </a:lnTo>
                <a:lnTo>
                  <a:pt x="159" y="33"/>
                </a:lnTo>
                <a:lnTo>
                  <a:pt x="310" y="225"/>
                </a:lnTo>
                <a:lnTo>
                  <a:pt x="346" y="295"/>
                </a:lnTo>
                <a:lnTo>
                  <a:pt x="301" y="421"/>
                </a:lnTo>
                <a:lnTo>
                  <a:pt x="62" y="421"/>
                </a:lnTo>
                <a:lnTo>
                  <a:pt x="38" y="369"/>
                </a:lnTo>
                <a:lnTo>
                  <a:pt x="25" y="302"/>
                </a:lnTo>
                <a:lnTo>
                  <a:pt x="49" y="266"/>
                </a:lnTo>
                <a:lnTo>
                  <a:pt x="0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2" name="Freeform 96" descr="Parchment"/>
          <p:cNvSpPr>
            <a:spLocks/>
          </p:cNvSpPr>
          <p:nvPr/>
        </p:nvSpPr>
        <p:spPr bwMode="auto">
          <a:xfrm>
            <a:off x="5518150" y="3971925"/>
            <a:ext cx="409575" cy="619125"/>
          </a:xfrm>
          <a:custGeom>
            <a:avLst/>
            <a:gdLst>
              <a:gd name="T0" fmla="*/ 58 w 283"/>
              <a:gd name="T1" fmla="*/ 0 h 443"/>
              <a:gd name="T2" fmla="*/ 234 w 283"/>
              <a:gd name="T3" fmla="*/ 0 h 443"/>
              <a:gd name="T4" fmla="*/ 282 w 283"/>
              <a:gd name="T5" fmla="*/ 270 h 443"/>
              <a:gd name="T6" fmla="*/ 259 w 283"/>
              <a:gd name="T7" fmla="*/ 306 h 443"/>
              <a:gd name="T8" fmla="*/ 270 w 283"/>
              <a:gd name="T9" fmla="*/ 369 h 443"/>
              <a:gd name="T10" fmla="*/ 73 w 283"/>
              <a:gd name="T11" fmla="*/ 369 h 443"/>
              <a:gd name="T12" fmla="*/ 70 w 283"/>
              <a:gd name="T13" fmla="*/ 431 h 443"/>
              <a:gd name="T14" fmla="*/ 0 w 283"/>
              <a:gd name="T15" fmla="*/ 442 h 443"/>
              <a:gd name="T16" fmla="*/ 2 w 283"/>
              <a:gd name="T17" fmla="*/ 318 h 443"/>
              <a:gd name="T18" fmla="*/ 58 w 283"/>
              <a:gd name="T19" fmla="*/ 0 h 4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83"/>
              <a:gd name="T31" fmla="*/ 0 h 443"/>
              <a:gd name="T32" fmla="*/ 283 w 283"/>
              <a:gd name="T33" fmla="*/ 443 h 4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83" h="443">
                <a:moveTo>
                  <a:pt x="58" y="0"/>
                </a:moveTo>
                <a:lnTo>
                  <a:pt x="234" y="0"/>
                </a:lnTo>
                <a:lnTo>
                  <a:pt x="282" y="270"/>
                </a:lnTo>
                <a:lnTo>
                  <a:pt x="259" y="306"/>
                </a:lnTo>
                <a:lnTo>
                  <a:pt x="270" y="369"/>
                </a:lnTo>
                <a:lnTo>
                  <a:pt x="73" y="369"/>
                </a:lnTo>
                <a:lnTo>
                  <a:pt x="70" y="431"/>
                </a:lnTo>
                <a:lnTo>
                  <a:pt x="0" y="442"/>
                </a:lnTo>
                <a:lnTo>
                  <a:pt x="2" y="318"/>
                </a:lnTo>
                <a:lnTo>
                  <a:pt x="58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3" name="Freeform 97" descr="Parchment"/>
          <p:cNvSpPr>
            <a:spLocks/>
          </p:cNvSpPr>
          <p:nvPr/>
        </p:nvSpPr>
        <p:spPr bwMode="auto">
          <a:xfrm>
            <a:off x="5243513" y="3971925"/>
            <a:ext cx="360362" cy="668338"/>
          </a:xfrm>
          <a:custGeom>
            <a:avLst/>
            <a:gdLst>
              <a:gd name="T0" fmla="*/ 83 w 250"/>
              <a:gd name="T1" fmla="*/ 0 h 478"/>
              <a:gd name="T2" fmla="*/ 249 w 250"/>
              <a:gd name="T3" fmla="*/ 0 h 478"/>
              <a:gd name="T4" fmla="*/ 195 w 250"/>
              <a:gd name="T5" fmla="*/ 318 h 478"/>
              <a:gd name="T6" fmla="*/ 193 w 250"/>
              <a:gd name="T7" fmla="*/ 441 h 478"/>
              <a:gd name="T8" fmla="*/ 142 w 250"/>
              <a:gd name="T9" fmla="*/ 477 h 478"/>
              <a:gd name="T10" fmla="*/ 115 w 250"/>
              <a:gd name="T11" fmla="*/ 395 h 478"/>
              <a:gd name="T12" fmla="*/ 0 w 250"/>
              <a:gd name="T13" fmla="*/ 395 h 478"/>
              <a:gd name="T14" fmla="*/ 36 w 250"/>
              <a:gd name="T15" fmla="*/ 258 h 478"/>
              <a:gd name="T16" fmla="*/ 1 w 250"/>
              <a:gd name="T17" fmla="*/ 187 h 478"/>
              <a:gd name="T18" fmla="*/ 34 w 250"/>
              <a:gd name="T19" fmla="*/ 71 h 478"/>
              <a:gd name="T20" fmla="*/ 83 w 250"/>
              <a:gd name="T21" fmla="*/ 0 h 47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0"/>
              <a:gd name="T34" fmla="*/ 0 h 478"/>
              <a:gd name="T35" fmla="*/ 250 w 250"/>
              <a:gd name="T36" fmla="*/ 478 h 47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0" h="478">
                <a:moveTo>
                  <a:pt x="83" y="0"/>
                </a:moveTo>
                <a:lnTo>
                  <a:pt x="249" y="0"/>
                </a:lnTo>
                <a:lnTo>
                  <a:pt x="195" y="318"/>
                </a:lnTo>
                <a:lnTo>
                  <a:pt x="193" y="441"/>
                </a:lnTo>
                <a:lnTo>
                  <a:pt x="142" y="477"/>
                </a:lnTo>
                <a:lnTo>
                  <a:pt x="115" y="395"/>
                </a:lnTo>
                <a:lnTo>
                  <a:pt x="0" y="395"/>
                </a:lnTo>
                <a:lnTo>
                  <a:pt x="36" y="258"/>
                </a:lnTo>
                <a:lnTo>
                  <a:pt x="1" y="187"/>
                </a:lnTo>
                <a:lnTo>
                  <a:pt x="34" y="71"/>
                </a:lnTo>
                <a:lnTo>
                  <a:pt x="8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4" name="Freeform 98" descr="Parchment"/>
          <p:cNvSpPr>
            <a:spLocks/>
          </p:cNvSpPr>
          <p:nvPr/>
        </p:nvSpPr>
        <p:spPr bwMode="auto">
          <a:xfrm>
            <a:off x="5621338" y="4491038"/>
            <a:ext cx="868362" cy="796925"/>
          </a:xfrm>
          <a:custGeom>
            <a:avLst/>
            <a:gdLst>
              <a:gd name="T0" fmla="*/ 2 w 602"/>
              <a:gd name="T1" fmla="*/ 0 h 567"/>
              <a:gd name="T2" fmla="*/ 200 w 602"/>
              <a:gd name="T3" fmla="*/ 0 h 567"/>
              <a:gd name="T4" fmla="*/ 226 w 602"/>
              <a:gd name="T5" fmla="*/ 57 h 567"/>
              <a:gd name="T6" fmla="*/ 466 w 602"/>
              <a:gd name="T7" fmla="*/ 57 h 567"/>
              <a:gd name="T8" fmla="*/ 472 w 602"/>
              <a:gd name="T9" fmla="*/ 107 h 567"/>
              <a:gd name="T10" fmla="*/ 557 w 602"/>
              <a:gd name="T11" fmla="*/ 271 h 567"/>
              <a:gd name="T12" fmla="*/ 590 w 602"/>
              <a:gd name="T13" fmla="*/ 391 h 567"/>
              <a:gd name="T14" fmla="*/ 601 w 602"/>
              <a:gd name="T15" fmla="*/ 474 h 567"/>
              <a:gd name="T16" fmla="*/ 517 w 602"/>
              <a:gd name="T17" fmla="*/ 559 h 567"/>
              <a:gd name="T18" fmla="*/ 448 w 602"/>
              <a:gd name="T19" fmla="*/ 566 h 567"/>
              <a:gd name="T20" fmla="*/ 429 w 602"/>
              <a:gd name="T21" fmla="*/ 393 h 567"/>
              <a:gd name="T22" fmla="*/ 407 w 602"/>
              <a:gd name="T23" fmla="*/ 395 h 567"/>
              <a:gd name="T24" fmla="*/ 338 w 602"/>
              <a:gd name="T25" fmla="*/ 291 h 567"/>
              <a:gd name="T26" fmla="*/ 354 w 602"/>
              <a:gd name="T27" fmla="*/ 205 h 567"/>
              <a:gd name="T28" fmla="*/ 277 w 602"/>
              <a:gd name="T29" fmla="*/ 111 h 567"/>
              <a:gd name="T30" fmla="*/ 176 w 602"/>
              <a:gd name="T31" fmla="*/ 139 h 567"/>
              <a:gd name="T32" fmla="*/ 98 w 602"/>
              <a:gd name="T33" fmla="*/ 64 h 567"/>
              <a:gd name="T34" fmla="*/ 0 w 602"/>
              <a:gd name="T35" fmla="*/ 62 h 567"/>
              <a:gd name="T36" fmla="*/ 2 w 602"/>
              <a:gd name="T37" fmla="*/ 0 h 56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2"/>
              <a:gd name="T58" fmla="*/ 0 h 567"/>
              <a:gd name="T59" fmla="*/ 602 w 602"/>
              <a:gd name="T60" fmla="*/ 567 h 56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2" h="567">
                <a:moveTo>
                  <a:pt x="2" y="0"/>
                </a:moveTo>
                <a:lnTo>
                  <a:pt x="200" y="0"/>
                </a:lnTo>
                <a:lnTo>
                  <a:pt x="226" y="57"/>
                </a:lnTo>
                <a:lnTo>
                  <a:pt x="466" y="57"/>
                </a:lnTo>
                <a:lnTo>
                  <a:pt x="472" y="107"/>
                </a:lnTo>
                <a:lnTo>
                  <a:pt x="557" y="271"/>
                </a:lnTo>
                <a:lnTo>
                  <a:pt x="590" y="391"/>
                </a:lnTo>
                <a:lnTo>
                  <a:pt x="601" y="474"/>
                </a:lnTo>
                <a:lnTo>
                  <a:pt x="517" y="559"/>
                </a:lnTo>
                <a:lnTo>
                  <a:pt x="448" y="566"/>
                </a:lnTo>
                <a:lnTo>
                  <a:pt x="429" y="393"/>
                </a:lnTo>
                <a:lnTo>
                  <a:pt x="407" y="395"/>
                </a:lnTo>
                <a:lnTo>
                  <a:pt x="338" y="291"/>
                </a:lnTo>
                <a:lnTo>
                  <a:pt x="354" y="205"/>
                </a:lnTo>
                <a:lnTo>
                  <a:pt x="277" y="111"/>
                </a:lnTo>
                <a:lnTo>
                  <a:pt x="176" y="139"/>
                </a:lnTo>
                <a:lnTo>
                  <a:pt x="98" y="64"/>
                </a:lnTo>
                <a:lnTo>
                  <a:pt x="0" y="62"/>
                </a:lnTo>
                <a:lnTo>
                  <a:pt x="2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5" name="Freeform 99" descr="Parchment"/>
          <p:cNvSpPr>
            <a:spLocks/>
          </p:cNvSpPr>
          <p:nvPr/>
        </p:nvSpPr>
        <p:spPr bwMode="auto">
          <a:xfrm>
            <a:off x="4959350" y="4219575"/>
            <a:ext cx="525463" cy="534988"/>
          </a:xfrm>
          <a:custGeom>
            <a:avLst/>
            <a:gdLst>
              <a:gd name="T0" fmla="*/ 3 w 365"/>
              <a:gd name="T1" fmla="*/ 0 h 381"/>
              <a:gd name="T2" fmla="*/ 198 w 365"/>
              <a:gd name="T3" fmla="*/ 0 h 381"/>
              <a:gd name="T4" fmla="*/ 232 w 365"/>
              <a:gd name="T5" fmla="*/ 73 h 381"/>
              <a:gd name="T6" fmla="*/ 196 w 365"/>
              <a:gd name="T7" fmla="*/ 210 h 381"/>
              <a:gd name="T8" fmla="*/ 311 w 365"/>
              <a:gd name="T9" fmla="*/ 210 h 381"/>
              <a:gd name="T10" fmla="*/ 337 w 365"/>
              <a:gd name="T11" fmla="*/ 294 h 381"/>
              <a:gd name="T12" fmla="*/ 364 w 365"/>
              <a:gd name="T13" fmla="*/ 380 h 381"/>
              <a:gd name="T14" fmla="*/ 210 w 365"/>
              <a:gd name="T15" fmla="*/ 371 h 381"/>
              <a:gd name="T16" fmla="*/ 25 w 365"/>
              <a:gd name="T17" fmla="*/ 295 h 381"/>
              <a:gd name="T18" fmla="*/ 47 w 365"/>
              <a:gd name="T19" fmla="*/ 236 h 381"/>
              <a:gd name="T20" fmla="*/ 0 w 365"/>
              <a:gd name="T21" fmla="*/ 117 h 381"/>
              <a:gd name="T22" fmla="*/ 3 w 365"/>
              <a:gd name="T23" fmla="*/ 0 h 38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65"/>
              <a:gd name="T37" fmla="*/ 0 h 381"/>
              <a:gd name="T38" fmla="*/ 365 w 365"/>
              <a:gd name="T39" fmla="*/ 381 h 38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65" h="381">
                <a:moveTo>
                  <a:pt x="3" y="0"/>
                </a:moveTo>
                <a:lnTo>
                  <a:pt x="198" y="0"/>
                </a:lnTo>
                <a:lnTo>
                  <a:pt x="232" y="73"/>
                </a:lnTo>
                <a:lnTo>
                  <a:pt x="196" y="210"/>
                </a:lnTo>
                <a:lnTo>
                  <a:pt x="311" y="210"/>
                </a:lnTo>
                <a:lnTo>
                  <a:pt x="337" y="294"/>
                </a:lnTo>
                <a:lnTo>
                  <a:pt x="364" y="380"/>
                </a:lnTo>
                <a:lnTo>
                  <a:pt x="210" y="371"/>
                </a:lnTo>
                <a:lnTo>
                  <a:pt x="25" y="295"/>
                </a:lnTo>
                <a:lnTo>
                  <a:pt x="47" y="236"/>
                </a:lnTo>
                <a:lnTo>
                  <a:pt x="0" y="117"/>
                </a:lnTo>
                <a:lnTo>
                  <a:pt x="3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6" name="Freeform 100"/>
          <p:cNvSpPr>
            <a:spLocks/>
          </p:cNvSpPr>
          <p:nvPr/>
        </p:nvSpPr>
        <p:spPr bwMode="auto">
          <a:xfrm>
            <a:off x="6864350" y="3228975"/>
            <a:ext cx="92075" cy="155575"/>
          </a:xfrm>
          <a:custGeom>
            <a:avLst/>
            <a:gdLst>
              <a:gd name="T0" fmla="*/ 38 w 64"/>
              <a:gd name="T1" fmla="*/ 110 h 111"/>
              <a:gd name="T2" fmla="*/ 0 w 64"/>
              <a:gd name="T3" fmla="*/ 110 h 111"/>
              <a:gd name="T4" fmla="*/ 0 w 64"/>
              <a:gd name="T5" fmla="*/ 0 h 111"/>
              <a:gd name="T6" fmla="*/ 63 w 64"/>
              <a:gd name="T7" fmla="*/ 0 h 111"/>
              <a:gd name="T8" fmla="*/ 38 w 64"/>
              <a:gd name="T9" fmla="*/ 34 h 111"/>
              <a:gd name="T10" fmla="*/ 38 w 64"/>
              <a:gd name="T11" fmla="*/ 110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4"/>
              <a:gd name="T19" fmla="*/ 0 h 111"/>
              <a:gd name="T20" fmla="*/ 64 w 64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4" h="111">
                <a:moveTo>
                  <a:pt x="38" y="110"/>
                </a:moveTo>
                <a:lnTo>
                  <a:pt x="0" y="110"/>
                </a:lnTo>
                <a:lnTo>
                  <a:pt x="0" y="0"/>
                </a:lnTo>
                <a:lnTo>
                  <a:pt x="63" y="0"/>
                </a:lnTo>
                <a:lnTo>
                  <a:pt x="38" y="34"/>
                </a:lnTo>
                <a:lnTo>
                  <a:pt x="38" y="11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7" name="Freeform 101"/>
          <p:cNvSpPr>
            <a:spLocks/>
          </p:cNvSpPr>
          <p:nvPr/>
        </p:nvSpPr>
        <p:spPr bwMode="auto">
          <a:xfrm>
            <a:off x="6945313" y="3319463"/>
            <a:ext cx="25400" cy="350837"/>
          </a:xfrm>
          <a:custGeom>
            <a:avLst/>
            <a:gdLst>
              <a:gd name="T0" fmla="*/ 0 w 18"/>
              <a:gd name="T1" fmla="*/ 0 h 251"/>
              <a:gd name="T2" fmla="*/ 17 w 18"/>
              <a:gd name="T3" fmla="*/ 65 h 251"/>
              <a:gd name="T4" fmla="*/ 17 w 18"/>
              <a:gd name="T5" fmla="*/ 250 h 251"/>
              <a:gd name="T6" fmla="*/ 0 w 18"/>
              <a:gd name="T7" fmla="*/ 184 h 251"/>
              <a:gd name="T8" fmla="*/ 0 w 18"/>
              <a:gd name="T9" fmla="*/ 0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51"/>
              <a:gd name="T17" fmla="*/ 18 w 18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51">
                <a:moveTo>
                  <a:pt x="0" y="0"/>
                </a:moveTo>
                <a:lnTo>
                  <a:pt x="17" y="65"/>
                </a:lnTo>
                <a:lnTo>
                  <a:pt x="17" y="250"/>
                </a:lnTo>
                <a:lnTo>
                  <a:pt x="0" y="184"/>
                </a:lnTo>
                <a:lnTo>
                  <a:pt x="0" y="0"/>
                </a:lnTo>
              </a:path>
            </a:pathLst>
          </a:custGeom>
          <a:solidFill>
            <a:srgbClr val="474747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8" name="Freeform 102" descr="Parchment"/>
          <p:cNvSpPr>
            <a:spLocks/>
          </p:cNvSpPr>
          <p:nvPr/>
        </p:nvSpPr>
        <p:spPr bwMode="auto">
          <a:xfrm>
            <a:off x="7142163" y="2787650"/>
            <a:ext cx="376237" cy="227013"/>
          </a:xfrm>
          <a:custGeom>
            <a:avLst/>
            <a:gdLst>
              <a:gd name="T0" fmla="*/ 7 w 261"/>
              <a:gd name="T1" fmla="*/ 19 h 161"/>
              <a:gd name="T2" fmla="*/ 156 w 261"/>
              <a:gd name="T3" fmla="*/ 19 h 161"/>
              <a:gd name="T4" fmla="*/ 193 w 261"/>
              <a:gd name="T5" fmla="*/ 0 h 161"/>
              <a:gd name="T6" fmla="*/ 211 w 261"/>
              <a:gd name="T7" fmla="*/ 42 h 161"/>
              <a:gd name="T8" fmla="*/ 187 w 261"/>
              <a:gd name="T9" fmla="*/ 68 h 161"/>
              <a:gd name="T10" fmla="*/ 222 w 261"/>
              <a:gd name="T11" fmla="*/ 136 h 161"/>
              <a:gd name="T12" fmla="*/ 260 w 261"/>
              <a:gd name="T13" fmla="*/ 136 h 161"/>
              <a:gd name="T14" fmla="*/ 204 w 261"/>
              <a:gd name="T15" fmla="*/ 160 h 161"/>
              <a:gd name="T16" fmla="*/ 154 w 261"/>
              <a:gd name="T17" fmla="*/ 106 h 161"/>
              <a:gd name="T18" fmla="*/ 0 w 261"/>
              <a:gd name="T19" fmla="*/ 106 h 161"/>
              <a:gd name="T20" fmla="*/ 7 w 261"/>
              <a:gd name="T21" fmla="*/ 19 h 16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1"/>
              <a:gd name="T34" fmla="*/ 0 h 161"/>
              <a:gd name="T35" fmla="*/ 261 w 261"/>
              <a:gd name="T36" fmla="*/ 161 h 16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1" h="161">
                <a:moveTo>
                  <a:pt x="7" y="19"/>
                </a:moveTo>
                <a:lnTo>
                  <a:pt x="156" y="19"/>
                </a:lnTo>
                <a:lnTo>
                  <a:pt x="193" y="0"/>
                </a:lnTo>
                <a:lnTo>
                  <a:pt x="211" y="42"/>
                </a:lnTo>
                <a:lnTo>
                  <a:pt x="187" y="68"/>
                </a:lnTo>
                <a:lnTo>
                  <a:pt x="222" y="136"/>
                </a:lnTo>
                <a:lnTo>
                  <a:pt x="260" y="136"/>
                </a:lnTo>
                <a:lnTo>
                  <a:pt x="204" y="160"/>
                </a:lnTo>
                <a:lnTo>
                  <a:pt x="154" y="106"/>
                </a:lnTo>
                <a:lnTo>
                  <a:pt x="0" y="106"/>
                </a:lnTo>
                <a:lnTo>
                  <a:pt x="7" y="1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" name="Freeform 103"/>
          <p:cNvSpPr>
            <a:spLocks/>
          </p:cNvSpPr>
          <p:nvPr/>
        </p:nvSpPr>
        <p:spPr bwMode="auto">
          <a:xfrm>
            <a:off x="7313613" y="2936875"/>
            <a:ext cx="76200" cy="101600"/>
          </a:xfrm>
          <a:custGeom>
            <a:avLst/>
            <a:gdLst>
              <a:gd name="T0" fmla="*/ 0 w 52"/>
              <a:gd name="T1" fmla="*/ 0 h 73"/>
              <a:gd name="T2" fmla="*/ 34 w 52"/>
              <a:gd name="T3" fmla="*/ 0 h 73"/>
              <a:gd name="T4" fmla="*/ 51 w 52"/>
              <a:gd name="T5" fmla="*/ 20 h 73"/>
              <a:gd name="T6" fmla="*/ 32 w 52"/>
              <a:gd name="T7" fmla="*/ 67 h 73"/>
              <a:gd name="T8" fmla="*/ 0 w 52"/>
              <a:gd name="T9" fmla="*/ 72 h 73"/>
              <a:gd name="T10" fmla="*/ 0 w 52"/>
              <a:gd name="T11" fmla="*/ 0 h 7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2"/>
              <a:gd name="T19" fmla="*/ 0 h 73"/>
              <a:gd name="T20" fmla="*/ 52 w 52"/>
              <a:gd name="T21" fmla="*/ 73 h 7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2" h="73">
                <a:moveTo>
                  <a:pt x="0" y="0"/>
                </a:moveTo>
                <a:lnTo>
                  <a:pt x="34" y="0"/>
                </a:lnTo>
                <a:lnTo>
                  <a:pt x="51" y="20"/>
                </a:lnTo>
                <a:lnTo>
                  <a:pt x="32" y="67"/>
                </a:lnTo>
                <a:lnTo>
                  <a:pt x="0" y="72"/>
                </a:lnTo>
                <a:lnTo>
                  <a:pt x="0" y="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0" name="Freeform 104" descr="Parchment"/>
          <p:cNvSpPr>
            <a:spLocks/>
          </p:cNvSpPr>
          <p:nvPr/>
        </p:nvSpPr>
        <p:spPr bwMode="auto">
          <a:xfrm>
            <a:off x="7134225" y="2936875"/>
            <a:ext cx="180975" cy="130175"/>
          </a:xfrm>
          <a:custGeom>
            <a:avLst/>
            <a:gdLst>
              <a:gd name="T0" fmla="*/ 7 w 126"/>
              <a:gd name="T1" fmla="*/ 0 h 93"/>
              <a:gd name="T2" fmla="*/ 125 w 126"/>
              <a:gd name="T3" fmla="*/ 0 h 93"/>
              <a:gd name="T4" fmla="*/ 125 w 126"/>
              <a:gd name="T5" fmla="*/ 73 h 93"/>
              <a:gd name="T6" fmla="*/ 0 w 126"/>
              <a:gd name="T7" fmla="*/ 92 h 93"/>
              <a:gd name="T8" fmla="*/ 7 w 126"/>
              <a:gd name="T9" fmla="*/ 0 h 9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93"/>
              <a:gd name="T17" fmla="*/ 126 w 126"/>
              <a:gd name="T18" fmla="*/ 93 h 9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93">
                <a:moveTo>
                  <a:pt x="7" y="0"/>
                </a:moveTo>
                <a:lnTo>
                  <a:pt x="125" y="0"/>
                </a:lnTo>
                <a:lnTo>
                  <a:pt x="125" y="73"/>
                </a:lnTo>
                <a:lnTo>
                  <a:pt x="0" y="92"/>
                </a:lnTo>
                <a:lnTo>
                  <a:pt x="7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1" name="Freeform 105" descr="Parchment"/>
          <p:cNvSpPr>
            <a:spLocks/>
          </p:cNvSpPr>
          <p:nvPr/>
        </p:nvSpPr>
        <p:spPr bwMode="auto">
          <a:xfrm>
            <a:off x="6394450" y="2884488"/>
            <a:ext cx="587375" cy="379412"/>
          </a:xfrm>
          <a:custGeom>
            <a:avLst/>
            <a:gdLst>
              <a:gd name="T0" fmla="*/ 0 w 407"/>
              <a:gd name="T1" fmla="*/ 51 h 269"/>
              <a:gd name="T2" fmla="*/ 58 w 407"/>
              <a:gd name="T3" fmla="*/ 0 h 269"/>
              <a:gd name="T4" fmla="*/ 58 w 407"/>
              <a:gd name="T5" fmla="*/ 48 h 269"/>
              <a:gd name="T6" fmla="*/ 360 w 407"/>
              <a:gd name="T7" fmla="*/ 48 h 269"/>
              <a:gd name="T8" fmla="*/ 406 w 407"/>
              <a:gd name="T9" fmla="*/ 128 h 269"/>
              <a:gd name="T10" fmla="*/ 379 w 407"/>
              <a:gd name="T11" fmla="*/ 151 h 269"/>
              <a:gd name="T12" fmla="*/ 404 w 407"/>
              <a:gd name="T13" fmla="*/ 218 h 269"/>
              <a:gd name="T14" fmla="*/ 380 w 407"/>
              <a:gd name="T15" fmla="*/ 247 h 269"/>
              <a:gd name="T16" fmla="*/ 309 w 407"/>
              <a:gd name="T17" fmla="*/ 247 h 269"/>
              <a:gd name="T18" fmla="*/ 309 w 407"/>
              <a:gd name="T19" fmla="*/ 268 h 269"/>
              <a:gd name="T20" fmla="*/ 0 w 407"/>
              <a:gd name="T21" fmla="*/ 268 h 269"/>
              <a:gd name="T22" fmla="*/ 0 w 407"/>
              <a:gd name="T23" fmla="*/ 51 h 2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7"/>
              <a:gd name="T37" fmla="*/ 0 h 269"/>
              <a:gd name="T38" fmla="*/ 407 w 407"/>
              <a:gd name="T39" fmla="*/ 269 h 2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7" h="269">
                <a:moveTo>
                  <a:pt x="0" y="51"/>
                </a:moveTo>
                <a:lnTo>
                  <a:pt x="58" y="0"/>
                </a:lnTo>
                <a:lnTo>
                  <a:pt x="58" y="48"/>
                </a:lnTo>
                <a:lnTo>
                  <a:pt x="360" y="48"/>
                </a:lnTo>
                <a:lnTo>
                  <a:pt x="406" y="128"/>
                </a:lnTo>
                <a:lnTo>
                  <a:pt x="379" y="151"/>
                </a:lnTo>
                <a:lnTo>
                  <a:pt x="404" y="218"/>
                </a:lnTo>
                <a:lnTo>
                  <a:pt x="380" y="247"/>
                </a:lnTo>
                <a:lnTo>
                  <a:pt x="309" y="247"/>
                </a:lnTo>
                <a:lnTo>
                  <a:pt x="309" y="268"/>
                </a:lnTo>
                <a:lnTo>
                  <a:pt x="0" y="268"/>
                </a:lnTo>
                <a:lnTo>
                  <a:pt x="0" y="5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2" name="Freeform 106" descr="Parchment"/>
          <p:cNvSpPr>
            <a:spLocks/>
          </p:cNvSpPr>
          <p:nvPr/>
        </p:nvSpPr>
        <p:spPr bwMode="auto">
          <a:xfrm>
            <a:off x="6475413" y="2492375"/>
            <a:ext cx="663575" cy="617538"/>
          </a:xfrm>
          <a:custGeom>
            <a:avLst/>
            <a:gdLst>
              <a:gd name="T0" fmla="*/ 0 w 460"/>
              <a:gd name="T1" fmla="*/ 278 h 441"/>
              <a:gd name="T2" fmla="*/ 0 w 460"/>
              <a:gd name="T3" fmla="*/ 325 h 441"/>
              <a:gd name="T4" fmla="*/ 302 w 460"/>
              <a:gd name="T5" fmla="*/ 325 h 441"/>
              <a:gd name="T6" fmla="*/ 350 w 460"/>
              <a:gd name="T7" fmla="*/ 404 h 441"/>
              <a:gd name="T8" fmla="*/ 406 w 460"/>
              <a:gd name="T9" fmla="*/ 416 h 441"/>
              <a:gd name="T10" fmla="*/ 408 w 460"/>
              <a:gd name="T11" fmla="*/ 440 h 441"/>
              <a:gd name="T12" fmla="*/ 448 w 460"/>
              <a:gd name="T13" fmla="*/ 407 h 441"/>
              <a:gd name="T14" fmla="*/ 459 w 460"/>
              <a:gd name="T15" fmla="*/ 259 h 441"/>
              <a:gd name="T16" fmla="*/ 459 w 460"/>
              <a:gd name="T17" fmla="*/ 158 h 441"/>
              <a:gd name="T18" fmla="*/ 441 w 460"/>
              <a:gd name="T19" fmla="*/ 142 h 441"/>
              <a:gd name="T20" fmla="*/ 450 w 460"/>
              <a:gd name="T21" fmla="*/ 0 h 441"/>
              <a:gd name="T22" fmla="*/ 352 w 460"/>
              <a:gd name="T23" fmla="*/ 0 h 441"/>
              <a:gd name="T24" fmla="*/ 247 w 460"/>
              <a:gd name="T25" fmla="*/ 113 h 441"/>
              <a:gd name="T26" fmla="*/ 264 w 460"/>
              <a:gd name="T27" fmla="*/ 151 h 441"/>
              <a:gd name="T28" fmla="*/ 199 w 460"/>
              <a:gd name="T29" fmla="*/ 202 h 441"/>
              <a:gd name="T30" fmla="*/ 118 w 460"/>
              <a:gd name="T31" fmla="*/ 190 h 441"/>
              <a:gd name="T32" fmla="*/ 46 w 460"/>
              <a:gd name="T33" fmla="*/ 190 h 441"/>
              <a:gd name="T34" fmla="*/ 31 w 460"/>
              <a:gd name="T35" fmla="*/ 243 h 441"/>
              <a:gd name="T36" fmla="*/ 0 w 460"/>
              <a:gd name="T37" fmla="*/ 278 h 44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0"/>
              <a:gd name="T58" fmla="*/ 0 h 441"/>
              <a:gd name="T59" fmla="*/ 460 w 460"/>
              <a:gd name="T60" fmla="*/ 441 h 44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0" h="441">
                <a:moveTo>
                  <a:pt x="0" y="278"/>
                </a:moveTo>
                <a:lnTo>
                  <a:pt x="0" y="325"/>
                </a:lnTo>
                <a:lnTo>
                  <a:pt x="302" y="325"/>
                </a:lnTo>
                <a:lnTo>
                  <a:pt x="350" y="404"/>
                </a:lnTo>
                <a:lnTo>
                  <a:pt x="406" y="416"/>
                </a:lnTo>
                <a:lnTo>
                  <a:pt x="408" y="440"/>
                </a:lnTo>
                <a:lnTo>
                  <a:pt x="448" y="407"/>
                </a:lnTo>
                <a:lnTo>
                  <a:pt x="459" y="259"/>
                </a:lnTo>
                <a:lnTo>
                  <a:pt x="459" y="158"/>
                </a:lnTo>
                <a:lnTo>
                  <a:pt x="441" y="142"/>
                </a:lnTo>
                <a:lnTo>
                  <a:pt x="450" y="0"/>
                </a:lnTo>
                <a:lnTo>
                  <a:pt x="352" y="0"/>
                </a:lnTo>
                <a:lnTo>
                  <a:pt x="247" y="113"/>
                </a:lnTo>
                <a:lnTo>
                  <a:pt x="264" y="151"/>
                </a:lnTo>
                <a:lnTo>
                  <a:pt x="199" y="202"/>
                </a:lnTo>
                <a:lnTo>
                  <a:pt x="118" y="190"/>
                </a:lnTo>
                <a:lnTo>
                  <a:pt x="46" y="190"/>
                </a:lnTo>
                <a:lnTo>
                  <a:pt x="31" y="243"/>
                </a:lnTo>
                <a:lnTo>
                  <a:pt x="0" y="278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3" name="Freeform 107" descr="Parchment"/>
          <p:cNvSpPr>
            <a:spLocks/>
          </p:cNvSpPr>
          <p:nvPr/>
        </p:nvSpPr>
        <p:spPr bwMode="auto">
          <a:xfrm>
            <a:off x="7107238" y="2498725"/>
            <a:ext cx="249237" cy="314325"/>
          </a:xfrm>
          <a:custGeom>
            <a:avLst/>
            <a:gdLst>
              <a:gd name="T0" fmla="*/ 11 w 172"/>
              <a:gd name="T1" fmla="*/ 0 h 225"/>
              <a:gd name="T2" fmla="*/ 171 w 172"/>
              <a:gd name="T3" fmla="*/ 0 h 225"/>
              <a:gd name="T4" fmla="*/ 164 w 172"/>
              <a:gd name="T5" fmla="*/ 55 h 225"/>
              <a:gd name="T6" fmla="*/ 136 w 172"/>
              <a:gd name="T7" fmla="*/ 66 h 225"/>
              <a:gd name="T8" fmla="*/ 92 w 172"/>
              <a:gd name="T9" fmla="*/ 224 h 225"/>
              <a:gd name="T10" fmla="*/ 20 w 172"/>
              <a:gd name="T11" fmla="*/ 224 h 225"/>
              <a:gd name="T12" fmla="*/ 20 w 172"/>
              <a:gd name="T13" fmla="*/ 154 h 225"/>
              <a:gd name="T14" fmla="*/ 0 w 172"/>
              <a:gd name="T15" fmla="*/ 137 h 225"/>
              <a:gd name="T16" fmla="*/ 11 w 172"/>
              <a:gd name="T17" fmla="*/ 0 h 2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2"/>
              <a:gd name="T28" fmla="*/ 0 h 225"/>
              <a:gd name="T29" fmla="*/ 172 w 172"/>
              <a:gd name="T30" fmla="*/ 225 h 2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2" h="225">
                <a:moveTo>
                  <a:pt x="11" y="0"/>
                </a:moveTo>
                <a:lnTo>
                  <a:pt x="171" y="0"/>
                </a:lnTo>
                <a:lnTo>
                  <a:pt x="164" y="55"/>
                </a:lnTo>
                <a:lnTo>
                  <a:pt x="136" y="66"/>
                </a:lnTo>
                <a:lnTo>
                  <a:pt x="92" y="224"/>
                </a:lnTo>
                <a:lnTo>
                  <a:pt x="20" y="224"/>
                </a:lnTo>
                <a:lnTo>
                  <a:pt x="20" y="154"/>
                </a:lnTo>
                <a:lnTo>
                  <a:pt x="0" y="137"/>
                </a:lnTo>
                <a:lnTo>
                  <a:pt x="11" y="0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4" name="Freeform 108" descr="Parchment"/>
          <p:cNvSpPr>
            <a:spLocks/>
          </p:cNvSpPr>
          <p:nvPr/>
        </p:nvSpPr>
        <p:spPr bwMode="auto">
          <a:xfrm>
            <a:off x="7239000" y="2386013"/>
            <a:ext cx="187325" cy="427037"/>
          </a:xfrm>
          <a:custGeom>
            <a:avLst/>
            <a:gdLst>
              <a:gd name="T0" fmla="*/ 80 w 130"/>
              <a:gd name="T1" fmla="*/ 79 h 304"/>
              <a:gd name="T2" fmla="*/ 129 w 130"/>
              <a:gd name="T3" fmla="*/ 0 h 304"/>
              <a:gd name="T4" fmla="*/ 129 w 130"/>
              <a:gd name="T5" fmla="*/ 277 h 304"/>
              <a:gd name="T6" fmla="*/ 82 w 130"/>
              <a:gd name="T7" fmla="*/ 303 h 304"/>
              <a:gd name="T8" fmla="*/ 0 w 130"/>
              <a:gd name="T9" fmla="*/ 301 h 304"/>
              <a:gd name="T10" fmla="*/ 44 w 130"/>
              <a:gd name="T11" fmla="*/ 148 h 304"/>
              <a:gd name="T12" fmla="*/ 76 w 130"/>
              <a:gd name="T13" fmla="*/ 134 h 304"/>
              <a:gd name="T14" fmla="*/ 80 w 130"/>
              <a:gd name="T15" fmla="*/ 79 h 30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0"/>
              <a:gd name="T25" fmla="*/ 0 h 304"/>
              <a:gd name="T26" fmla="*/ 130 w 130"/>
              <a:gd name="T27" fmla="*/ 304 h 30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0" h="304">
                <a:moveTo>
                  <a:pt x="80" y="79"/>
                </a:moveTo>
                <a:lnTo>
                  <a:pt x="129" y="0"/>
                </a:lnTo>
                <a:lnTo>
                  <a:pt x="129" y="277"/>
                </a:lnTo>
                <a:lnTo>
                  <a:pt x="82" y="303"/>
                </a:lnTo>
                <a:lnTo>
                  <a:pt x="0" y="301"/>
                </a:lnTo>
                <a:lnTo>
                  <a:pt x="44" y="148"/>
                </a:lnTo>
                <a:lnTo>
                  <a:pt x="76" y="134"/>
                </a:lnTo>
                <a:lnTo>
                  <a:pt x="80" y="79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5" name="Freeform 109" descr="Parchment"/>
          <p:cNvSpPr>
            <a:spLocks/>
          </p:cNvSpPr>
          <p:nvPr/>
        </p:nvSpPr>
        <p:spPr bwMode="auto">
          <a:xfrm>
            <a:off x="7424738" y="2155825"/>
            <a:ext cx="388937" cy="619125"/>
          </a:xfrm>
          <a:custGeom>
            <a:avLst/>
            <a:gdLst>
              <a:gd name="T0" fmla="*/ 0 w 269"/>
              <a:gd name="T1" fmla="*/ 171 h 442"/>
              <a:gd name="T2" fmla="*/ 0 w 269"/>
              <a:gd name="T3" fmla="*/ 441 h 442"/>
              <a:gd name="T4" fmla="*/ 64 w 269"/>
              <a:gd name="T5" fmla="*/ 402 h 442"/>
              <a:gd name="T6" fmla="*/ 69 w 269"/>
              <a:gd name="T7" fmla="*/ 367 h 442"/>
              <a:gd name="T8" fmla="*/ 268 w 269"/>
              <a:gd name="T9" fmla="*/ 209 h 442"/>
              <a:gd name="T10" fmla="*/ 257 w 269"/>
              <a:gd name="T11" fmla="*/ 150 h 442"/>
              <a:gd name="T12" fmla="*/ 222 w 269"/>
              <a:gd name="T13" fmla="*/ 134 h 442"/>
              <a:gd name="T14" fmla="*/ 198 w 269"/>
              <a:gd name="T15" fmla="*/ 7 h 442"/>
              <a:gd name="T16" fmla="*/ 145 w 269"/>
              <a:gd name="T17" fmla="*/ 24 h 442"/>
              <a:gd name="T18" fmla="*/ 117 w 269"/>
              <a:gd name="T19" fmla="*/ 0 h 442"/>
              <a:gd name="T20" fmla="*/ 64 w 269"/>
              <a:gd name="T21" fmla="*/ 45 h 442"/>
              <a:gd name="T22" fmla="*/ 0 w 269"/>
              <a:gd name="T23" fmla="*/ 171 h 4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9"/>
              <a:gd name="T37" fmla="*/ 0 h 442"/>
              <a:gd name="T38" fmla="*/ 269 w 269"/>
              <a:gd name="T39" fmla="*/ 442 h 44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9" h="442">
                <a:moveTo>
                  <a:pt x="0" y="171"/>
                </a:moveTo>
                <a:lnTo>
                  <a:pt x="0" y="441"/>
                </a:lnTo>
                <a:lnTo>
                  <a:pt x="64" y="402"/>
                </a:lnTo>
                <a:lnTo>
                  <a:pt x="69" y="367"/>
                </a:lnTo>
                <a:lnTo>
                  <a:pt x="268" y="209"/>
                </a:lnTo>
                <a:lnTo>
                  <a:pt x="257" y="150"/>
                </a:lnTo>
                <a:lnTo>
                  <a:pt x="222" y="134"/>
                </a:lnTo>
                <a:lnTo>
                  <a:pt x="198" y="7"/>
                </a:lnTo>
                <a:lnTo>
                  <a:pt x="145" y="24"/>
                </a:lnTo>
                <a:lnTo>
                  <a:pt x="117" y="0"/>
                </a:lnTo>
                <a:lnTo>
                  <a:pt x="64" y="45"/>
                </a:lnTo>
                <a:lnTo>
                  <a:pt x="0" y="171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6" name="Freeform 110"/>
          <p:cNvSpPr>
            <a:spLocks/>
          </p:cNvSpPr>
          <p:nvPr/>
        </p:nvSpPr>
        <p:spPr bwMode="auto">
          <a:xfrm>
            <a:off x="6910388" y="3067050"/>
            <a:ext cx="161925" cy="315913"/>
          </a:xfrm>
          <a:custGeom>
            <a:avLst/>
            <a:gdLst>
              <a:gd name="T0" fmla="*/ 51 w 112"/>
              <a:gd name="T1" fmla="*/ 0 h 227"/>
              <a:gd name="T2" fmla="*/ 24 w 112"/>
              <a:gd name="T3" fmla="*/ 25 h 227"/>
              <a:gd name="T4" fmla="*/ 48 w 112"/>
              <a:gd name="T5" fmla="*/ 90 h 227"/>
              <a:gd name="T6" fmla="*/ 24 w 112"/>
              <a:gd name="T7" fmla="*/ 121 h 227"/>
              <a:gd name="T8" fmla="*/ 0 w 112"/>
              <a:gd name="T9" fmla="*/ 156 h 227"/>
              <a:gd name="T10" fmla="*/ 48 w 112"/>
              <a:gd name="T11" fmla="*/ 226 h 227"/>
              <a:gd name="T12" fmla="*/ 97 w 112"/>
              <a:gd name="T13" fmla="*/ 156 h 227"/>
              <a:gd name="T14" fmla="*/ 111 w 112"/>
              <a:gd name="T15" fmla="*/ 76 h 227"/>
              <a:gd name="T16" fmla="*/ 93 w 112"/>
              <a:gd name="T17" fmla="*/ 73 h 227"/>
              <a:gd name="T18" fmla="*/ 110 w 112"/>
              <a:gd name="T19" fmla="*/ 32 h 227"/>
              <a:gd name="T20" fmla="*/ 107 w 112"/>
              <a:gd name="T21" fmla="*/ 10 h 227"/>
              <a:gd name="T22" fmla="*/ 51 w 112"/>
              <a:gd name="T23" fmla="*/ 0 h 22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"/>
              <a:gd name="T37" fmla="*/ 0 h 227"/>
              <a:gd name="T38" fmla="*/ 112 w 112"/>
              <a:gd name="T39" fmla="*/ 227 h 22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" h="227">
                <a:moveTo>
                  <a:pt x="51" y="0"/>
                </a:moveTo>
                <a:lnTo>
                  <a:pt x="24" y="25"/>
                </a:lnTo>
                <a:lnTo>
                  <a:pt x="48" y="90"/>
                </a:lnTo>
                <a:lnTo>
                  <a:pt x="24" y="121"/>
                </a:lnTo>
                <a:lnTo>
                  <a:pt x="0" y="156"/>
                </a:lnTo>
                <a:lnTo>
                  <a:pt x="48" y="226"/>
                </a:lnTo>
                <a:lnTo>
                  <a:pt x="97" y="156"/>
                </a:lnTo>
                <a:lnTo>
                  <a:pt x="111" y="76"/>
                </a:lnTo>
                <a:lnTo>
                  <a:pt x="93" y="73"/>
                </a:lnTo>
                <a:lnTo>
                  <a:pt x="110" y="32"/>
                </a:lnTo>
                <a:lnTo>
                  <a:pt x="107" y="10"/>
                </a:lnTo>
                <a:lnTo>
                  <a:pt x="51" y="0"/>
                </a:lnTo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7" name="Arc 111"/>
          <p:cNvSpPr>
            <a:spLocks/>
          </p:cNvSpPr>
          <p:nvPr/>
        </p:nvSpPr>
        <p:spPr bwMode="auto">
          <a:xfrm>
            <a:off x="6748463" y="3390900"/>
            <a:ext cx="152400" cy="161925"/>
          </a:xfrm>
          <a:custGeom>
            <a:avLst/>
            <a:gdLst>
              <a:gd name="T0" fmla="*/ 151525 w 21600"/>
              <a:gd name="T1" fmla="*/ 162485 h 21599"/>
              <a:gd name="T2" fmla="*/ 0 w 21600"/>
              <a:gd name="T3" fmla="*/ 0 h 21599"/>
              <a:gd name="T4" fmla="*/ 152977 w 21600"/>
              <a:gd name="T5" fmla="*/ 0 h 21599"/>
              <a:gd name="T6" fmla="*/ 0 60000 65536"/>
              <a:gd name="T7" fmla="*/ 0 60000 65536"/>
              <a:gd name="T8" fmla="*/ 0 60000 65536"/>
              <a:gd name="T9" fmla="*/ 0 w 21600"/>
              <a:gd name="T10" fmla="*/ 0 h 21599"/>
              <a:gd name="T11" fmla="*/ 21600 w 21600"/>
              <a:gd name="T12" fmla="*/ 21599 h 21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99" fill="none" extrusionOk="0">
                <a:moveTo>
                  <a:pt x="21394" y="21599"/>
                </a:moveTo>
                <a:cubicBezTo>
                  <a:pt x="9546" y="21486"/>
                  <a:pt x="-1" y="11849"/>
                  <a:pt x="-1" y="-1"/>
                </a:cubicBezTo>
              </a:path>
              <a:path w="21600" h="21599" stroke="0" extrusionOk="0">
                <a:moveTo>
                  <a:pt x="21394" y="21599"/>
                </a:moveTo>
                <a:cubicBezTo>
                  <a:pt x="9546" y="21486"/>
                  <a:pt x="-1" y="1184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8" name="Oval 112"/>
          <p:cNvSpPr>
            <a:spLocks noChangeArrowheads="1"/>
          </p:cNvSpPr>
          <p:nvPr/>
        </p:nvSpPr>
        <p:spPr bwMode="auto">
          <a:xfrm>
            <a:off x="5594350" y="2995613"/>
            <a:ext cx="26988" cy="3175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69" name="Oval 113"/>
          <p:cNvSpPr>
            <a:spLocks noChangeArrowheads="1"/>
          </p:cNvSpPr>
          <p:nvPr/>
        </p:nvSpPr>
        <p:spPr bwMode="auto">
          <a:xfrm>
            <a:off x="2025650" y="3341688"/>
            <a:ext cx="25400" cy="26987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0" name="Oval 114"/>
          <p:cNvSpPr>
            <a:spLocks noChangeArrowheads="1"/>
          </p:cNvSpPr>
          <p:nvPr/>
        </p:nvSpPr>
        <p:spPr bwMode="auto">
          <a:xfrm>
            <a:off x="7018338" y="2941638"/>
            <a:ext cx="22225" cy="25400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1" name="Oval 115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2" name="Oval 116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3" name="Oval 117"/>
          <p:cNvSpPr>
            <a:spLocks noChangeArrowheads="1"/>
          </p:cNvSpPr>
          <p:nvPr/>
        </p:nvSpPr>
        <p:spPr bwMode="auto">
          <a:xfrm>
            <a:off x="5832475" y="3848100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4" name="Oval 118"/>
          <p:cNvSpPr>
            <a:spLocks noChangeArrowheads="1"/>
          </p:cNvSpPr>
          <p:nvPr/>
        </p:nvSpPr>
        <p:spPr bwMode="auto">
          <a:xfrm>
            <a:off x="5859463" y="3835400"/>
            <a:ext cx="23812" cy="26988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5" name="Oval 119"/>
          <p:cNvSpPr>
            <a:spLocks noChangeArrowheads="1"/>
          </p:cNvSpPr>
          <p:nvPr/>
        </p:nvSpPr>
        <p:spPr bwMode="auto">
          <a:xfrm>
            <a:off x="5872163" y="3876675"/>
            <a:ext cx="28575" cy="30163"/>
          </a:xfrm>
          <a:prstGeom prst="ellipse">
            <a:avLst/>
          </a:prstGeom>
          <a:solidFill>
            <a:srgbClr val="00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6" name="Line 120"/>
          <p:cNvSpPr>
            <a:spLocks noChangeShapeType="1"/>
          </p:cNvSpPr>
          <p:nvPr/>
        </p:nvSpPr>
        <p:spPr bwMode="auto">
          <a:xfrm>
            <a:off x="1500188" y="2270125"/>
            <a:ext cx="428625" cy="1035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7" name="Line 121"/>
          <p:cNvSpPr>
            <a:spLocks noChangeShapeType="1"/>
          </p:cNvSpPr>
          <p:nvPr/>
        </p:nvSpPr>
        <p:spPr bwMode="auto">
          <a:xfrm>
            <a:off x="1500188" y="3444875"/>
            <a:ext cx="487362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8" name="Line 122"/>
          <p:cNvSpPr>
            <a:spLocks noChangeShapeType="1"/>
          </p:cNvSpPr>
          <p:nvPr/>
        </p:nvSpPr>
        <p:spPr bwMode="auto">
          <a:xfrm flipV="1">
            <a:off x="1490663" y="3462338"/>
            <a:ext cx="590550" cy="1058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79" name="Line 123"/>
          <p:cNvSpPr>
            <a:spLocks noChangeShapeType="1"/>
          </p:cNvSpPr>
          <p:nvPr/>
        </p:nvSpPr>
        <p:spPr bwMode="auto">
          <a:xfrm flipH="1">
            <a:off x="5403850" y="3205163"/>
            <a:ext cx="423863" cy="2363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0" name="Line 124"/>
          <p:cNvSpPr>
            <a:spLocks noChangeShapeType="1"/>
          </p:cNvSpPr>
          <p:nvPr/>
        </p:nvSpPr>
        <p:spPr bwMode="auto">
          <a:xfrm>
            <a:off x="4883150" y="1379538"/>
            <a:ext cx="600075" cy="1601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1" name="Line 125"/>
          <p:cNvSpPr>
            <a:spLocks noChangeShapeType="1"/>
          </p:cNvSpPr>
          <p:nvPr/>
        </p:nvSpPr>
        <p:spPr bwMode="auto">
          <a:xfrm flipH="1">
            <a:off x="5589588" y="1889125"/>
            <a:ext cx="377825" cy="11509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2" name="Line 126"/>
          <p:cNvSpPr>
            <a:spLocks noChangeShapeType="1"/>
          </p:cNvSpPr>
          <p:nvPr/>
        </p:nvSpPr>
        <p:spPr bwMode="auto">
          <a:xfrm flipH="1">
            <a:off x="5551488" y="1366838"/>
            <a:ext cx="1552575" cy="1744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3" name="Line 127"/>
          <p:cNvSpPr>
            <a:spLocks noChangeShapeType="1"/>
          </p:cNvSpPr>
          <p:nvPr/>
        </p:nvSpPr>
        <p:spPr bwMode="auto">
          <a:xfrm>
            <a:off x="1500188" y="1681163"/>
            <a:ext cx="527050" cy="1570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4" name="Line 128"/>
          <p:cNvSpPr>
            <a:spLocks noChangeShapeType="1"/>
          </p:cNvSpPr>
          <p:nvPr/>
        </p:nvSpPr>
        <p:spPr bwMode="auto">
          <a:xfrm flipV="1">
            <a:off x="7042150" y="2705100"/>
            <a:ext cx="909638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5" name="Line 129"/>
          <p:cNvSpPr>
            <a:spLocks noChangeShapeType="1"/>
          </p:cNvSpPr>
          <p:nvPr/>
        </p:nvSpPr>
        <p:spPr bwMode="auto">
          <a:xfrm>
            <a:off x="5861050" y="3878263"/>
            <a:ext cx="1531938" cy="1141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6" name="Line 130"/>
          <p:cNvSpPr>
            <a:spLocks noChangeShapeType="1"/>
          </p:cNvSpPr>
          <p:nvPr/>
        </p:nvSpPr>
        <p:spPr bwMode="auto">
          <a:xfrm>
            <a:off x="5873750" y="3962400"/>
            <a:ext cx="1514475" cy="1619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7" name="Line 131"/>
          <p:cNvSpPr>
            <a:spLocks noChangeShapeType="1"/>
          </p:cNvSpPr>
          <p:nvPr/>
        </p:nvSpPr>
        <p:spPr bwMode="auto">
          <a:xfrm>
            <a:off x="3454400" y="1209675"/>
            <a:ext cx="1512888" cy="1649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88" name="Text Box 132"/>
          <p:cNvSpPr txBox="1">
            <a:spLocks noChangeArrowheads="1"/>
          </p:cNvSpPr>
          <p:nvPr/>
        </p:nvSpPr>
        <p:spPr bwMode="auto">
          <a:xfrm>
            <a:off x="65088" y="1465263"/>
            <a:ext cx="1433512" cy="420687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Advanced Light Source</a:t>
            </a:r>
          </a:p>
        </p:txBody>
      </p:sp>
      <p:sp>
        <p:nvSpPr>
          <p:cNvPr id="19589" name="Text Box 133"/>
          <p:cNvSpPr txBox="1">
            <a:spLocks noChangeArrowheads="1"/>
          </p:cNvSpPr>
          <p:nvPr/>
        </p:nvSpPr>
        <p:spPr bwMode="auto">
          <a:xfrm>
            <a:off x="65088" y="3148013"/>
            <a:ext cx="1433512" cy="590550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Stanford Synchrotron Radiation Lab</a:t>
            </a:r>
          </a:p>
        </p:txBody>
      </p:sp>
      <p:sp>
        <p:nvSpPr>
          <p:cNvPr id="19590" name="Text Box 134"/>
          <p:cNvSpPr txBox="1">
            <a:spLocks noChangeArrowheads="1"/>
          </p:cNvSpPr>
          <p:nvPr/>
        </p:nvSpPr>
        <p:spPr bwMode="auto">
          <a:xfrm>
            <a:off x="7902575" y="2214563"/>
            <a:ext cx="1139825" cy="598487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National Synchrotron Light Source</a:t>
            </a:r>
          </a:p>
        </p:txBody>
      </p:sp>
      <p:sp>
        <p:nvSpPr>
          <p:cNvPr id="19591" name="Text Box 135"/>
          <p:cNvSpPr txBox="1">
            <a:spLocks noChangeArrowheads="1"/>
          </p:cNvSpPr>
          <p:nvPr/>
        </p:nvSpPr>
        <p:spPr bwMode="auto">
          <a:xfrm>
            <a:off x="6367463" y="777875"/>
            <a:ext cx="1138237" cy="590550"/>
          </a:xfrm>
          <a:prstGeom prst="rect">
            <a:avLst/>
          </a:prstGeom>
          <a:solidFill>
            <a:srgbClr val="EFEF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Advanced Photon Source</a:t>
            </a:r>
          </a:p>
        </p:txBody>
      </p:sp>
      <p:sp>
        <p:nvSpPr>
          <p:cNvPr id="19592" name="Text Box 136"/>
          <p:cNvSpPr txBox="1">
            <a:spLocks noChangeArrowheads="1"/>
          </p:cNvSpPr>
          <p:nvPr/>
        </p:nvSpPr>
        <p:spPr bwMode="auto">
          <a:xfrm>
            <a:off x="65088" y="1971675"/>
            <a:ext cx="1433512" cy="590550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National Center for Electron Microscopy</a:t>
            </a:r>
          </a:p>
        </p:txBody>
      </p:sp>
      <p:sp>
        <p:nvSpPr>
          <p:cNvPr id="19593" name="Text Box 137"/>
          <p:cNvSpPr txBox="1">
            <a:spLocks noChangeArrowheads="1"/>
          </p:cNvSpPr>
          <p:nvPr/>
        </p:nvSpPr>
        <p:spPr bwMode="auto">
          <a:xfrm>
            <a:off x="7319963" y="4967288"/>
            <a:ext cx="1722437" cy="430212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Shared Research Equipment Program</a:t>
            </a:r>
          </a:p>
        </p:txBody>
      </p:sp>
      <p:sp>
        <p:nvSpPr>
          <p:cNvPr id="19594" name="Text Box 138"/>
          <p:cNvSpPr txBox="1">
            <a:spLocks noChangeArrowheads="1"/>
          </p:cNvSpPr>
          <p:nvPr/>
        </p:nvSpPr>
        <p:spPr bwMode="auto">
          <a:xfrm>
            <a:off x="4445000" y="777875"/>
            <a:ext cx="1811338" cy="590550"/>
          </a:xfrm>
          <a:prstGeom prst="rect">
            <a:avLst/>
          </a:prstGeom>
          <a:solidFill>
            <a:srgbClr val="E5FFE5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6600"/>
                </a:solidFill>
              </a:rPr>
              <a:t>Electron Microscopy Center for Materials Research</a:t>
            </a:r>
          </a:p>
        </p:txBody>
      </p:sp>
      <p:sp>
        <p:nvSpPr>
          <p:cNvPr id="19595" name="Text Box 139"/>
          <p:cNvSpPr txBox="1">
            <a:spLocks noChangeArrowheads="1"/>
          </p:cNvSpPr>
          <p:nvPr/>
        </p:nvSpPr>
        <p:spPr bwMode="auto">
          <a:xfrm>
            <a:off x="7319963" y="5468938"/>
            <a:ext cx="1252537" cy="433387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High-Flux Isotope Reactor</a:t>
            </a:r>
          </a:p>
        </p:txBody>
      </p:sp>
      <p:sp>
        <p:nvSpPr>
          <p:cNvPr id="19596" name="Text Box 140"/>
          <p:cNvSpPr txBox="1">
            <a:spLocks noChangeArrowheads="1"/>
          </p:cNvSpPr>
          <p:nvPr/>
        </p:nvSpPr>
        <p:spPr bwMode="auto">
          <a:xfrm>
            <a:off x="5511800" y="1522413"/>
            <a:ext cx="1398588" cy="431800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Intense Pulsed Neutron Source</a:t>
            </a:r>
          </a:p>
        </p:txBody>
      </p:sp>
      <p:sp>
        <p:nvSpPr>
          <p:cNvPr id="19597" name="Text Box 141"/>
          <p:cNvSpPr txBox="1">
            <a:spLocks noChangeArrowheads="1"/>
          </p:cNvSpPr>
          <p:nvPr/>
        </p:nvSpPr>
        <p:spPr bwMode="auto">
          <a:xfrm>
            <a:off x="65088" y="4325938"/>
            <a:ext cx="1433512" cy="422275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Combustion Research Facility</a:t>
            </a:r>
          </a:p>
        </p:txBody>
      </p:sp>
      <p:sp>
        <p:nvSpPr>
          <p:cNvPr id="19598" name="Line 142"/>
          <p:cNvSpPr>
            <a:spLocks noChangeShapeType="1"/>
          </p:cNvSpPr>
          <p:nvPr/>
        </p:nvSpPr>
        <p:spPr bwMode="auto">
          <a:xfrm flipV="1">
            <a:off x="6046788" y="3703638"/>
            <a:ext cx="1646237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99" name="Text Box 143"/>
          <p:cNvSpPr txBox="1">
            <a:spLocks noChangeArrowheads="1"/>
          </p:cNvSpPr>
          <p:nvPr/>
        </p:nvSpPr>
        <p:spPr bwMode="auto">
          <a:xfrm>
            <a:off x="4795838" y="5503863"/>
            <a:ext cx="1431925" cy="422275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Pulse Radiolysis Facility</a:t>
            </a:r>
          </a:p>
        </p:txBody>
      </p:sp>
      <p:sp>
        <p:nvSpPr>
          <p:cNvPr id="19600" name="Text Box 144"/>
          <p:cNvSpPr txBox="1">
            <a:spLocks noChangeArrowheads="1"/>
          </p:cNvSpPr>
          <p:nvPr/>
        </p:nvSpPr>
        <p:spPr bwMode="auto">
          <a:xfrm>
            <a:off x="2738438" y="939800"/>
            <a:ext cx="1430337" cy="420688"/>
          </a:xfrm>
          <a:prstGeom prst="rect">
            <a:avLst/>
          </a:prstGeom>
          <a:solidFill>
            <a:srgbClr val="F7F7F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/>
              <a:t>Materials Preparation Center</a:t>
            </a:r>
          </a:p>
        </p:txBody>
      </p:sp>
      <p:sp>
        <p:nvSpPr>
          <p:cNvPr id="19601" name="Line 145"/>
          <p:cNvSpPr>
            <a:spLocks noChangeShapeType="1"/>
          </p:cNvSpPr>
          <p:nvPr/>
        </p:nvSpPr>
        <p:spPr bwMode="auto">
          <a:xfrm flipV="1">
            <a:off x="2820988" y="3921125"/>
            <a:ext cx="811212" cy="148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2" name="Line 146"/>
          <p:cNvSpPr>
            <a:spLocks noChangeShapeType="1"/>
          </p:cNvSpPr>
          <p:nvPr/>
        </p:nvSpPr>
        <p:spPr bwMode="auto">
          <a:xfrm flipV="1">
            <a:off x="2278063" y="3884613"/>
            <a:ext cx="1363662" cy="896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3" name="Text Box 147"/>
          <p:cNvSpPr txBox="1">
            <a:spLocks noChangeArrowheads="1"/>
          </p:cNvSpPr>
          <p:nvPr/>
        </p:nvSpPr>
        <p:spPr bwMode="auto">
          <a:xfrm>
            <a:off x="1584325" y="4706938"/>
            <a:ext cx="1431925" cy="590550"/>
          </a:xfrm>
          <a:prstGeom prst="rect">
            <a:avLst/>
          </a:prstGeom>
          <a:solidFill>
            <a:srgbClr val="FFEB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Los Alamos Neutron Science Center</a:t>
            </a:r>
          </a:p>
        </p:txBody>
      </p:sp>
      <p:sp>
        <p:nvSpPr>
          <p:cNvPr id="19604" name="Line 148"/>
          <p:cNvSpPr>
            <a:spLocks noChangeShapeType="1"/>
          </p:cNvSpPr>
          <p:nvPr/>
        </p:nvSpPr>
        <p:spPr bwMode="auto">
          <a:xfrm>
            <a:off x="5881688" y="3805238"/>
            <a:ext cx="1808162" cy="6048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5" name="Text Box 149"/>
          <p:cNvSpPr txBox="1">
            <a:spLocks noChangeArrowheads="1"/>
          </p:cNvSpPr>
          <p:nvPr/>
        </p:nvSpPr>
        <p:spPr bwMode="auto">
          <a:xfrm>
            <a:off x="7600950" y="4086225"/>
            <a:ext cx="1441450" cy="592138"/>
          </a:xfrm>
          <a:prstGeom prst="rect">
            <a:avLst/>
          </a:prstGeom>
          <a:solidFill>
            <a:srgbClr val="ECD9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Nanophase Materials Sciences</a:t>
            </a:r>
          </a:p>
        </p:txBody>
      </p:sp>
      <p:sp>
        <p:nvSpPr>
          <p:cNvPr id="19606" name="Text Box 150"/>
          <p:cNvSpPr txBox="1">
            <a:spLocks noChangeArrowheads="1"/>
          </p:cNvSpPr>
          <p:nvPr/>
        </p:nvSpPr>
        <p:spPr bwMode="auto">
          <a:xfrm>
            <a:off x="7605713" y="3562350"/>
            <a:ext cx="1436687" cy="422275"/>
          </a:xfrm>
          <a:prstGeom prst="rect">
            <a:avLst/>
          </a:prstGeom>
          <a:solidFill>
            <a:srgbClr val="FFDFE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FF0000"/>
                </a:solidFill>
              </a:rPr>
              <a:t>Spallation Neutron Source</a:t>
            </a:r>
          </a:p>
        </p:txBody>
      </p:sp>
      <p:sp>
        <p:nvSpPr>
          <p:cNvPr id="19607" name="Line 151"/>
          <p:cNvSpPr>
            <a:spLocks noChangeShapeType="1"/>
          </p:cNvSpPr>
          <p:nvPr/>
        </p:nvSpPr>
        <p:spPr bwMode="auto">
          <a:xfrm flipV="1">
            <a:off x="1493838" y="3462338"/>
            <a:ext cx="511175" cy="5762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08" name="Text Box 152" descr="Wide upward diagonal"/>
          <p:cNvSpPr txBox="1">
            <a:spLocks noChangeArrowheads="1"/>
          </p:cNvSpPr>
          <p:nvPr/>
        </p:nvSpPr>
        <p:spPr bwMode="auto">
          <a:xfrm>
            <a:off x="65088" y="3817938"/>
            <a:ext cx="1433512" cy="431800"/>
          </a:xfrm>
          <a:prstGeom prst="rect">
            <a:avLst/>
          </a:prstGeom>
          <a:pattFill prst="wdUpDiag">
            <a:fgClr>
              <a:srgbClr val="C3C3FF"/>
            </a:fgClr>
            <a:bgClr>
              <a:srgbClr val="FFFFFF"/>
            </a:bgClr>
          </a:patt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Linac Coherent Light Source</a:t>
            </a:r>
          </a:p>
        </p:txBody>
      </p:sp>
      <p:sp>
        <p:nvSpPr>
          <p:cNvPr id="19609" name="Text Box 153" descr="Wide upward diagonal"/>
          <p:cNvSpPr txBox="1">
            <a:spLocks noChangeArrowheads="1"/>
          </p:cNvSpPr>
          <p:nvPr/>
        </p:nvSpPr>
        <p:spPr bwMode="auto">
          <a:xfrm>
            <a:off x="1584325" y="5343525"/>
            <a:ext cx="1431925" cy="600075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Integrated Nanotechnologies</a:t>
            </a:r>
          </a:p>
        </p:txBody>
      </p:sp>
      <p:sp>
        <p:nvSpPr>
          <p:cNvPr id="19610" name="Text Box 154"/>
          <p:cNvSpPr txBox="1">
            <a:spLocks noChangeArrowheads="1"/>
          </p:cNvSpPr>
          <p:nvPr/>
        </p:nvSpPr>
        <p:spPr bwMode="auto">
          <a:xfrm>
            <a:off x="65088" y="2641600"/>
            <a:ext cx="1431925" cy="436563"/>
          </a:xfrm>
          <a:prstGeom prst="rect">
            <a:avLst/>
          </a:prstGeom>
          <a:solidFill>
            <a:srgbClr val="ECD9FF"/>
          </a:solid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Molecular</a:t>
            </a:r>
          </a:p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Foundry </a:t>
            </a:r>
          </a:p>
        </p:txBody>
      </p:sp>
      <p:sp>
        <p:nvSpPr>
          <p:cNvPr id="2417819" name="AutoShape 155"/>
          <p:cNvSpPr>
            <a:spLocks noChangeArrowheads="1"/>
          </p:cNvSpPr>
          <p:nvPr/>
        </p:nvSpPr>
        <p:spPr bwMode="auto">
          <a:xfrm>
            <a:off x="5429250" y="2943225"/>
            <a:ext cx="157163" cy="168275"/>
          </a:xfrm>
          <a:prstGeom prst="star5">
            <a:avLst/>
          </a:prstGeom>
          <a:solidFill>
            <a:srgbClr val="CCFFCC"/>
          </a:solidFill>
          <a:ln w="127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0" name="AutoShape 156"/>
          <p:cNvSpPr>
            <a:spLocks noChangeArrowheads="1"/>
          </p:cNvSpPr>
          <p:nvPr/>
        </p:nvSpPr>
        <p:spPr bwMode="auto">
          <a:xfrm>
            <a:off x="1858963" y="3225800"/>
            <a:ext cx="157162" cy="169863"/>
          </a:xfrm>
          <a:prstGeom prst="star5">
            <a:avLst/>
          </a:prstGeom>
          <a:solidFill>
            <a:srgbClr val="CCFF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1" name="AutoShape 157"/>
          <p:cNvSpPr>
            <a:spLocks noChangeArrowheads="1"/>
          </p:cNvSpPr>
          <p:nvPr/>
        </p:nvSpPr>
        <p:spPr bwMode="auto">
          <a:xfrm>
            <a:off x="6985000" y="2927350"/>
            <a:ext cx="157163" cy="169863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417822" name="AutoShape 158"/>
          <p:cNvSpPr>
            <a:spLocks noChangeArrowheads="1"/>
          </p:cNvSpPr>
          <p:nvPr/>
        </p:nvSpPr>
        <p:spPr bwMode="auto">
          <a:xfrm>
            <a:off x="5753100" y="3082925"/>
            <a:ext cx="157163" cy="169863"/>
          </a:xfrm>
          <a:prstGeom prst="star5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3" name="AutoShape 159"/>
          <p:cNvSpPr>
            <a:spLocks noChangeArrowheads="1"/>
          </p:cNvSpPr>
          <p:nvPr/>
        </p:nvSpPr>
        <p:spPr bwMode="auto">
          <a:xfrm>
            <a:off x="1944688" y="3240088"/>
            <a:ext cx="157162" cy="168275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4" name="AutoShape 160"/>
          <p:cNvSpPr>
            <a:spLocks noChangeArrowheads="1"/>
          </p:cNvSpPr>
          <p:nvPr/>
        </p:nvSpPr>
        <p:spPr bwMode="auto">
          <a:xfrm>
            <a:off x="5748338" y="3814763"/>
            <a:ext cx="157162" cy="171450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5" name="AutoShape 161"/>
          <p:cNvSpPr>
            <a:spLocks noChangeArrowheads="1"/>
          </p:cNvSpPr>
          <p:nvPr/>
        </p:nvSpPr>
        <p:spPr bwMode="auto">
          <a:xfrm>
            <a:off x="5519738" y="2930525"/>
            <a:ext cx="157162" cy="169863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6" name="AutoShape 162"/>
          <p:cNvSpPr>
            <a:spLocks noChangeArrowheads="1"/>
          </p:cNvSpPr>
          <p:nvPr/>
        </p:nvSpPr>
        <p:spPr bwMode="auto">
          <a:xfrm>
            <a:off x="4913313" y="2798763"/>
            <a:ext cx="158750" cy="168275"/>
          </a:xfrm>
          <a:prstGeom prst="star5">
            <a:avLst/>
          </a:prstGeom>
          <a:solidFill>
            <a:srgbClr val="EAEAEA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7" name="AutoShape 163"/>
          <p:cNvSpPr>
            <a:spLocks noChangeArrowheads="1"/>
          </p:cNvSpPr>
          <p:nvPr/>
        </p:nvSpPr>
        <p:spPr bwMode="auto">
          <a:xfrm>
            <a:off x="1997075" y="3373438"/>
            <a:ext cx="157163" cy="169862"/>
          </a:xfrm>
          <a:prstGeom prst="star5">
            <a:avLst/>
          </a:prstGeom>
          <a:solidFill>
            <a:srgbClr val="D7E1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8" name="AutoShape 164"/>
          <p:cNvSpPr>
            <a:spLocks noChangeArrowheads="1"/>
          </p:cNvSpPr>
          <p:nvPr/>
        </p:nvSpPr>
        <p:spPr bwMode="auto">
          <a:xfrm>
            <a:off x="5473700" y="2990850"/>
            <a:ext cx="157163" cy="168275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29" name="AutoShape 165"/>
          <p:cNvSpPr>
            <a:spLocks noChangeArrowheads="1"/>
          </p:cNvSpPr>
          <p:nvPr/>
        </p:nvSpPr>
        <p:spPr bwMode="auto">
          <a:xfrm>
            <a:off x="3549650" y="3786188"/>
            <a:ext cx="157163" cy="168275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0" name="AutoShape 166"/>
          <p:cNvSpPr>
            <a:spLocks noChangeArrowheads="1"/>
          </p:cNvSpPr>
          <p:nvPr/>
        </p:nvSpPr>
        <p:spPr bwMode="auto">
          <a:xfrm>
            <a:off x="1914525" y="3354388"/>
            <a:ext cx="157163" cy="169862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1" name="AutoShape 167"/>
          <p:cNvSpPr>
            <a:spLocks noChangeArrowheads="1"/>
          </p:cNvSpPr>
          <p:nvPr/>
        </p:nvSpPr>
        <p:spPr bwMode="auto">
          <a:xfrm>
            <a:off x="5784850" y="3770313"/>
            <a:ext cx="157163" cy="169862"/>
          </a:xfrm>
          <a:prstGeom prst="star5">
            <a:avLst/>
          </a:prstGeom>
          <a:solidFill>
            <a:srgbClr val="CCFFCC"/>
          </a:solidFill>
          <a:ln w="127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17832" name="AutoShape 168"/>
          <p:cNvSpPr>
            <a:spLocks noChangeArrowheads="1"/>
          </p:cNvSpPr>
          <p:nvPr/>
        </p:nvSpPr>
        <p:spPr bwMode="auto">
          <a:xfrm>
            <a:off x="5889625" y="3646488"/>
            <a:ext cx="157163" cy="168275"/>
          </a:xfrm>
          <a:prstGeom prst="star5">
            <a:avLst/>
          </a:prstGeom>
          <a:solidFill>
            <a:srgbClr val="FFCCCC"/>
          </a:solidFill>
          <a:ln w="1270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625" name="Line 169"/>
          <p:cNvSpPr>
            <a:spLocks noChangeShapeType="1"/>
          </p:cNvSpPr>
          <p:nvPr/>
        </p:nvSpPr>
        <p:spPr bwMode="auto">
          <a:xfrm>
            <a:off x="4560888" y="1566863"/>
            <a:ext cx="939800" cy="1435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26" name="Line 170"/>
          <p:cNvSpPr>
            <a:spLocks noChangeShapeType="1"/>
          </p:cNvSpPr>
          <p:nvPr/>
        </p:nvSpPr>
        <p:spPr bwMode="auto">
          <a:xfrm flipH="1">
            <a:off x="7011988" y="1971675"/>
            <a:ext cx="398462" cy="898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27" name="Text Box 171" descr="Wide upward diagonal"/>
          <p:cNvSpPr txBox="1">
            <a:spLocks noChangeArrowheads="1"/>
          </p:cNvSpPr>
          <p:nvPr/>
        </p:nvSpPr>
        <p:spPr bwMode="auto">
          <a:xfrm>
            <a:off x="3844925" y="1419225"/>
            <a:ext cx="1431925" cy="601663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Nanoscale Materials</a:t>
            </a:r>
          </a:p>
        </p:txBody>
      </p:sp>
      <p:sp>
        <p:nvSpPr>
          <p:cNvPr id="2417836" name="AutoShape 172"/>
          <p:cNvSpPr>
            <a:spLocks noChangeAspect="1" noChangeArrowheads="1"/>
          </p:cNvSpPr>
          <p:nvPr/>
        </p:nvSpPr>
        <p:spPr bwMode="auto">
          <a:xfrm>
            <a:off x="1884363" y="3217863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7" name="AutoShape 173"/>
          <p:cNvSpPr>
            <a:spLocks noChangeAspect="1" noChangeArrowheads="1"/>
          </p:cNvSpPr>
          <p:nvPr/>
        </p:nvSpPr>
        <p:spPr bwMode="auto">
          <a:xfrm>
            <a:off x="3506788" y="3705225"/>
            <a:ext cx="192087" cy="201613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8" name="AutoShape 174"/>
          <p:cNvSpPr>
            <a:spLocks noChangeAspect="1" noChangeArrowheads="1"/>
          </p:cNvSpPr>
          <p:nvPr/>
        </p:nvSpPr>
        <p:spPr bwMode="auto">
          <a:xfrm>
            <a:off x="5773738" y="3635375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39" name="AutoShape 175"/>
          <p:cNvSpPr>
            <a:spLocks noChangeAspect="1" noChangeArrowheads="1"/>
          </p:cNvSpPr>
          <p:nvPr/>
        </p:nvSpPr>
        <p:spPr bwMode="auto">
          <a:xfrm>
            <a:off x="5416550" y="2865438"/>
            <a:ext cx="192088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40" name="AutoShape 176"/>
          <p:cNvSpPr>
            <a:spLocks noChangeAspect="1" noChangeArrowheads="1"/>
          </p:cNvSpPr>
          <p:nvPr/>
        </p:nvSpPr>
        <p:spPr bwMode="auto">
          <a:xfrm>
            <a:off x="6897688" y="2870200"/>
            <a:ext cx="192087" cy="203200"/>
          </a:xfrm>
          <a:prstGeom prst="star5">
            <a:avLst/>
          </a:prstGeom>
          <a:solidFill>
            <a:srgbClr val="660033"/>
          </a:solidFill>
          <a:ln w="1270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lIns="82048" tIns="41025" rIns="82048" bIns="41025" anchor="ctr">
            <a:prstTxWarp prst="textNoShape">
              <a:avLst/>
            </a:prstTxWarp>
          </a:bodyPr>
          <a:lstStyle/>
          <a:p>
            <a:pPr algn="ctr" defTabSz="914608">
              <a:defRPr/>
            </a:pPr>
            <a:endParaRPr lang="en-US" sz="2700" b="1" i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2417841" name="Rectangle 177"/>
          <p:cNvSpPr>
            <a:spLocks noGrp="1" noChangeArrowheads="1"/>
          </p:cNvSpPr>
          <p:nvPr>
            <p:ph type="title"/>
          </p:nvPr>
        </p:nvSpPr>
        <p:spPr>
          <a:xfrm>
            <a:off x="1003300" y="152400"/>
            <a:ext cx="7912100" cy="679470"/>
          </a:xfrm>
        </p:spPr>
        <p:txBody>
          <a:bodyPr lIns="91418" tIns="45709" rIns="91418" bIns="45709"/>
          <a:lstStyle/>
          <a:p>
            <a:pPr>
              <a:tabLst>
                <a:tab pos="1695450" algn="l"/>
              </a:tabLst>
            </a:pPr>
            <a:r>
              <a:rPr lang="en-US" sz="3200" dirty="0">
                <a:solidFill>
                  <a:srgbClr val="1E7600"/>
                </a:solidFill>
              </a:rPr>
              <a:t>DOE-BES Scientific User Facilities </a:t>
            </a:r>
          </a:p>
        </p:txBody>
      </p:sp>
      <p:sp>
        <p:nvSpPr>
          <p:cNvPr id="2417842" name="AutoShape 178"/>
          <p:cNvSpPr>
            <a:spLocks noChangeArrowheads="1"/>
          </p:cNvSpPr>
          <p:nvPr/>
        </p:nvSpPr>
        <p:spPr bwMode="auto">
          <a:xfrm>
            <a:off x="1944688" y="3386138"/>
            <a:ext cx="157162" cy="171450"/>
          </a:xfrm>
          <a:prstGeom prst="star5">
            <a:avLst/>
          </a:prstGeom>
          <a:solidFill>
            <a:srgbClr val="99CCFF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635" name="Text Box 179" descr="Wide upward diagonal"/>
          <p:cNvSpPr txBox="1">
            <a:spLocks noChangeArrowheads="1"/>
          </p:cNvSpPr>
          <p:nvPr/>
        </p:nvSpPr>
        <p:spPr bwMode="auto">
          <a:xfrm>
            <a:off x="6997700" y="1473200"/>
            <a:ext cx="1431925" cy="600075"/>
          </a:xfrm>
          <a:prstGeom prst="rect">
            <a:avLst/>
          </a:prstGeom>
          <a:pattFill prst="wdUpDiag">
            <a:fgClr>
              <a:srgbClr val="DDBBFF"/>
            </a:fgClr>
            <a:bgClr>
              <a:srgbClr val="FFFFCC"/>
            </a:bgClr>
          </a:pattFill>
          <a:ln w="12700">
            <a:solidFill>
              <a:srgbClr val="990099"/>
            </a:solidFill>
            <a:miter lim="800000"/>
            <a:headEnd/>
            <a:tailEnd/>
          </a:ln>
        </p:spPr>
        <p:txBody>
          <a:bodyPr lIns="82042" tIns="41021" rIns="82042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990099"/>
                </a:solidFill>
              </a:rPr>
              <a:t>Center for Functional Nanomaterials</a:t>
            </a:r>
          </a:p>
        </p:txBody>
      </p:sp>
      <p:sp>
        <p:nvSpPr>
          <p:cNvPr id="19636" name="Text Box 180" descr="Wide upward diagonal"/>
          <p:cNvSpPr txBox="1">
            <a:spLocks noChangeArrowheads="1"/>
          </p:cNvSpPr>
          <p:nvPr/>
        </p:nvSpPr>
        <p:spPr bwMode="auto">
          <a:xfrm>
            <a:off x="7902575" y="2843213"/>
            <a:ext cx="1139825" cy="600075"/>
          </a:xfrm>
          <a:prstGeom prst="rect">
            <a:avLst/>
          </a:prstGeom>
          <a:pattFill prst="wdUpDiag">
            <a:fgClr>
              <a:srgbClr val="C3C3FF"/>
            </a:fgClr>
            <a:bgClr>
              <a:srgbClr val="FFFFFF"/>
            </a:bgClr>
          </a:patt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45714" tIns="41021" rIns="45714" bIns="41021">
            <a:prstTxWarp prst="textNoShape">
              <a:avLst/>
            </a:prstTxWarp>
            <a:spAutoFit/>
          </a:bodyPr>
          <a:lstStyle/>
          <a:p>
            <a:pPr algn="ctr" defTabSz="819150"/>
            <a:r>
              <a:rPr lang="en-US" sz="1100" b="1">
                <a:solidFill>
                  <a:srgbClr val="0000FF"/>
                </a:solidFill>
              </a:rPr>
              <a:t>National Synchrotron Light Source-II</a:t>
            </a:r>
          </a:p>
        </p:txBody>
      </p:sp>
      <p:sp>
        <p:nvSpPr>
          <p:cNvPr id="19637" name="Line 181"/>
          <p:cNvSpPr>
            <a:spLocks noChangeShapeType="1"/>
          </p:cNvSpPr>
          <p:nvPr/>
        </p:nvSpPr>
        <p:spPr bwMode="auto">
          <a:xfrm>
            <a:off x="7051675" y="2927350"/>
            <a:ext cx="823913" cy="227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5858932" y="1532466"/>
            <a:ext cx="736600" cy="406399"/>
            <a:chOff x="1049867" y="872067"/>
            <a:chExt cx="491067" cy="270933"/>
          </a:xfrm>
        </p:grpSpPr>
        <p:cxnSp>
          <p:nvCxnSpPr>
            <p:cNvPr id="184" name="Straight Connector 183"/>
            <p:cNvCxnSpPr/>
            <p:nvPr/>
          </p:nvCxnSpPr>
          <p:spPr bwMode="auto">
            <a:xfrm>
              <a:off x="1049867" y="872067"/>
              <a:ext cx="482600" cy="2624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 bwMode="auto">
            <a:xfrm flipH="1">
              <a:off x="1058334" y="880534"/>
              <a:ext cx="482600" cy="2624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extBox 1"/>
          <p:cNvSpPr txBox="1"/>
          <p:nvPr/>
        </p:nvSpPr>
        <p:spPr>
          <a:xfrm>
            <a:off x="1461366" y="5962487"/>
            <a:ext cx="7173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~42 EFRCs – Energy Frontier Research Centers, 4 HUBs</a:t>
            </a:r>
          </a:p>
          <a:p>
            <a:r>
              <a:rPr lang="en-US" sz="1600" b="1" dirty="0"/>
              <a:t>Advanced Scientific Computing Centers (e.g. NERSC)</a:t>
            </a:r>
          </a:p>
          <a:p>
            <a:r>
              <a:rPr lang="en-US" sz="1600" b="1" dirty="0"/>
              <a:t>NSF facilities (e.g. National High Magnetic Field Lab, CHESS, Nanotech)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940050" y="5046663"/>
            <a:ext cx="304800" cy="1158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D020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192532" y="4870450"/>
            <a:ext cx="7100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CD0202"/>
                </a:solidFill>
              </a:rPr>
              <a:t>BES</a:t>
            </a:r>
          </a:p>
          <a:p>
            <a:pPr algn="ctr"/>
            <a:r>
              <a:rPr lang="en-US" sz="1100" dirty="0">
                <a:solidFill>
                  <a:srgbClr val="CD0202"/>
                </a:solidFill>
              </a:rPr>
              <a:t>Defense</a:t>
            </a:r>
          </a:p>
        </p:txBody>
      </p:sp>
      <p:grpSp>
        <p:nvGrpSpPr>
          <p:cNvPr id="194" name="Group 193"/>
          <p:cNvGrpSpPr>
            <a:grpSpLocks noChangeAspect="1"/>
          </p:cNvGrpSpPr>
          <p:nvPr/>
        </p:nvGrpSpPr>
        <p:grpSpPr>
          <a:xfrm>
            <a:off x="3363382" y="4923366"/>
            <a:ext cx="294640" cy="162560"/>
            <a:chOff x="1049867" y="872067"/>
            <a:chExt cx="491067" cy="270933"/>
          </a:xfrm>
        </p:grpSpPr>
        <p:cxnSp>
          <p:nvCxnSpPr>
            <p:cNvPr id="195" name="Straight Connector 194"/>
            <p:cNvCxnSpPr/>
            <p:nvPr/>
          </p:nvCxnSpPr>
          <p:spPr bwMode="auto">
            <a:xfrm>
              <a:off x="1049867" y="872067"/>
              <a:ext cx="482600" cy="2624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/>
            <p:cNvCxnSpPr/>
            <p:nvPr/>
          </p:nvCxnSpPr>
          <p:spPr bwMode="auto">
            <a:xfrm flipH="1">
              <a:off x="1058334" y="880534"/>
              <a:ext cx="482600" cy="26246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" name="Straight Arrow Connector 4"/>
          <p:cNvCxnSpPr/>
          <p:nvPr/>
        </p:nvCxnSpPr>
        <p:spPr bwMode="auto">
          <a:xfrm flipV="1">
            <a:off x="7916333" y="4648200"/>
            <a:ext cx="67734" cy="3471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2" name="TextBox 12"/>
          <p:cNvSpPr txBox="1">
            <a:spLocks noChangeArrowheads="1"/>
          </p:cNvSpPr>
          <p:nvPr/>
        </p:nvSpPr>
        <p:spPr bwMode="auto">
          <a:xfrm>
            <a:off x="463550" y="6094413"/>
            <a:ext cx="9627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1E7600"/>
                </a:solidFill>
              </a:rPr>
              <a:t>Also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89D779-9569-CA4E-B78F-D675440156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9CAEEFF-FC97-1F4F-859E-4617612A3995}" type="slidenum">
              <a:rPr lang="en-US"/>
              <a:pPr/>
              <a:t>30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Experimental Details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742950"/>
            <a:ext cx="8874125" cy="5521512"/>
          </a:xfrm>
        </p:spPr>
        <p:txBody>
          <a:bodyPr/>
          <a:lstStyle/>
          <a:p>
            <a:pPr>
              <a:buClr>
                <a:srgbClr val="1E7640"/>
              </a:buClr>
            </a:pPr>
            <a:r>
              <a:rPr lang="en-US" dirty="0"/>
              <a:t>Give background information why it is important.  </a:t>
            </a:r>
          </a:p>
          <a:p>
            <a:pPr lvl="1">
              <a:buClr>
                <a:srgbClr val="1E7640"/>
              </a:buClr>
            </a:pPr>
            <a:r>
              <a:rPr lang="en-US" dirty="0"/>
              <a:t>Science at facilities is very diverse.  Reviewer is not necessarily an expert on your subject. Try to capture imagination of reviewer with basic idea. </a:t>
            </a:r>
          </a:p>
          <a:p>
            <a:pPr lvl="1">
              <a:buClr>
                <a:srgbClr val="1E7640"/>
              </a:buClr>
            </a:pPr>
            <a:r>
              <a:rPr lang="en-US" dirty="0"/>
              <a:t>Each committee gets many proposals each cycle. Proposal needs to be clear.</a:t>
            </a:r>
          </a:p>
          <a:p>
            <a:pPr>
              <a:buClr>
                <a:srgbClr val="1E7640"/>
              </a:buClr>
            </a:pPr>
            <a:endParaRPr lang="en-US" sz="1000" dirty="0"/>
          </a:p>
          <a:p>
            <a:pPr>
              <a:buClr>
                <a:srgbClr val="1E7640"/>
              </a:buClr>
            </a:pPr>
            <a:r>
              <a:rPr lang="en-US" dirty="0"/>
              <a:t>Clearly state what you want to measure and how</a:t>
            </a:r>
          </a:p>
          <a:p>
            <a:pPr lvl="1">
              <a:buClr>
                <a:srgbClr val="1E7640"/>
              </a:buClr>
            </a:pPr>
            <a:r>
              <a:rPr lang="en-US" dirty="0"/>
              <a:t>Give some details.  Temperature range, X-ray Energy, Sample geometry</a:t>
            </a:r>
          </a:p>
          <a:p>
            <a:pPr lvl="1">
              <a:buClr>
                <a:srgbClr val="1E7640"/>
              </a:buClr>
            </a:pPr>
            <a:r>
              <a:rPr lang="en-US" dirty="0"/>
              <a:t>Sample characterization </a:t>
            </a:r>
            <a:r>
              <a:rPr lang="en-US" sz="1600" dirty="0"/>
              <a:t>(XRD, SEM, etc.) </a:t>
            </a:r>
            <a:r>
              <a:rPr lang="en-US" dirty="0"/>
              <a:t>and preliminary data important.</a:t>
            </a:r>
          </a:p>
          <a:p>
            <a:pPr lvl="1">
              <a:buClr>
                <a:srgbClr val="1E7640"/>
              </a:buClr>
            </a:pPr>
            <a:r>
              <a:rPr lang="en-US" dirty="0"/>
              <a:t>Reviewer and beamline need to judge if experiment is feasible</a:t>
            </a:r>
          </a:p>
          <a:p>
            <a:pPr lvl="2">
              <a:buClr>
                <a:srgbClr val="1E7640"/>
              </a:buClr>
            </a:pPr>
            <a:r>
              <a:rPr lang="en-US" dirty="0">
                <a:ea typeface="ＭＳ Ｐゴシック" charset="-128"/>
              </a:rPr>
              <a:t> Does x-ray energy match laser penetration depth</a:t>
            </a:r>
          </a:p>
          <a:p>
            <a:pPr lvl="2">
              <a:buClr>
                <a:srgbClr val="1E7640"/>
              </a:buClr>
            </a:pPr>
            <a:r>
              <a:rPr lang="en-US" dirty="0">
                <a:ea typeface="ＭＳ Ｐゴシック" charset="-128"/>
              </a:rPr>
              <a:t>% of dilute atoms OK for fluorescence measurements</a:t>
            </a:r>
          </a:p>
          <a:p>
            <a:pPr>
              <a:buClr>
                <a:srgbClr val="1E7640"/>
              </a:buClr>
            </a:pPr>
            <a:endParaRPr lang="en-US" sz="1000" dirty="0"/>
          </a:p>
          <a:p>
            <a:pPr>
              <a:buClr>
                <a:srgbClr val="1E7640"/>
              </a:buClr>
            </a:pPr>
            <a:r>
              <a:rPr lang="en-US" dirty="0"/>
              <a:t>Why use x-rays or neutrons?</a:t>
            </a:r>
          </a:p>
          <a:p>
            <a:pPr lvl="1">
              <a:buClr>
                <a:srgbClr val="1E7640"/>
              </a:buClr>
            </a:pPr>
            <a:r>
              <a:rPr lang="en-US" dirty="0"/>
              <a:t>Neutron vs. X-rays  OR  Neutron + X-rays?</a:t>
            </a:r>
          </a:p>
          <a:p>
            <a:pPr lvl="1">
              <a:buClr>
                <a:srgbClr val="1E7640"/>
              </a:buClr>
            </a:pPr>
            <a:r>
              <a:rPr lang="en-US" dirty="0"/>
              <a:t>TEM, M</a:t>
            </a:r>
            <a:r>
              <a:rPr lang="en-US" altLang="ja-JP" dirty="0"/>
              <a:t>össbauer, Laser Raman, etc</a:t>
            </a:r>
            <a:r>
              <a:rPr lang="en-US" dirty="0"/>
              <a:t>. (Have you done your homework?)</a:t>
            </a:r>
          </a:p>
          <a:p>
            <a:pPr>
              <a:buClr>
                <a:srgbClr val="1E7640"/>
              </a:buClr>
            </a:pPr>
            <a:endParaRPr lang="en-US" sz="1000" dirty="0"/>
          </a:p>
          <a:p>
            <a:pPr>
              <a:buClr>
                <a:srgbClr val="1E7640"/>
              </a:buClr>
            </a:pPr>
            <a:r>
              <a:rPr lang="en-US" dirty="0"/>
              <a:t>Justify the amount of beam time requested (ask instrument scientist!)</a:t>
            </a:r>
          </a:p>
          <a:p>
            <a:pPr marL="635000" indent="-292100">
              <a:buClr>
                <a:srgbClr val="1E7640"/>
              </a:buClr>
              <a:buFont typeface="Lucida Grande"/>
              <a:buChar char="-"/>
            </a:pPr>
            <a:r>
              <a:rPr lang="en-US" dirty="0"/>
              <a:t>Be reasonable.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EE49FB-EF09-1D42-81F0-0B96C179CD1D}" type="slidenum">
              <a:rPr lang="en-US"/>
              <a:pPr/>
              <a:t>31</a:t>
            </a:fld>
            <a:endParaRPr lang="en-US"/>
          </a:p>
        </p:txBody>
      </p:sp>
      <p:pic>
        <p:nvPicPr>
          <p:cNvPr id="41987" name="Picture 2" descr="4 - requ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1085850"/>
            <a:ext cx="5788025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9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Beamtime Request</a:t>
            </a:r>
          </a:p>
        </p:txBody>
      </p:sp>
      <p:sp>
        <p:nvSpPr>
          <p:cNvPr id="41989" name="Line 10"/>
          <p:cNvSpPr>
            <a:spLocks noChangeShapeType="1"/>
          </p:cNvSpPr>
          <p:nvPr/>
        </p:nvSpPr>
        <p:spPr bwMode="auto">
          <a:xfrm flipH="1">
            <a:off x="1214438" y="1587500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Line 11"/>
          <p:cNvSpPr>
            <a:spLocks noChangeShapeType="1"/>
          </p:cNvSpPr>
          <p:nvPr/>
        </p:nvSpPr>
        <p:spPr bwMode="auto">
          <a:xfrm flipH="1">
            <a:off x="1214438" y="2662238"/>
            <a:ext cx="549275" cy="7937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1" name="Line 12"/>
          <p:cNvSpPr>
            <a:spLocks noChangeShapeType="1"/>
          </p:cNvSpPr>
          <p:nvPr/>
        </p:nvSpPr>
        <p:spPr bwMode="auto">
          <a:xfrm flipH="1">
            <a:off x="1214438" y="4194175"/>
            <a:ext cx="549275" cy="7938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Line 13"/>
          <p:cNvSpPr>
            <a:spLocks noChangeShapeType="1"/>
          </p:cNvSpPr>
          <p:nvPr/>
        </p:nvSpPr>
        <p:spPr bwMode="auto">
          <a:xfrm flipH="1">
            <a:off x="1206500" y="4983163"/>
            <a:ext cx="549275" cy="7937"/>
          </a:xfrm>
          <a:prstGeom prst="line">
            <a:avLst/>
          </a:prstGeom>
          <a:noFill/>
          <a:ln w="38100">
            <a:solidFill>
              <a:srgbClr val="ED1C24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Rectangle 14"/>
          <p:cNvSpPr>
            <a:spLocks noChangeArrowheads="1"/>
          </p:cNvSpPr>
          <p:nvPr/>
        </p:nvSpPr>
        <p:spPr bwMode="auto">
          <a:xfrm>
            <a:off x="5867400" y="1136650"/>
            <a:ext cx="32766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600" dirty="0"/>
              <a:t>APS proposals are valid for two years, but need to put in beam time request each cycle.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600" dirty="0"/>
              <a:t>Chose multiple beamlines. 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Tx/>
              <a:buChar char="–"/>
            </a:pPr>
            <a:r>
              <a:rPr lang="en-US" sz="1600" dirty="0"/>
              <a:t>SAXS </a:t>
            </a:r>
            <a:r>
              <a:rPr lang="en-US" sz="1400" dirty="0"/>
              <a:t>(12-ID, 5-ID, 15-ID)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Tx/>
              <a:buChar char="–"/>
            </a:pPr>
            <a:r>
              <a:rPr lang="en-US" sz="1600" dirty="0"/>
              <a:t>XAFS </a:t>
            </a:r>
            <a:r>
              <a:rPr lang="en-US" sz="1400" dirty="0"/>
              <a:t>(20-BM, 10-ID,12-BM)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Tx/>
              <a:buChar char="–"/>
            </a:pPr>
            <a:r>
              <a:rPr lang="en-US" sz="1600" dirty="0"/>
              <a:t>General Diffraction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600" dirty="0"/>
              <a:t>Don’t list only one week that you can come.  Holidays?</a:t>
            </a:r>
          </a:p>
          <a:p>
            <a:pPr marL="282575" indent="-28257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600" dirty="0"/>
              <a:t>Special sample environment / detectors will place more constraints on schedule.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Tx/>
              <a:buChar char="–"/>
            </a:pPr>
            <a:r>
              <a:rPr lang="en-US" sz="1600" dirty="0"/>
              <a:t>GE amorphous Si detector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Tx/>
              <a:buChar char="–"/>
            </a:pPr>
            <a:r>
              <a:rPr lang="en-US" sz="1600" dirty="0"/>
              <a:t>Magnet</a:t>
            </a:r>
          </a:p>
          <a:p>
            <a:pPr marL="685800" lvl="1" indent="-288925">
              <a:spcBef>
                <a:spcPct val="10000"/>
              </a:spcBef>
              <a:spcAft>
                <a:spcPct val="10000"/>
              </a:spcAft>
              <a:buClr>
                <a:srgbClr val="1E7600"/>
              </a:buClr>
              <a:buFontTx/>
              <a:buChar char="–"/>
            </a:pPr>
            <a:r>
              <a:rPr lang="en-US" sz="1600" dirty="0"/>
              <a:t>….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7442EE-F91E-A84E-BAF2-E1BEDE0EE804}" type="slidenum">
              <a:rPr lang="en-US"/>
              <a:pPr/>
              <a:t>32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Ratings for APS Proposals</a:t>
            </a: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150" y="796925"/>
            <a:ext cx="7891463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4"/>
          <p:cNvSpPr>
            <a:spLocks noChangeArrowheads="1"/>
          </p:cNvSpPr>
          <p:nvPr/>
        </p:nvSpPr>
        <p:spPr bwMode="auto">
          <a:xfrm>
            <a:off x="491881" y="5092578"/>
            <a:ext cx="841375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APS proposals are rated on a scale from 1 to 5</a:t>
            </a:r>
          </a:p>
          <a:p>
            <a:r>
              <a:rPr lang="en-US" sz="1400" dirty="0"/>
              <a:t>Average score was ~2.2, but seems to slowly decrease</a:t>
            </a:r>
          </a:p>
          <a:p>
            <a:r>
              <a:rPr lang="en-US" sz="1400" dirty="0"/>
              <a:t>Cut off score for receiving beam time varies by </a:t>
            </a:r>
            <a:r>
              <a:rPr lang="en-US" sz="1400" dirty="0" err="1"/>
              <a:t>beamline</a:t>
            </a:r>
            <a:r>
              <a:rPr lang="en-US" sz="1400" dirty="0"/>
              <a:t> (1.5 - 2.2)</a:t>
            </a:r>
          </a:p>
          <a:p>
            <a:endParaRPr lang="en-US" sz="800" dirty="0"/>
          </a:p>
          <a:p>
            <a:r>
              <a:rPr lang="en-US" sz="1600" dirty="0"/>
              <a:t>Proposal “</a:t>
            </a:r>
            <a:r>
              <a:rPr lang="en-US" sz="1600" b="1" dirty="0">
                <a:solidFill>
                  <a:srgbClr val="FF0000"/>
                </a:solidFill>
              </a:rPr>
              <a:t>ageing</a:t>
            </a:r>
            <a:r>
              <a:rPr lang="en-US" sz="1600" dirty="0"/>
              <a:t>” (score improves by 0.2 each cycle it does not receive time)</a:t>
            </a:r>
            <a:r>
              <a:rPr lang="en-US" sz="1400" dirty="0"/>
              <a:t>. This is needed for getting time at some oversubscribed </a:t>
            </a:r>
            <a:r>
              <a:rPr lang="en-US" sz="1400" dirty="0" err="1"/>
              <a:t>beamlines</a:t>
            </a:r>
            <a:r>
              <a:rPr lang="en-US" sz="1400" dirty="0"/>
              <a:t>, so long-term planning is needed. But you have to </a:t>
            </a:r>
            <a:r>
              <a:rPr lang="en-US" sz="1400" u="sng" dirty="0"/>
              <a:t>remember</a:t>
            </a:r>
            <a:r>
              <a:rPr lang="en-US" sz="1400" dirty="0"/>
              <a:t> to request </a:t>
            </a:r>
            <a:r>
              <a:rPr lang="en-US" sz="1400" dirty="0" err="1"/>
              <a:t>beamtime</a:t>
            </a:r>
            <a:r>
              <a:rPr lang="en-US" sz="1400" dirty="0"/>
              <a:t> again for every cycle.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7442EE-F91E-A84E-BAF2-E1BEDE0EE804}" type="slidenum">
              <a:rPr lang="en-US"/>
              <a:pPr/>
              <a:t>33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56508"/>
          </a:xfrm>
        </p:spPr>
        <p:txBody>
          <a:bodyPr/>
          <a:lstStyle/>
          <a:p>
            <a:r>
              <a:rPr lang="en-US" dirty="0">
                <a:solidFill>
                  <a:srgbClr val="1E7600"/>
                </a:solidFill>
              </a:rPr>
              <a:t>Pick appropriate panel!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7336" y="5301314"/>
            <a:ext cx="4117973" cy="6612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i="1">
                <a:solidFill>
                  <a:srgbClr val="0071BC"/>
                </a:solidFill>
                <a:latin typeface="Arial" pitchFamily="92" charset="0"/>
              </a:defRPr>
            </a:lvl9pPr>
          </a:lstStyle>
          <a:p>
            <a:r>
              <a:rPr lang="en-US" dirty="0">
                <a:solidFill>
                  <a:srgbClr val="1E7600"/>
                </a:solidFill>
              </a:rPr>
              <a:t>If multiple possibilities  - Look at members &amp; Ask staff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141" y="1318240"/>
            <a:ext cx="372089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/>
              <a:t>13 Current Panels</a:t>
            </a:r>
          </a:p>
          <a:p>
            <a:r>
              <a:rPr lang="en-US" sz="1600" dirty="0"/>
              <a:t>High Pressure</a:t>
            </a:r>
          </a:p>
          <a:p>
            <a:r>
              <a:rPr lang="en-US" sz="1600" dirty="0"/>
              <a:t>Instrumentation</a:t>
            </a:r>
          </a:p>
          <a:p>
            <a:r>
              <a:rPr lang="en-US" sz="1600" dirty="0"/>
              <a:t>Imaging/Microbeam</a:t>
            </a:r>
          </a:p>
          <a:p>
            <a:r>
              <a:rPr lang="en-US" sz="1600" dirty="0"/>
              <a:t>Macromolecular Crystallography</a:t>
            </a:r>
          </a:p>
          <a:p>
            <a:r>
              <a:rPr lang="en-US" sz="1600" dirty="0"/>
              <a:t>Scattering - Condensed Matter</a:t>
            </a:r>
          </a:p>
          <a:p>
            <a:r>
              <a:rPr lang="en-US" sz="1600" dirty="0"/>
              <a:t>Scattering - Applied Materials</a:t>
            </a:r>
          </a:p>
          <a:p>
            <a:r>
              <a:rPr lang="en-US" sz="1600" dirty="0"/>
              <a:t>Scattering – </a:t>
            </a:r>
            <a:r>
              <a:rPr lang="en-US" sz="1600" dirty="0" err="1"/>
              <a:t>Chem</a:t>
            </a:r>
            <a:r>
              <a:rPr lang="en-US" sz="1600" dirty="0"/>
              <a:t> / </a:t>
            </a:r>
            <a:r>
              <a:rPr lang="en-US" sz="1600" dirty="0" err="1"/>
              <a:t>Biol</a:t>
            </a:r>
            <a:r>
              <a:rPr lang="en-US" sz="1600" dirty="0"/>
              <a:t> / Environment</a:t>
            </a:r>
          </a:p>
          <a:p>
            <a:r>
              <a:rPr lang="en-US" sz="1600" dirty="0"/>
              <a:t>Small Angle Scattering (SAXS)</a:t>
            </a:r>
          </a:p>
          <a:p>
            <a:r>
              <a:rPr lang="en-US" sz="1600" dirty="0"/>
              <a:t>Spectroscopy</a:t>
            </a:r>
          </a:p>
          <a:p>
            <a:r>
              <a:rPr lang="en-US" sz="1600" dirty="0"/>
              <a:t>Structural Science</a:t>
            </a:r>
          </a:p>
          <a:p>
            <a:r>
              <a:rPr lang="en-US" sz="1600" dirty="0"/>
              <a:t>Inelastic X-ray scattering</a:t>
            </a:r>
          </a:p>
          <a:p>
            <a:r>
              <a:rPr lang="en-US" sz="1600" dirty="0"/>
              <a:t>Pump Probe</a:t>
            </a:r>
          </a:p>
          <a:p>
            <a:r>
              <a:rPr lang="en-US" sz="1600" dirty="0"/>
              <a:t>Dynamic Compression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690" y="6168066"/>
            <a:ext cx="4931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https://www1.aps.anl.gov/About/Committees/Proposal-Review-Panels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B4F19-823E-1B4E-8123-B2B036BD6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766" y="127590"/>
            <a:ext cx="3625280" cy="6609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CE1F20-D6E7-2A4C-A028-C1B9FED37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391" y="1732671"/>
            <a:ext cx="817230" cy="6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5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317C1F-2DC0-A94E-894A-984CA8D6E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" y="1195008"/>
            <a:ext cx="5076674" cy="3552471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93842" y="330200"/>
            <a:ext cx="8736263" cy="384721"/>
          </a:xfrm>
        </p:spPr>
        <p:txBody>
          <a:bodyPr/>
          <a:lstStyle/>
          <a:p>
            <a:r>
              <a:rPr lang="en-US" dirty="0">
                <a:solidFill>
                  <a:srgbClr val="1E7600"/>
                </a:solidFill>
              </a:rPr>
              <a:t>ALS provides cutoff scores – Helps you know what to expect</a:t>
            </a:r>
            <a:r>
              <a:rPr lang="en-US" sz="24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2002" y="799784"/>
            <a:ext cx="2515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Beamline cutoff scores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0534" y="2876567"/>
            <a:ext cx="1989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“Medium priority”</a:t>
            </a:r>
          </a:p>
          <a:p>
            <a:r>
              <a:rPr lang="en-US" sz="1800" dirty="0"/>
              <a:t>at Lake </a:t>
            </a:r>
            <a:r>
              <a:rPr lang="en-US" sz="1800" dirty="0" err="1"/>
              <a:t>Wobegon</a:t>
            </a:r>
            <a:endParaRPr lang="en-US" sz="1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769082" y="3592089"/>
            <a:ext cx="0" cy="488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952930" y="852392"/>
            <a:ext cx="3342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als.lbl.gov</a:t>
            </a:r>
            <a:r>
              <a:rPr lang="en-US" sz="1000" dirty="0"/>
              <a:t>/general-user-proposal-score-statistics/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1800" y="452925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47440" y="461331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42682" y="453231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37137" y="453347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753" y="5507544"/>
            <a:ext cx="482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SNS/HFIR does not tell you a score or panel members. </a:t>
            </a:r>
          </a:p>
          <a:p>
            <a:r>
              <a:rPr lang="en-US" sz="1800" dirty="0"/>
              <a:t>You can try asking user office or beamline.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9A977-61AD-C046-8175-98F1105BC23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F4D68C-6515-3644-BD0A-C8F3EDFB3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8"/>
          <a:stretch/>
        </p:blipFill>
        <p:spPr>
          <a:xfrm>
            <a:off x="5019078" y="1242810"/>
            <a:ext cx="4124922" cy="5290861"/>
          </a:xfrm>
          <a:prstGeom prst="rect">
            <a:avLst/>
          </a:prstGeom>
        </p:spPr>
      </p:pic>
      <p:sp>
        <p:nvSpPr>
          <p:cNvPr id="46088" name="TextBox 8"/>
          <p:cNvSpPr txBox="1">
            <a:spLocks noChangeArrowheads="1"/>
          </p:cNvSpPr>
          <p:nvPr/>
        </p:nvSpPr>
        <p:spPr bwMode="auto">
          <a:xfrm>
            <a:off x="8036910" y="1611588"/>
            <a:ext cx="607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008000"/>
                </a:solidFill>
              </a:rPr>
              <a:t>easier</a:t>
            </a: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8109249" y="5200692"/>
            <a:ext cx="633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harder</a:t>
            </a:r>
          </a:p>
        </p:txBody>
      </p:sp>
      <p:sp>
        <p:nvSpPr>
          <p:cNvPr id="41" name="TextBox 9">
            <a:extLst>
              <a:ext uri="{FF2B5EF4-FFF2-40B4-BE49-F238E27FC236}">
                <a16:creationId xmlns:a16="http://schemas.microsoft.com/office/drawing/2014/main" id="{4D397E3B-FFD4-7F4C-9492-A2B031C5E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3542" y="4316342"/>
            <a:ext cx="6335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harder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5901553-EDBF-3C49-99DF-FEA34D25A0A4}"/>
              </a:ext>
            </a:extLst>
          </p:cNvPr>
          <p:cNvSpPr txBox="1"/>
          <p:nvPr/>
        </p:nvSpPr>
        <p:spPr>
          <a:xfrm>
            <a:off x="727656" y="1757644"/>
            <a:ext cx="4446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10,010 shifts requested. 3,375 shifts allocated</a:t>
            </a:r>
          </a:p>
        </p:txBody>
      </p:sp>
    </p:spTree>
    <p:extLst>
      <p:ext uri="{BB962C8B-B14F-4D97-AF65-F5344CB8AC3E}">
        <p14:creationId xmlns:p14="http://schemas.microsoft.com/office/powerpoint/2010/main" val="369533786"/>
      </p:ext>
    </p:extLst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532C3E8-1344-0A49-BF2C-CE0CB1BF1031}" type="slidenum">
              <a:rPr lang="en-US"/>
              <a:pPr/>
              <a:t>35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Tips  (see also https://</a:t>
            </a:r>
            <a:r>
              <a:rPr lang="en-US" sz="2400" dirty="0" err="1">
                <a:solidFill>
                  <a:srgbClr val="1E7600"/>
                </a:solidFill>
              </a:rPr>
              <a:t>neutrons.ornl.gov</a:t>
            </a:r>
            <a:r>
              <a:rPr lang="en-US" sz="2400" dirty="0">
                <a:solidFill>
                  <a:srgbClr val="1E7600"/>
                </a:solidFill>
              </a:rPr>
              <a:t>/users/tips)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7" y="833438"/>
            <a:ext cx="8299980" cy="5685895"/>
          </a:xfrm>
        </p:spPr>
        <p:txBody>
          <a:bodyPr/>
          <a:lstStyle/>
          <a:p>
            <a:pPr>
              <a:buClr>
                <a:srgbClr val="1E7600"/>
              </a:buClr>
            </a:pPr>
            <a:r>
              <a:rPr lang="en-US" dirty="0"/>
              <a:t>Give a concise explanation of this specific proposal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Provide background on importance (i.e., “bigger picture”)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State clearly and exactly what you are going to measure and why.</a:t>
            </a:r>
          </a:p>
          <a:p>
            <a:pPr lvl="2">
              <a:buClr>
                <a:srgbClr val="1E7600"/>
              </a:buClr>
            </a:pPr>
            <a:r>
              <a:rPr lang="en-US" dirty="0">
                <a:ea typeface="ＭＳ Ｐゴシック" charset="-128"/>
              </a:rPr>
              <a:t>Reviewer want to assess likelihood of success.</a:t>
            </a:r>
          </a:p>
          <a:p>
            <a:pPr>
              <a:buClr>
                <a:srgbClr val="1E7600"/>
              </a:buClr>
            </a:pPr>
            <a:r>
              <a:rPr lang="en-US" dirty="0"/>
              <a:t>Include relevant details to experiment but do not get too verbose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Reviewer needs to judge not only scientific importance, but also if the experiment is feasible and if you are asking for the right instrument.</a:t>
            </a:r>
          </a:p>
          <a:p>
            <a:pPr>
              <a:buClr>
                <a:srgbClr val="1E7600"/>
              </a:buClr>
            </a:pPr>
            <a:r>
              <a:rPr lang="en-US" dirty="0"/>
              <a:t>Talk to the local contact/instrument scientist. 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Find out about details of the instrument, typical measuring times…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Over-subscription rate? Can a less popular instrument do the same measurements?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Send them the proposal ahead of time and ask for advice.  Collaborate?</a:t>
            </a:r>
          </a:p>
          <a:p>
            <a:pPr>
              <a:buClr>
                <a:srgbClr val="1E7600"/>
              </a:buClr>
            </a:pPr>
            <a:r>
              <a:rPr lang="en-US" dirty="0"/>
              <a:t>If you have previous results, include them!  Stronger proposal.  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Home, other institution, previous experiment.</a:t>
            </a:r>
          </a:p>
          <a:p>
            <a:pPr lvl="1">
              <a:buClr>
                <a:srgbClr val="1E7600"/>
              </a:buClr>
            </a:pPr>
            <a:r>
              <a:rPr lang="en-US" dirty="0"/>
              <a:t>Sample characterization.</a:t>
            </a:r>
          </a:p>
          <a:p>
            <a:pPr>
              <a:buClr>
                <a:srgbClr val="1E7600"/>
              </a:buClr>
            </a:pPr>
            <a:r>
              <a:rPr lang="en-US" dirty="0"/>
              <a:t>Take advantage of proposal ageing (APS, NSLS-II).  </a:t>
            </a:r>
            <a:r>
              <a:rPr lang="en-US" dirty="0">
                <a:solidFill>
                  <a:srgbClr val="FF0000"/>
                </a:solidFill>
              </a:rPr>
              <a:t>Plan ahead!</a:t>
            </a:r>
          </a:p>
          <a:p>
            <a:pPr>
              <a:buClr>
                <a:srgbClr val="1E7600"/>
              </a:buClr>
            </a:pPr>
            <a:r>
              <a:rPr lang="en-US" dirty="0"/>
              <a:t>Do not submit a bad proposal if you get rushed. Reviewer will not appreciate.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40F80B4-9988-C94B-8635-D63322B48C05}" type="slidenum">
              <a:rPr lang="en-US"/>
              <a:pPr/>
              <a:t>36</a:t>
            </a:fld>
            <a:endParaRPr lang="en-US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Several common pitfalls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919163"/>
            <a:ext cx="8634892" cy="237757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  <a:buClr>
                <a:srgbClr val="1E7600"/>
              </a:buClr>
            </a:pPr>
            <a:r>
              <a:rPr lang="en-US" dirty="0"/>
              <a:t>Proposer assumes committee is familiar with their research and jargon. Explain.</a:t>
            </a:r>
            <a:endParaRPr lang="en-US" sz="1400" dirty="0"/>
          </a:p>
          <a:p>
            <a:pPr>
              <a:spcBef>
                <a:spcPts val="0"/>
              </a:spcBef>
              <a:spcAft>
                <a:spcPts val="900"/>
              </a:spcAft>
              <a:buClr>
                <a:srgbClr val="1E7600"/>
              </a:buClr>
            </a:pPr>
            <a:r>
              <a:rPr lang="en-US" dirty="0"/>
              <a:t>Proposal provides minor details, but does not address ”Why should I care?”. 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rgbClr val="1E7600"/>
              </a:buClr>
            </a:pPr>
            <a:r>
              <a:rPr lang="en-US" dirty="0"/>
              <a:t>Proposer writes large general vague proposal asking for multiple weeks of time.  Better to write a shorter proposal with a well defined objective.  Be realistic with beam time request.</a:t>
            </a:r>
          </a:p>
          <a:p>
            <a:pPr>
              <a:spcBef>
                <a:spcPts val="0"/>
              </a:spcBef>
              <a:spcAft>
                <a:spcPts val="900"/>
              </a:spcAft>
              <a:buClr>
                <a:srgbClr val="1E7600"/>
              </a:buClr>
            </a:pPr>
            <a:r>
              <a:rPr lang="en-US" dirty="0"/>
              <a:t>Proposer submits 2 (or more) similar proposals for related materials thinking that multiple proposals increases chances. Reviewers may not appreciate. </a:t>
            </a: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464608" y="3886400"/>
            <a:ext cx="8214783" cy="271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800" dirty="0"/>
              <a:t>“Proposers could improve their score by including more experimental details, attaching previous results and expanding on the purpose and importance of the research.”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800" dirty="0"/>
              <a:t>“Hasn't the proposed research been published previously?”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800" dirty="0"/>
              <a:t>“We do not feel that granting 20 shifts/cycle for 2 years is consistent with the history of publication of this work.”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800" dirty="0"/>
              <a:t>“Proposer should perform initial characterization with lab sources or TEM.” </a:t>
            </a:r>
          </a:p>
          <a:p>
            <a:pPr marL="282575" indent="-282575">
              <a:spcBef>
                <a:spcPts val="0"/>
              </a:spcBef>
              <a:spcAft>
                <a:spcPts val="800"/>
              </a:spcAft>
              <a:buClr>
                <a:srgbClr val="1E7600"/>
              </a:buClr>
              <a:buFont typeface="Wingdings" charset="2"/>
              <a:buChar char="n"/>
            </a:pPr>
            <a:r>
              <a:rPr lang="en-US" sz="1800" dirty="0"/>
              <a:t>“Will the signal be strong enough compared to background?”</a:t>
            </a: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325293" y="3429000"/>
            <a:ext cx="462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>
                <a:solidFill>
                  <a:srgbClr val="1E7600"/>
                </a:solidFill>
              </a:rPr>
              <a:t>Common Reviewer comments: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/>
          </p:cNvSpPr>
          <p:nvPr>
            <p:ph type="title" idx="4294967295"/>
          </p:nvPr>
        </p:nvSpPr>
        <p:spPr>
          <a:xfrm>
            <a:off x="304800" y="228600"/>
            <a:ext cx="8229600" cy="487313"/>
          </a:xfrm>
        </p:spPr>
        <p:txBody>
          <a:bodyPr tIns="45720"/>
          <a:lstStyle/>
          <a:p>
            <a:r>
              <a:rPr lang="en-US" sz="2800" dirty="0">
                <a:solidFill>
                  <a:srgbClr val="1E7600"/>
                </a:solidFill>
              </a:rPr>
              <a:t>After submission</a:t>
            </a:r>
          </a:p>
        </p:txBody>
      </p:sp>
      <p:sp>
        <p:nvSpPr>
          <p:cNvPr id="49155" name="Rectangle 1027"/>
          <p:cNvSpPr>
            <a:spLocks noGrp="1"/>
          </p:cNvSpPr>
          <p:nvPr>
            <p:ph type="body" idx="4294967295"/>
          </p:nvPr>
        </p:nvSpPr>
        <p:spPr>
          <a:xfrm>
            <a:off x="189440" y="903817"/>
            <a:ext cx="8732309" cy="5684633"/>
          </a:xfrm>
        </p:spPr>
        <p:txBody>
          <a:bodyPr/>
          <a:lstStyle/>
          <a:p>
            <a:pPr marL="230188" indent="-230188">
              <a:buClr>
                <a:srgbClr val="1E7600"/>
              </a:buClr>
            </a:pPr>
            <a:r>
              <a:rPr lang="en-US" sz="2400" dirty="0"/>
              <a:t> Allow time for review and revisions</a:t>
            </a:r>
          </a:p>
          <a:p>
            <a:pPr marL="230188" indent="-230188">
              <a:buClr>
                <a:srgbClr val="1E7600"/>
              </a:buClr>
            </a:pPr>
            <a:r>
              <a:rPr lang="en-US" sz="2400" dirty="0"/>
              <a:t> Expect feedback several weeks from the call close</a:t>
            </a:r>
          </a:p>
          <a:p>
            <a:pPr marL="230188" indent="-230188">
              <a:buClr>
                <a:srgbClr val="1E7600"/>
              </a:buClr>
            </a:pPr>
            <a:r>
              <a:rPr lang="en-US" sz="2400" dirty="0"/>
              <a:t> Be ready to schedule experiment if approved</a:t>
            </a:r>
          </a:p>
          <a:p>
            <a:pPr marL="625475" lvl="1" indent="-279400">
              <a:spcBef>
                <a:spcPts val="600"/>
              </a:spcBef>
              <a:buClr>
                <a:srgbClr val="1E7600"/>
              </a:buClr>
            </a:pPr>
            <a:r>
              <a:rPr lang="en-US" sz="2400" dirty="0"/>
              <a:t>Identify participating team members</a:t>
            </a:r>
          </a:p>
          <a:p>
            <a:pPr marL="625475" lvl="1" indent="-279400">
              <a:spcBef>
                <a:spcPts val="600"/>
              </a:spcBef>
              <a:buClr>
                <a:srgbClr val="1E7600"/>
              </a:buClr>
            </a:pPr>
            <a:r>
              <a:rPr lang="en-US" sz="2400" dirty="0"/>
              <a:t>Respond to facility access approval information</a:t>
            </a:r>
          </a:p>
          <a:p>
            <a:pPr marL="625475" lvl="1" indent="-279400">
              <a:spcBef>
                <a:spcPts val="600"/>
              </a:spcBef>
              <a:buClr>
                <a:srgbClr val="1E7600"/>
              </a:buClr>
            </a:pPr>
            <a:r>
              <a:rPr lang="en-US" sz="2400" dirty="0"/>
              <a:t>Facilitate execution of user agreements </a:t>
            </a:r>
          </a:p>
          <a:p>
            <a:pPr marL="625475" lvl="1" indent="-279400">
              <a:spcBef>
                <a:spcPts val="600"/>
              </a:spcBef>
              <a:buClr>
                <a:srgbClr val="1E7600"/>
              </a:buClr>
            </a:pPr>
            <a:r>
              <a:rPr lang="en-US" sz="2400" dirty="0"/>
              <a:t>Complete required training. (APS electrical safety)</a:t>
            </a:r>
          </a:p>
          <a:p>
            <a:pPr marL="625475" lvl="1" indent="-279400">
              <a:spcBef>
                <a:spcPts val="600"/>
              </a:spcBef>
              <a:buClr>
                <a:srgbClr val="1E7600"/>
              </a:buClr>
            </a:pPr>
            <a:r>
              <a:rPr lang="en-US" sz="2400" dirty="0"/>
              <a:t>Confirm sample availability and description and laboratory needs</a:t>
            </a:r>
          </a:p>
          <a:p>
            <a:pPr marL="230188" indent="-230188">
              <a:buClr>
                <a:srgbClr val="1E7600"/>
              </a:buClr>
            </a:pPr>
            <a:r>
              <a:rPr lang="en-US" sz="2400" dirty="0"/>
              <a:t> Consider reviewer comments if not approved and plan to resubmit this proposal or a new proposal in the next call. Opportunities (# of facilities and </a:t>
            </a:r>
            <a:r>
              <a:rPr lang="en-US" sz="2400" dirty="0" err="1"/>
              <a:t>beamlines</a:t>
            </a:r>
            <a:r>
              <a:rPr lang="en-US" sz="2400" dirty="0"/>
              <a:t>/facility) continue to grow.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users week group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1154" y="0"/>
            <a:ext cx="2771246" cy="124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770408" cy="487313"/>
          </a:xfrm>
        </p:spPr>
        <p:txBody>
          <a:bodyPr tIns="45720"/>
          <a:lstStyle/>
          <a:p>
            <a:r>
              <a:rPr lang="en-US" sz="2800" dirty="0">
                <a:solidFill>
                  <a:srgbClr val="1E7600"/>
                </a:solidFill>
              </a:rPr>
              <a:t>Scientific and Funding Opportunities</a:t>
            </a:r>
          </a:p>
        </p:txBody>
      </p:sp>
      <p:sp>
        <p:nvSpPr>
          <p:cNvPr id="53252" name="Rectangle 1027"/>
          <p:cNvSpPr>
            <a:spLocks noGrp="1"/>
          </p:cNvSpPr>
          <p:nvPr>
            <p:ph type="body" idx="4294967295"/>
          </p:nvPr>
        </p:nvSpPr>
        <p:spPr>
          <a:xfrm>
            <a:off x="141816" y="723900"/>
            <a:ext cx="8839200" cy="317009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/>
              <a:t>As a student</a:t>
            </a:r>
            <a:endParaRPr lang="en-US" sz="2000" u="sng" dirty="0">
              <a:solidFill>
                <a:srgbClr val="1E76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dirty="0"/>
              <a:t>Attend neutron &amp; x-ray schools, workshops &amp; user meetings. Knowledge and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None/>
              <a:tabLst>
                <a:tab pos="519113" algn="l"/>
              </a:tabLst>
            </a:pPr>
            <a:r>
              <a:rPr lang="en-US" dirty="0"/>
              <a:t> 	connections have long-term impact. Collaborations are essential.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endParaRPr lang="en-US" sz="1000" dirty="0">
              <a:solidFill>
                <a:srgbClr val="1E76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dirty="0"/>
              <a:t>Join SNS HFIR User Group (SHUG) and other facility user organizations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r>
              <a:rPr lang="en-US" dirty="0"/>
              <a:t>	Advocacy group, learn about and influence new developments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endParaRPr lang="en-US" sz="1000" dirty="0">
              <a:solidFill>
                <a:srgbClr val="1E76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dirty="0"/>
              <a:t>Explore DOE and NSF internships, fellowships, and research programs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r>
              <a:rPr lang="en-US" dirty="0"/>
              <a:t>	SCGSR; ORISE/ORAU (HERE, GO!).  Local contacts help (</a:t>
            </a:r>
            <a:r>
              <a:rPr lang="en-US" u="sng" dirty="0"/>
              <a:t>a lot</a:t>
            </a:r>
            <a:r>
              <a:rPr lang="en-US" dirty="0"/>
              <a:t>).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r>
              <a:rPr lang="en-US" sz="2000" dirty="0"/>
              <a:t>	</a:t>
            </a:r>
            <a:r>
              <a:rPr lang="en-US" sz="1400" dirty="0"/>
              <a:t>https://</a:t>
            </a:r>
            <a:r>
              <a:rPr lang="en-US" sz="1400" dirty="0" err="1"/>
              <a:t>science.energy.gov</a:t>
            </a:r>
            <a:r>
              <a:rPr lang="en-US" sz="1400" dirty="0"/>
              <a:t>/</a:t>
            </a:r>
            <a:r>
              <a:rPr lang="en-US" sz="1400" dirty="0" err="1"/>
              <a:t>wdts</a:t>
            </a:r>
            <a:r>
              <a:rPr lang="en-US" sz="1400" dirty="0"/>
              <a:t>/</a:t>
            </a:r>
            <a:r>
              <a:rPr lang="en-US" sz="1400" dirty="0" err="1"/>
              <a:t>scgsr</a:t>
            </a:r>
            <a:r>
              <a:rPr lang="en-US" sz="1400" dirty="0"/>
              <a:t>/how-to-apply/priority-</a:t>
            </a:r>
            <a:r>
              <a:rPr lang="en-US" sz="1400" dirty="0" err="1"/>
              <a:t>sc</a:t>
            </a:r>
            <a:r>
              <a:rPr lang="en-US" sz="1400" dirty="0"/>
              <a:t>-research-areas/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tabLst>
                <a:tab pos="571500" algn="l"/>
              </a:tabLst>
            </a:pPr>
            <a:endParaRPr lang="en-US" sz="1000" dirty="0"/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dirty="0"/>
              <a:t>Invite scientists from national labs to your campus, e.g. for seminar</a:t>
            </a:r>
          </a:p>
        </p:txBody>
      </p:sp>
      <p:sp>
        <p:nvSpPr>
          <p:cNvPr id="7" name="Rectangle 1027"/>
          <p:cNvSpPr txBox="1">
            <a:spLocks/>
          </p:cNvSpPr>
          <p:nvPr/>
        </p:nvSpPr>
        <p:spPr bwMode="auto">
          <a:xfrm>
            <a:off x="209550" y="4034366"/>
            <a:ext cx="8839200" cy="241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889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2pPr>
            <a:lvl3pPr marL="968375" indent="-1682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3pPr>
            <a:lvl4pPr marL="1363663" indent="-280988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4pPr>
            <a:lvl5pPr marL="16525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5pPr>
            <a:lvl6pPr marL="21097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6pPr>
            <a:lvl7pPr marL="25669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7pPr>
            <a:lvl8pPr marL="30241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8pPr>
            <a:lvl9pPr marL="34813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" charset="2"/>
              <a:buNone/>
            </a:pPr>
            <a:r>
              <a:rPr lang="en-US" sz="2400" b="1" u="sng" dirty="0"/>
              <a:t>As a young professional</a:t>
            </a:r>
            <a:endParaRPr lang="en-US" sz="2000" u="sng" dirty="0">
              <a:solidFill>
                <a:srgbClr val="1E76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sz="1800" dirty="0"/>
              <a:t>Continue to use “free” user facilities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" charset="2"/>
              <a:buNone/>
              <a:tabLst>
                <a:tab pos="571500" algn="l"/>
              </a:tabLst>
            </a:pPr>
            <a:r>
              <a:rPr lang="en-US" sz="1800" dirty="0"/>
              <a:t>	New faculty and industrial users can be favored in reviews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" charset="2"/>
              <a:buNone/>
              <a:tabLst>
                <a:tab pos="571500" algn="l"/>
              </a:tabLst>
            </a:pPr>
            <a:endParaRPr lang="en-US" sz="1100" dirty="0"/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sz="1800" dirty="0"/>
              <a:t>Volunteer to be a reviewer on proposal panels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" charset="2"/>
              <a:buNone/>
              <a:tabLst>
                <a:tab pos="571500" algn="l"/>
              </a:tabLst>
            </a:pPr>
            <a:endParaRPr lang="en-US" sz="1000" dirty="0"/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sz="1800" dirty="0"/>
              <a:t>Consider </a:t>
            </a:r>
            <a:r>
              <a:rPr lang="en-US" sz="1800" dirty="0" err="1"/>
              <a:t>EPSCoR</a:t>
            </a:r>
            <a:r>
              <a:rPr lang="en-US" sz="1800" dirty="0"/>
              <a:t> programs if located in an a participating state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" charset="2"/>
              <a:buNone/>
              <a:tabLst>
                <a:tab pos="571500" algn="l"/>
              </a:tabLst>
            </a:pPr>
            <a:endParaRPr lang="en-US" sz="1100" dirty="0">
              <a:solidFill>
                <a:srgbClr val="1E76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SzPct val="150000"/>
              <a:buFont typeface="Wingdings" charset="2"/>
              <a:buChar char="§"/>
              <a:tabLst>
                <a:tab pos="571500" algn="l"/>
              </a:tabLst>
            </a:pPr>
            <a:r>
              <a:rPr lang="en-US" sz="1800" dirty="0"/>
              <a:t>Apply for Early Career award – great for tenure application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88849"/>
      </p:ext>
    </p:extLst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/>
          <p:cNvSpPr>
            <a:spLocks noGrp="1"/>
          </p:cNvSpPr>
          <p:nvPr>
            <p:ph type="title" idx="4294967295"/>
          </p:nvPr>
        </p:nvSpPr>
        <p:spPr>
          <a:xfrm>
            <a:off x="304800" y="237067"/>
            <a:ext cx="8229600" cy="424732"/>
          </a:xfrm>
        </p:spPr>
        <p:txBody>
          <a:bodyPr tIns="45720"/>
          <a:lstStyle/>
          <a:p>
            <a:r>
              <a:rPr lang="en-US" sz="2400" dirty="0">
                <a:solidFill>
                  <a:srgbClr val="1E7600"/>
                </a:solidFill>
              </a:rPr>
              <a:t>E</a:t>
            </a:r>
            <a:r>
              <a:rPr lang="en-US" sz="2400" b="0" dirty="0">
                <a:solidFill>
                  <a:srgbClr val="1E7600"/>
                </a:solidFill>
              </a:rPr>
              <a:t>xperimental</a:t>
            </a:r>
            <a:r>
              <a:rPr lang="en-US" sz="2400" dirty="0">
                <a:solidFill>
                  <a:srgbClr val="1E7600"/>
                </a:solidFill>
              </a:rPr>
              <a:t> P</a:t>
            </a:r>
            <a:r>
              <a:rPr lang="en-US" sz="2400" b="0" dirty="0">
                <a:solidFill>
                  <a:srgbClr val="1E7600"/>
                </a:solidFill>
              </a:rPr>
              <a:t>rogram</a:t>
            </a:r>
            <a:r>
              <a:rPr lang="en-US" sz="2400" dirty="0">
                <a:solidFill>
                  <a:srgbClr val="1E7600"/>
                </a:solidFill>
              </a:rPr>
              <a:t> </a:t>
            </a:r>
            <a:r>
              <a:rPr lang="en-US" sz="2400" b="0" dirty="0">
                <a:solidFill>
                  <a:srgbClr val="1E7600"/>
                </a:solidFill>
              </a:rPr>
              <a:t>to</a:t>
            </a:r>
            <a:r>
              <a:rPr lang="en-US" sz="2400" dirty="0">
                <a:solidFill>
                  <a:srgbClr val="1E7600"/>
                </a:solidFill>
              </a:rPr>
              <a:t> S</a:t>
            </a:r>
            <a:r>
              <a:rPr lang="en-US" sz="2400" b="0" dirty="0">
                <a:solidFill>
                  <a:srgbClr val="1E7600"/>
                </a:solidFill>
              </a:rPr>
              <a:t>timulate</a:t>
            </a:r>
            <a:r>
              <a:rPr lang="en-US" sz="2400" dirty="0">
                <a:solidFill>
                  <a:srgbClr val="1E7600"/>
                </a:solidFill>
              </a:rPr>
              <a:t> C</a:t>
            </a:r>
            <a:r>
              <a:rPr lang="en-US" sz="2400" b="0" dirty="0">
                <a:solidFill>
                  <a:srgbClr val="1E7600"/>
                </a:solidFill>
              </a:rPr>
              <a:t>ompetitive</a:t>
            </a:r>
            <a:r>
              <a:rPr lang="en-US" sz="2400" dirty="0">
                <a:solidFill>
                  <a:srgbClr val="1E7600"/>
                </a:solidFill>
              </a:rPr>
              <a:t> R</a:t>
            </a:r>
            <a:r>
              <a:rPr lang="en-US" sz="2400" b="0" dirty="0">
                <a:solidFill>
                  <a:srgbClr val="1E7600"/>
                </a:solidFill>
              </a:rPr>
              <a:t>esearch</a:t>
            </a:r>
            <a:r>
              <a:rPr lang="en-US" sz="2400" dirty="0">
                <a:solidFill>
                  <a:srgbClr val="1E7600"/>
                </a:solidFill>
              </a:rPr>
              <a:t>  </a:t>
            </a:r>
          </a:p>
        </p:txBody>
      </p:sp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2133600" y="1600200"/>
            <a:ext cx="3810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2209800" y="2743200"/>
            <a:ext cx="152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endParaRPr lang="en-US" sz="1800">
              <a:ea typeface="Arial" charset="0"/>
              <a:cs typeface="Arial" charset="0"/>
            </a:endParaRPr>
          </a:p>
        </p:txBody>
      </p:sp>
      <p:sp>
        <p:nvSpPr>
          <p:cNvPr id="57350" name="Rectangle 1027"/>
          <p:cNvSpPr>
            <a:spLocks noGrp="1"/>
          </p:cNvSpPr>
          <p:nvPr>
            <p:ph type="body" idx="4294967295"/>
          </p:nvPr>
        </p:nvSpPr>
        <p:spPr>
          <a:xfrm>
            <a:off x="381000" y="685800"/>
            <a:ext cx="8458200" cy="1575816"/>
          </a:xfrm>
        </p:spPr>
        <p:txBody>
          <a:bodyPr/>
          <a:lstStyle/>
          <a:p>
            <a:pPr>
              <a:buClr>
                <a:srgbClr val="1E7600"/>
              </a:buClr>
              <a:buSzPct val="150000"/>
              <a:buFont typeface="Wingdings" charset="2"/>
              <a:buChar char="§"/>
            </a:pPr>
            <a:r>
              <a:rPr lang="en-US" sz="2400" dirty="0" err="1"/>
              <a:t>EPSCoR</a:t>
            </a:r>
            <a:r>
              <a:rPr lang="en-US" sz="2400" dirty="0"/>
              <a:t> State Institutions are eligible for grants to support research</a:t>
            </a:r>
          </a:p>
          <a:p>
            <a:pPr marL="625475" lvl="1" indent="-279400"/>
            <a:r>
              <a:rPr lang="en-US" sz="2000" dirty="0">
                <a:hlinkClick r:id="rId3"/>
              </a:rPr>
              <a:t>http://www.nsf.gov/div/index.jsp?org=EPSC</a:t>
            </a:r>
            <a:r>
              <a:rPr lang="en-US" sz="2000" dirty="0"/>
              <a:t> </a:t>
            </a:r>
          </a:p>
          <a:p>
            <a:pPr marL="625475" lvl="1" indent="-279400"/>
            <a:r>
              <a:rPr lang="en-US" sz="2000" dirty="0">
                <a:hlinkClick r:id="rId4"/>
              </a:rPr>
              <a:t>https://science.energy.gov/bes/epscor/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1194" y="2312617"/>
            <a:ext cx="857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~23 states, Puerto Rico, Guam, and the U.S. Virgin Islands are eligible to participate in the DOE </a:t>
            </a:r>
            <a:r>
              <a:rPr lang="en-US" sz="1800" dirty="0" err="1"/>
              <a:t>EPSCoR</a:t>
            </a:r>
            <a:r>
              <a:rPr lang="en-US" sz="1800" dirty="0"/>
              <a:t> program, but the list changes with federal funding.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0FA76-BD5F-7543-A6CC-8FE08AA71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028" y="3126409"/>
            <a:ext cx="6485860" cy="330751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/>
          </p:cNvSpPr>
          <p:nvPr>
            <p:ph type="title" idx="4294967295"/>
          </p:nvPr>
        </p:nvSpPr>
        <p:spPr>
          <a:xfrm>
            <a:off x="111125" y="177800"/>
            <a:ext cx="8229600" cy="430887"/>
          </a:xfrm>
        </p:spPr>
        <p:txBody>
          <a:bodyPr tIns="45720"/>
          <a:lstStyle/>
          <a:p>
            <a:r>
              <a:rPr lang="en-US" sz="2400" dirty="0">
                <a:solidFill>
                  <a:srgbClr val="1E7600"/>
                </a:solidFill>
              </a:rPr>
              <a:t>ORNL Home to many User Facilities </a:t>
            </a:r>
            <a:r>
              <a:rPr lang="en-US" sz="2000" dirty="0">
                <a:solidFill>
                  <a:srgbClr val="1E7600"/>
                </a:solidFill>
              </a:rPr>
              <a:t>(acronym required)</a:t>
            </a:r>
          </a:p>
        </p:txBody>
      </p:sp>
      <p:sp>
        <p:nvSpPr>
          <p:cNvPr id="24579" name="Rectangle 1027"/>
          <p:cNvSpPr>
            <a:spLocks noGrp="1"/>
          </p:cNvSpPr>
          <p:nvPr>
            <p:ph type="body" idx="4294967295"/>
          </p:nvPr>
        </p:nvSpPr>
        <p:spPr>
          <a:xfrm>
            <a:off x="228600" y="838200"/>
            <a:ext cx="8509000" cy="5737412"/>
          </a:xfrm>
        </p:spPr>
        <p:txBody>
          <a:bodyPr/>
          <a:lstStyle/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Font typeface="Wingdings" charset="2"/>
              <a:buChar char="Ø"/>
            </a:pPr>
            <a:r>
              <a:rPr lang="en-US" sz="2400" b="1" dirty="0">
                <a:solidFill>
                  <a:srgbClr val="1E7600"/>
                </a:solidFill>
              </a:rPr>
              <a:t>HFIR - High Flux Isotope Reactor</a:t>
            </a:r>
          </a:p>
          <a:p>
            <a:pPr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1E7600"/>
              </a:buClr>
              <a:buFont typeface="Wingdings" charset="2"/>
              <a:buChar char="Ø"/>
            </a:pPr>
            <a:r>
              <a:rPr lang="en-US" sz="2400" b="1" dirty="0">
                <a:solidFill>
                  <a:srgbClr val="1E7600"/>
                </a:solidFill>
              </a:rPr>
              <a:t>SNS - Spallation Neutron Source</a:t>
            </a:r>
            <a:r>
              <a:rPr lang="en-US" sz="2400" b="1" dirty="0">
                <a:solidFill>
                  <a:schemeClr val="tx2"/>
                </a:solidFill>
              </a:rPr>
              <a:t>  </a:t>
            </a:r>
            <a:endParaRPr lang="en-US" sz="2400" b="1" dirty="0"/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1E7600"/>
              </a:buClr>
            </a:pPr>
            <a:r>
              <a:rPr lang="en-US" sz="2200" dirty="0">
                <a:solidFill>
                  <a:srgbClr val="1E7600"/>
                </a:solidFill>
              </a:rPr>
              <a:t>CNMS - Center for </a:t>
            </a:r>
            <a:r>
              <a:rPr lang="en-US" sz="2200" dirty="0" err="1">
                <a:solidFill>
                  <a:srgbClr val="1E7600"/>
                </a:solidFill>
              </a:rPr>
              <a:t>Nanophase</a:t>
            </a:r>
            <a:r>
              <a:rPr lang="en-US" sz="2200" dirty="0">
                <a:solidFill>
                  <a:srgbClr val="1E7600"/>
                </a:solidFill>
              </a:rPr>
              <a:t> Materials Sciences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rgbClr val="1E7600"/>
              </a:buClr>
            </a:pPr>
            <a:r>
              <a:rPr lang="en-US" sz="2200" dirty="0">
                <a:solidFill>
                  <a:srgbClr val="1E7600"/>
                </a:solidFill>
              </a:rPr>
              <a:t>OLCF - Oak Ridge Leadership Computing Facility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200" dirty="0"/>
              <a:t>MDF – (additive) Manufacturing Demonstration Facility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200" dirty="0"/>
              <a:t>BTRIC - Building Technologies Research and Integration Center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200" dirty="0"/>
              <a:t>CSMB - Center for Structural Molecular Biology (Bio-SANS)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200" dirty="0"/>
              <a:t>CFTF - Carbon Fiber Technology Facility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200" dirty="0"/>
              <a:t>NTRC - National Transportation Research Center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200" dirty="0"/>
              <a:t>SL - Safeguards Laboratory </a:t>
            </a:r>
          </a:p>
          <a:p>
            <a:pPr marL="230188" indent="-230188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</a:pPr>
            <a:r>
              <a:rPr lang="en-US" sz="2200" dirty="0" err="1"/>
              <a:t>SHaRE</a:t>
            </a:r>
            <a:r>
              <a:rPr lang="en-US" sz="2200" dirty="0"/>
              <a:t> - Shared Research Equipment (TEM, merged in CNMS)</a:t>
            </a:r>
          </a:p>
          <a:p>
            <a:pPr marL="230188" indent="-230188">
              <a:buFont typeface="Wingdings" charset="2"/>
              <a:buNone/>
            </a:pP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76767" y="6007100"/>
            <a:ext cx="8353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Also, 2 EFRC’s (Energy Frontier Research Centers), 1 Energy Hub (Nuclear Modeling and Simulation )</a:t>
            </a:r>
          </a:p>
          <a:p>
            <a:r>
              <a:rPr lang="en-US" sz="1400" dirty="0"/>
              <a:t>Try a </a:t>
            </a:r>
            <a:r>
              <a:rPr lang="en-US" sz="1400" dirty="0" err="1"/>
              <a:t>google</a:t>
            </a:r>
            <a:r>
              <a:rPr lang="en-US" sz="1400" dirty="0"/>
              <a:t> search of National Labs for your area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839FF-D04B-BE4D-A9AB-63DA0DC649A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/>
          <p:cNvSpPr>
            <a:spLocks noGrp="1"/>
          </p:cNvSpPr>
          <p:nvPr>
            <p:ph idx="1"/>
          </p:nvPr>
        </p:nvSpPr>
        <p:spPr>
          <a:xfrm>
            <a:off x="352425" y="904347"/>
            <a:ext cx="8410575" cy="4662815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Purpose: </a:t>
            </a:r>
            <a:r>
              <a:rPr lang="en-US" sz="1600" dirty="0">
                <a:latin typeface="Arial" charset="0"/>
                <a:cs typeface="Arial" charset="0"/>
              </a:rPr>
              <a:t>To support individual research programs of outstanding scientists early in their careers and to stimulate research careers in the disciplines supported by the Office of Science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Eligibility: </a:t>
            </a:r>
            <a:r>
              <a:rPr lang="en-US" sz="1600" dirty="0">
                <a:latin typeface="Arial" charset="0"/>
                <a:cs typeface="Arial" charset="0"/>
              </a:rPr>
              <a:t>Within 10 years of receiving a Ph.D., either untenured academic assistant professors on the tenure track or full-time DOE national lab employees (no postdocs)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Award Size:  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University grants $150,000 per year for 5 years to cover summer salary and expenses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National lab awards $500,000 per year for five years to cover full salary and expenses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FY 2017: 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59 scientists funded (typically ~700 applications),  20 National Labs + 39 Universities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Usually pre-application in Sept, Full applications from those encouraged in November.</a:t>
            </a:r>
          </a:p>
          <a:p>
            <a:pPr>
              <a:spcBef>
                <a:spcPts val="12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600" b="1" dirty="0">
                <a:latin typeface="Arial" charset="0"/>
                <a:cs typeface="Arial" charset="0"/>
              </a:rPr>
              <a:t>Typically: 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Success rate ~5-10%, but you can later use ideas in other funding proposals. </a:t>
            </a:r>
          </a:p>
          <a:p>
            <a:pPr lvl="1">
              <a:spcBef>
                <a:spcPts val="600"/>
              </a:spcBef>
              <a:buClr>
                <a:srgbClr val="008000"/>
              </a:buClr>
              <a:buFont typeface="Arial"/>
              <a:buChar char="•"/>
            </a:pPr>
            <a:r>
              <a:rPr lang="en-US" sz="1400" dirty="0">
                <a:latin typeface="Arial" charset="0"/>
                <a:cs typeface="Arial" charset="0"/>
              </a:rPr>
              <a:t>Physics &gt; Engineering &gt; Chemistry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67446" y="5896810"/>
            <a:ext cx="70273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http://science.energy.gov/early-career/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660694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1E7600"/>
                </a:solidFill>
                <a:latin typeface="Arial" charset="0"/>
                <a:cs typeface="Arial" charset="0"/>
              </a:rPr>
              <a:t>Office of Science Early Career Research Program</a:t>
            </a:r>
            <a:br>
              <a:rPr lang="en-US" sz="2400" dirty="0">
                <a:solidFill>
                  <a:srgbClr val="1E7600"/>
                </a:solidFill>
                <a:latin typeface="Arial" charset="0"/>
                <a:cs typeface="Arial" charset="0"/>
              </a:rPr>
            </a:br>
            <a:r>
              <a:rPr lang="en-US" sz="2000" b="0" dirty="0">
                <a:solidFill>
                  <a:srgbClr val="1E7600"/>
                </a:solidFill>
                <a:latin typeface="Arial" charset="0"/>
                <a:cs typeface="Arial" charset="0"/>
              </a:rPr>
              <a:t>(for your future – very good for tenure)</a:t>
            </a:r>
          </a:p>
        </p:txBody>
      </p:sp>
    </p:spTree>
    <p:extLst>
      <p:ext uri="{BB962C8B-B14F-4D97-AF65-F5344CB8AC3E}">
        <p14:creationId xmlns:p14="http://schemas.microsoft.com/office/powerpoint/2010/main" val="93759137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Rectangle 2"/>
          <p:cNvSpPr>
            <a:spLocks noChangeArrowheads="1"/>
          </p:cNvSpPr>
          <p:nvPr/>
        </p:nvSpPr>
        <p:spPr bwMode="auto">
          <a:xfrm>
            <a:off x="-9631" y="21408"/>
            <a:ext cx="9017000" cy="73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06" tIns="45714" rIns="8206" bIns="45714">
            <a:spAutoFit/>
          </a:bodyPr>
          <a:lstStyle>
            <a:lvl1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lnSpc>
                <a:spcPct val="95000"/>
              </a:lnSpc>
            </a:pPr>
            <a:r>
              <a:rPr lang="en-US" altLang="en-US" sz="2200" b="1" dirty="0">
                <a:solidFill>
                  <a:srgbClr val="FF0000"/>
                </a:solidFill>
                <a:latin typeface="+mj-lt"/>
              </a:rPr>
              <a:t>Proposal Resource</a:t>
            </a:r>
            <a:r>
              <a:rPr lang="en-US" altLang="en-US" sz="2200" b="1" dirty="0">
                <a:solidFill>
                  <a:srgbClr val="106636"/>
                </a:solidFill>
                <a:latin typeface="+mj-lt"/>
              </a:rPr>
              <a:t>: “</a:t>
            </a:r>
            <a:r>
              <a:rPr lang="en-US" altLang="en-US" sz="2200" b="1" dirty="0">
                <a:solidFill>
                  <a:srgbClr val="1E7600"/>
                </a:solidFill>
                <a:latin typeface="+mj-lt"/>
              </a:rPr>
              <a:t>Basi</a:t>
            </a:r>
            <a:r>
              <a:rPr lang="en-US" altLang="en-US" sz="2200" b="1" dirty="0">
                <a:solidFill>
                  <a:srgbClr val="1E7600"/>
                </a:solidFill>
              </a:rPr>
              <a:t>c Research Needs Workshop on</a:t>
            </a:r>
            <a:r>
              <a:rPr lang="en-US" altLang="en-US" sz="2200" b="1" dirty="0">
                <a:solidFill>
                  <a:srgbClr val="106636"/>
                </a:solidFill>
                <a:latin typeface="Arial Narrow"/>
              </a:rPr>
              <a:t>…”</a:t>
            </a:r>
            <a:br>
              <a:rPr lang="en-US" altLang="en-US" sz="2200" b="1" dirty="0">
                <a:solidFill>
                  <a:srgbClr val="106636"/>
                </a:solidFill>
              </a:rPr>
            </a:br>
            <a:endParaRPr lang="en-US" altLang="en-US" sz="2200" b="1" dirty="0">
              <a:solidFill>
                <a:srgbClr val="106636"/>
              </a:solidFill>
            </a:endParaRPr>
          </a:p>
        </p:txBody>
      </p:sp>
      <p:pic>
        <p:nvPicPr>
          <p:cNvPr id="1158148" name="Picture 4"/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2" y="967028"/>
            <a:ext cx="1433849" cy="175089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8161" name="Rectangle 17"/>
          <p:cNvSpPr>
            <a:spLocks noChangeArrowheads="1"/>
          </p:cNvSpPr>
          <p:nvPr/>
        </p:nvSpPr>
        <p:spPr bwMode="auto">
          <a:xfrm>
            <a:off x="465346" y="352178"/>
            <a:ext cx="8340309" cy="36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>
            <a:lvl1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09588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19175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8763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835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955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527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099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6715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</a:pPr>
            <a:r>
              <a:rPr lang="en-US" altLang="en-US" sz="1800" dirty="0">
                <a:solidFill>
                  <a:srgbClr val="106636"/>
                </a:solidFill>
              </a:rPr>
              <a:t>~50 reports in past ~20 </a:t>
            </a:r>
            <a:r>
              <a:rPr lang="en-US" altLang="en-US" sz="1800" dirty="0" err="1">
                <a:solidFill>
                  <a:srgbClr val="106636"/>
                </a:solidFill>
              </a:rPr>
              <a:t>yrs</a:t>
            </a:r>
            <a:r>
              <a:rPr lang="en-US" altLang="en-US" sz="1800" dirty="0">
                <a:solidFill>
                  <a:srgbClr val="106636"/>
                </a:solidFill>
              </a:rPr>
              <a:t>; Participants from academia, industry, and DOE labs </a:t>
            </a:r>
          </a:p>
        </p:txBody>
      </p:sp>
      <p:pic>
        <p:nvPicPr>
          <p:cNvPr id="1158163" name="Picture 19" descr="BES_H_Cover8-03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158164" name="Picture 20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28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5" name="Picture 21"/>
          <p:cNvPicPr preferRelativeResize="0">
            <a:picLocks noChangeAspect="1" noChangeArrowheads="1"/>
          </p:cNvPicPr>
          <p:nvPr/>
        </p:nvPicPr>
        <p:blipFill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37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6" name="Picture 22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98" y="5672978"/>
            <a:ext cx="887556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7" name="Picture 23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46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8" name="Picture 24" descr="EES_xlg"/>
          <p:cNvPicPr preferRelativeResize="0"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512" y="5672978"/>
            <a:ext cx="887556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8169" name="Picture 25" descr="CAT_lg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159" y="5672978"/>
            <a:ext cx="886114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8170" name="Picture 26" descr="GEO_lg"/>
          <p:cNvPicPr preferRelativeResize="0"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1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8171" name="Picture 27" descr="MuEE"/>
          <p:cNvPicPr preferRelativeResize="0"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64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58172" name="Picture 28" descr="Cover_921"/>
          <p:cNvPicPr preferRelativeResize="0"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32" y="5672978"/>
            <a:ext cx="887557" cy="11472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829" y="274645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2002-2018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2816" y="4972237"/>
            <a:ext cx="6726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http://science.energy.gov/bes/community-resources/reports/</a:t>
            </a:r>
          </a:p>
        </p:txBody>
      </p:sp>
      <p:sp>
        <p:nvSpPr>
          <p:cNvPr id="1158147" name="Text Box 3"/>
          <p:cNvSpPr txBox="1">
            <a:spLocks noChangeArrowheads="1"/>
          </p:cNvSpPr>
          <p:nvPr/>
        </p:nvSpPr>
        <p:spPr bwMode="auto">
          <a:xfrm>
            <a:off x="1592269" y="854646"/>
            <a:ext cx="7571475" cy="403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021" tIns="41010" rIns="82021" bIns="41010">
            <a:spAutoFit/>
          </a:bodyPr>
          <a:lstStyle>
            <a:lvl1pPr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04813" indent="-225425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1019175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BES at 40: Remarkable Return on Investment in Fundamental Research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Basic Research at the Frontiers of XFEL Ultrafast Science (2017)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Quantum Computing in Chemical and Materials Sciences (2017)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on Energy and Water (2017)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Future Nuclear Energy (2017)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on Next Generation Electrical Energy Storage (2017)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on Catalysis Science (2017)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Synthesis Science for Energy Relevant Technology (2016)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on Future Electron Sources (2016)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BES Computing - </a:t>
            </a:r>
            <a:r>
              <a:rPr lang="en-US" altLang="en-US" sz="1600" b="1" dirty="0" err="1"/>
              <a:t>Exascale</a:t>
            </a:r>
            <a:r>
              <a:rPr lang="en-US" altLang="en-US" sz="1600" b="1" dirty="0"/>
              <a:t> Requirements Review (2015)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Quantum Materials for Energy Relevant Technology (2015)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BRN for Environmental Management  (2015)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altLang="en-US" sz="1600" b="1" dirty="0"/>
              <a:t>Challenges at the Frontiers of Matter and Energy (2015)</a:t>
            </a:r>
          </a:p>
          <a:p>
            <a:pPr marL="465138" lvl="1" indent="-285750">
              <a:spcBef>
                <a:spcPts val="300"/>
              </a:spcBef>
              <a:buFont typeface="Wingdings" pitchFamily="2" charset="2"/>
              <a:buChar char="§"/>
            </a:pPr>
            <a:r>
              <a:rPr lang="en-US" sz="1600" b="1" dirty="0"/>
              <a:t>Controlling Subsurface Fractures and Fluid Flow (2015)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933" y="5252258"/>
            <a:ext cx="8779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Focused on current &amp; future, not a scientific review – good source of science motivation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9A977-61AD-C046-8175-98F1105BC23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050" name="Picture 2" descr="https://science.energy.gov/~/media/bes/images/reports/2018/BES-at-40.jpg">
            <a:extLst>
              <a:ext uri="{FF2B5EF4-FFF2-40B4-BE49-F238E27FC236}">
                <a16:creationId xmlns:a16="http://schemas.microsoft.com/office/drawing/2014/main" id="{9F36D5E0-0343-A240-926D-9CC2ED0F0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51" y="3108503"/>
            <a:ext cx="1422245" cy="18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38924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99979"/>
            <a:ext cx="8642350" cy="441419"/>
          </a:xfrm>
        </p:spPr>
        <p:txBody>
          <a:bodyPr lIns="101870" tIns="50935" rIns="101870" bIns="50935" anchor="ctr" anchorCtr="1"/>
          <a:lstStyle/>
          <a:p>
            <a:pPr>
              <a:tabLst>
                <a:tab pos="1695450" algn="l"/>
              </a:tabLst>
            </a:pPr>
            <a:r>
              <a:rPr lang="en-US" sz="2400" dirty="0">
                <a:solidFill>
                  <a:srgbClr val="1E7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Times New Roman" charset="0"/>
                <a:cs typeface="Times New Roman" charset="0"/>
              </a:rPr>
              <a:t>You can help plan future Scientific User Facilities </a:t>
            </a:r>
            <a:endParaRPr lang="en-US" sz="1800" dirty="0">
              <a:solidFill>
                <a:srgbClr val="1E76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Times New Roman" charset="0"/>
              <a:cs typeface="Times New Roman" charset="0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496" y="1227662"/>
            <a:ext cx="2679937" cy="346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3997958" y="1038751"/>
            <a:ext cx="4597402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30" tIns="41014" rIns="82030" bIns="41014">
            <a:prstTxWarp prst="textNoShape">
              <a:avLst/>
            </a:prstTxWarp>
          </a:bodyPr>
          <a:lstStyle/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Under construction at the time of the evaluation  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 err="1">
                <a:latin typeface="Arial Narrow" charset="0"/>
                <a:ea typeface="PMingLiU" charset="-120"/>
                <a:cs typeface="PMingLiU" charset="-120"/>
              </a:rPr>
              <a:t>Spallation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Neutron Source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5 </a:t>
            </a:r>
            <a:r>
              <a:rPr lang="en-US" altLang="zh-TW" sz="1400" i="1" dirty="0" err="1">
                <a:latin typeface="Arial Narrow" charset="0"/>
                <a:ea typeface="PMingLiU" charset="-120"/>
                <a:cs typeface="PMingLiU" charset="-120"/>
              </a:rPr>
              <a:t>Nanoscale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Science Research Centers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SSRL (SPEAR3) upgrade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2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Facilities underway since the evaluation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TEM Aberration Corrected Microscope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 err="1">
                <a:latin typeface="Arial Narrow" charset="0"/>
                <a:ea typeface="PMingLiU" charset="-120"/>
                <a:cs typeface="PMingLiU" charset="-120"/>
              </a:rPr>
              <a:t>Linac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Coherent Light Source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National Synchrotron Light Source - II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2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Facilities rated longer-term priority at the time of the evaluation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Spallation Neutron Source power upgrade  (started)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Spallation Neutron Source 2</a:t>
            </a:r>
            <a:r>
              <a:rPr lang="en-US" altLang="zh-TW" sz="1400" i="1" baseline="30000" dirty="0">
                <a:latin typeface="Arial Narrow" charset="0"/>
                <a:ea typeface="PMingLiU" charset="-120"/>
                <a:cs typeface="PMingLiU" charset="-120"/>
              </a:rPr>
              <a:t>nd</a:t>
            </a: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 target station (planned)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Advanced Light Source upgrade (started)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400" i="1" dirty="0">
                <a:latin typeface="Arial Narrow" charset="0"/>
                <a:ea typeface="PMingLiU" charset="-120"/>
                <a:cs typeface="PMingLiU" charset="-120"/>
              </a:rPr>
              <a:t>Advanced Photon Source upgrade 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10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altLang="zh-TW" sz="1800" dirty="0">
                <a:latin typeface="Arial Narrow" charset="0"/>
                <a:ea typeface="PMingLiU" charset="-120"/>
                <a:cs typeface="PMingLiU" charset="-120"/>
              </a:rPr>
              <a:t>What’s next in planning?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r>
              <a:rPr lang="en-US" altLang="zh-TW" sz="1600" i="1" dirty="0">
                <a:latin typeface="Arial Narrow" charset="0"/>
                <a:ea typeface="PMingLiU" charset="-120"/>
                <a:cs typeface="PMingLiU" charset="-120"/>
              </a:rPr>
              <a:t>Ongoing BESAC Future Science Needs and Opportunities Evaluations</a:t>
            </a:r>
          </a:p>
          <a:p>
            <a:pPr marL="563563" lvl="1" indent="-152400">
              <a:buClr>
                <a:schemeClr val="tx1"/>
              </a:buClr>
              <a:buFontTx/>
              <a:buChar char="–"/>
            </a:pPr>
            <a:endParaRPr lang="en-US" altLang="zh-TW" sz="400" i="1" dirty="0">
              <a:latin typeface="Arial Narrow" charset="0"/>
              <a:ea typeface="PMingLiU" charset="-120"/>
              <a:cs typeface="PMingLiU" charset="-120"/>
            </a:endParaRPr>
          </a:p>
          <a:p>
            <a:pPr marL="201613" indent="-201613">
              <a:spcAft>
                <a:spcPct val="30000"/>
              </a:spcAft>
              <a:buClr>
                <a:schemeClr val="tx1"/>
              </a:buClr>
              <a:buFont typeface="Wingdings" charset="2"/>
              <a:buChar char="§"/>
            </a:pPr>
            <a:endParaRPr lang="en-US" altLang="zh-TW" dirty="0">
              <a:latin typeface="Arial Narrow" charset="0"/>
              <a:ea typeface="PMingLiU" charset="-120"/>
              <a:cs typeface="PMingLiU" charset="-120"/>
            </a:endParaRPr>
          </a:p>
          <a:p>
            <a:pPr marL="563563" lvl="1" indent="-152400">
              <a:spcAft>
                <a:spcPct val="30000"/>
              </a:spcAft>
              <a:buClr>
                <a:schemeClr val="tx1"/>
              </a:buClr>
            </a:pPr>
            <a:endParaRPr lang="en-US" sz="1600" dirty="0">
              <a:latin typeface="Arial Narrow" charset="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740781" y="4891614"/>
            <a:ext cx="2209268" cy="59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70" tIns="50935" rIns="101870" bIns="50935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i="1" dirty="0">
                <a:latin typeface="Arial Narrow" charset="0"/>
              </a:rPr>
              <a:t>BESAC evaluation</a:t>
            </a:r>
          </a:p>
          <a:p>
            <a:pPr algn="ctr"/>
            <a:r>
              <a:rPr lang="en-US" sz="1600" i="1" dirty="0">
                <a:latin typeface="Arial Narrow" charset="0"/>
              </a:rPr>
              <a:t>Report released late 2003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02894" y="5592657"/>
            <a:ext cx="3588386" cy="65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101870" tIns="50935" rIns="101870" bIns="50935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latin typeface="Arial Narrow" charset="0"/>
              </a:rPr>
              <a:t>Available at</a:t>
            </a:r>
          </a:p>
          <a:p>
            <a:r>
              <a:rPr lang="en-US" sz="1200" dirty="0"/>
              <a:t>www.science.energy.gov/bes/archives/plans/FFS_10NOV03.pdf</a:t>
            </a:r>
            <a:endParaRPr lang="en-US" sz="1200" b="1" dirty="0">
              <a:latin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2199" y="135466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operating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28559" y="2783836"/>
            <a:ext cx="907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 operating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0892" y="256370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operating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0479" y="3012436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operating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4599" y="1598502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operating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6865" y="1825408"/>
            <a:ext cx="864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operating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2855" y="4668370"/>
            <a:ext cx="1433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(started - 3 times!)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152399"/>
            <a:ext cx="9144000" cy="604781"/>
          </a:xfrm>
        </p:spPr>
        <p:txBody>
          <a:bodyPr/>
          <a:lstStyle/>
          <a:p>
            <a:pPr algn="ctr">
              <a:tabLst>
                <a:tab pos="4173538" algn="l"/>
              </a:tabLst>
            </a:pPr>
            <a:r>
              <a:rPr lang="en-US" dirty="0">
                <a:solidFill>
                  <a:srgbClr val="1E7600"/>
                </a:solidFill>
                <a:latin typeface="Arial" charset="0"/>
                <a:cs typeface="Arial" charset="0"/>
              </a:rPr>
              <a:t>Next Generation Light/Neutron Sources continuously debated</a:t>
            </a:r>
            <a:br>
              <a:rPr lang="en-US" i="0" dirty="0">
                <a:solidFill>
                  <a:srgbClr val="1E7600"/>
                </a:solidFill>
                <a:latin typeface="Arial" charset="0"/>
                <a:cs typeface="Arial" charset="0"/>
              </a:rPr>
            </a:br>
            <a:r>
              <a:rPr lang="en-US" sz="1800" b="0" i="0" dirty="0">
                <a:solidFill>
                  <a:srgbClr val="1E7600"/>
                </a:solidFill>
                <a:latin typeface="Arial" charset="0"/>
                <a:cs typeface="Arial" charset="0"/>
              </a:rPr>
              <a:t>BESAC = Basic Energy Sciences Advisory Committee</a:t>
            </a:r>
            <a:endParaRPr lang="en-US" sz="1800" b="0" dirty="0">
              <a:solidFill>
                <a:srgbClr val="1E76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4169" y="1357761"/>
            <a:ext cx="3698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science.energy.gov</a:t>
            </a:r>
            <a:r>
              <a:rPr lang="en-US" sz="1400" dirty="0"/>
              <a:t>/</a:t>
            </a:r>
            <a:r>
              <a:rPr lang="en-US" sz="1400" dirty="0" err="1"/>
              <a:t>bes</a:t>
            </a:r>
            <a:r>
              <a:rPr lang="en-US" sz="1400" dirty="0"/>
              <a:t>/</a:t>
            </a:r>
            <a:r>
              <a:rPr lang="en-US" sz="1400" dirty="0" err="1"/>
              <a:t>besac</a:t>
            </a:r>
            <a:r>
              <a:rPr lang="en-US" sz="1400" dirty="0"/>
              <a:t>/reports/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94733" y="4803998"/>
            <a:ext cx="8807027" cy="93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70" tIns="50935" rIns="101870" bIns="50935" anchor="ctr" anchorCtr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>
                <a:solidFill>
                  <a:srgbClr val="1E7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Impact of large Scientific User Facilities has grown significantly in the past ~30 yrs. They represent ~55% of BES budget and growth will continue.</a:t>
            </a:r>
          </a:p>
          <a:p>
            <a:pPr>
              <a:lnSpc>
                <a:spcPct val="90000"/>
              </a:lnSpc>
              <a:tabLst>
                <a:tab pos="1696726" algn="l"/>
              </a:tabLst>
              <a:defRPr/>
            </a:pPr>
            <a:r>
              <a:rPr lang="en-US" sz="2000" b="1" kern="0" dirty="0">
                <a:solidFill>
                  <a:srgbClr val="1E7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Narrow" charset="0"/>
                <a:ea typeface="Times New Roman" charset="0"/>
                <a:cs typeface="Times New Roman" charset="0"/>
              </a:rPr>
              <a:t>They enable powerful new techniques, but researchers (you) have to drive the science.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56540" y="2200618"/>
            <a:ext cx="3167326" cy="2200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spcAft>
                <a:spcPts val="600"/>
              </a:spcAft>
              <a:buSzPct val="120000"/>
              <a:buFont typeface="Wingdings" charset="2"/>
              <a:buChar char="§"/>
            </a:pPr>
            <a:r>
              <a:rPr lang="en-US" sz="1400" dirty="0">
                <a:solidFill>
                  <a:srgbClr val="008000"/>
                </a:solidFill>
              </a:rPr>
              <a:t>Storage ring </a:t>
            </a:r>
            <a:r>
              <a:rPr lang="en-US" sz="1400" dirty="0" err="1">
                <a:solidFill>
                  <a:srgbClr val="008000"/>
                </a:solidFill>
              </a:rPr>
              <a:t>vs</a:t>
            </a:r>
            <a:r>
              <a:rPr lang="en-US" sz="1400" dirty="0">
                <a:solidFill>
                  <a:srgbClr val="008000"/>
                </a:solidFill>
              </a:rPr>
              <a:t> Free electron laser</a:t>
            </a:r>
          </a:p>
          <a:p>
            <a:pPr marL="115888" indent="-115888">
              <a:spcAft>
                <a:spcPts val="600"/>
              </a:spcAft>
              <a:buSzPct val="120000"/>
              <a:buFont typeface="Wingdings" charset="2"/>
              <a:buChar char="§"/>
            </a:pPr>
            <a:r>
              <a:rPr lang="en-US" sz="1400" dirty="0">
                <a:solidFill>
                  <a:srgbClr val="008000"/>
                </a:solidFill>
              </a:rPr>
              <a:t>APS/ESRF based on MAX IV Low-</a:t>
            </a:r>
            <a:r>
              <a:rPr lang="en-US" sz="1400" dirty="0" err="1">
                <a:solidFill>
                  <a:srgbClr val="008000"/>
                </a:solidFill>
              </a:rPr>
              <a:t>emittance</a:t>
            </a:r>
            <a:r>
              <a:rPr lang="en-US" sz="1400" dirty="0">
                <a:solidFill>
                  <a:srgbClr val="008000"/>
                </a:solidFill>
              </a:rPr>
              <a:t> MBA lattice</a:t>
            </a:r>
          </a:p>
          <a:p>
            <a:pPr marL="115888" indent="-115888">
              <a:spcAft>
                <a:spcPts val="600"/>
              </a:spcAft>
              <a:buSzPct val="120000"/>
              <a:buFont typeface="Wingdings" charset="2"/>
              <a:buChar char="§"/>
            </a:pPr>
            <a:r>
              <a:rPr lang="en-US" sz="1400" dirty="0">
                <a:solidFill>
                  <a:srgbClr val="008000"/>
                </a:solidFill>
              </a:rPr>
              <a:t>Energy recovery </a:t>
            </a:r>
            <a:r>
              <a:rPr lang="en-US" sz="1400" dirty="0" err="1">
                <a:solidFill>
                  <a:srgbClr val="008000"/>
                </a:solidFill>
              </a:rPr>
              <a:t>linac</a:t>
            </a:r>
            <a:r>
              <a:rPr lang="en-US" sz="1400" dirty="0">
                <a:solidFill>
                  <a:srgbClr val="008000"/>
                </a:solidFill>
              </a:rPr>
              <a:t> (ERL)?</a:t>
            </a:r>
          </a:p>
          <a:p>
            <a:pPr marL="115888" indent="-115888">
              <a:spcAft>
                <a:spcPts val="600"/>
              </a:spcAft>
              <a:buSzPct val="120000"/>
              <a:buFont typeface="Wingdings" charset="2"/>
              <a:buChar char="§"/>
            </a:pPr>
            <a:r>
              <a:rPr lang="en-US" sz="1400" dirty="0">
                <a:solidFill>
                  <a:srgbClr val="008000"/>
                </a:solidFill>
              </a:rPr>
              <a:t>High rep rate, Hard/soft FEL?</a:t>
            </a:r>
          </a:p>
          <a:p>
            <a:pPr marL="115888" indent="-115888">
              <a:spcAft>
                <a:spcPts val="600"/>
              </a:spcAft>
              <a:buSzPct val="120000"/>
              <a:buFont typeface="Wingdings" charset="2"/>
              <a:buChar char="§"/>
            </a:pPr>
            <a:r>
              <a:rPr lang="en-US" sz="1400" dirty="0">
                <a:solidFill>
                  <a:srgbClr val="008000"/>
                </a:solidFill>
              </a:rPr>
              <a:t>Spallation rep rate, resolution?</a:t>
            </a:r>
          </a:p>
          <a:p>
            <a:pPr marL="115888" indent="-115888">
              <a:spcAft>
                <a:spcPts val="600"/>
              </a:spcAft>
              <a:buSzPct val="120000"/>
              <a:buFont typeface="Wingdings" charset="2"/>
              <a:buChar char="§"/>
            </a:pPr>
            <a:r>
              <a:rPr lang="en-US" sz="1400" dirty="0">
                <a:solidFill>
                  <a:srgbClr val="008000"/>
                </a:solidFill>
              </a:rPr>
              <a:t>Neutron target material/lifetime, power options?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6767" y="1301036"/>
            <a:ext cx="470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BESAC Report on Facility Upgrades,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924"/>
          <a:stretch/>
        </p:blipFill>
        <p:spPr>
          <a:xfrm>
            <a:off x="179915" y="1791820"/>
            <a:ext cx="5426641" cy="26439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99668" y="1832318"/>
            <a:ext cx="300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Many competing choices</a:t>
            </a:r>
          </a:p>
        </p:txBody>
      </p:sp>
    </p:spTree>
    <p:extLst>
      <p:ext uri="{BB962C8B-B14F-4D97-AF65-F5344CB8AC3E}">
        <p14:creationId xmlns:p14="http://schemas.microsoft.com/office/powerpoint/2010/main" val="245063669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C14FE4-E9E5-B441-B0DF-329B91E0416B}"/>
              </a:ext>
            </a:extLst>
          </p:cNvPr>
          <p:cNvSpPr txBox="1"/>
          <p:nvPr/>
        </p:nvSpPr>
        <p:spPr>
          <a:xfrm>
            <a:off x="3026929" y="3059289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 great proposals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13B626-9FB1-A946-AC73-338934281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25" y="330200"/>
            <a:ext cx="8422231" cy="378565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1E7600"/>
                </a:solidFill>
              </a:rPr>
              <a:t>Summary - Advice for Getting Beamtime and Funding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A66BF-1924-A94C-AEB8-5FB72DCF0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99A977-61AD-C046-8175-98F1105BC23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A14312-1AC7-6245-9873-D5DA748ABC48}"/>
              </a:ext>
            </a:extLst>
          </p:cNvPr>
          <p:cNvGrpSpPr/>
          <p:nvPr/>
        </p:nvGrpSpPr>
        <p:grpSpPr>
          <a:xfrm>
            <a:off x="74077" y="870411"/>
            <a:ext cx="9417265" cy="5594943"/>
            <a:chOff x="61199" y="1078855"/>
            <a:chExt cx="9417265" cy="55949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6E0333F-0371-F242-9FC0-CB24688E2891}"/>
                </a:ext>
              </a:extLst>
            </p:cNvPr>
            <p:cNvSpPr/>
            <p:nvPr/>
          </p:nvSpPr>
          <p:spPr bwMode="auto">
            <a:xfrm>
              <a:off x="4899379" y="2630311"/>
              <a:ext cx="1817511" cy="13998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92" charset="0"/>
                <a:ea typeface="ＭＳ Ｐゴシック" pitchFamily="92" charset="-128"/>
                <a:cs typeface="ＭＳ Ｐゴシック" pitchFamily="92" charset="-128"/>
              </a:endParaRPr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56D85094-DA6E-3949-BFAF-863F82E66F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450" y="5731729"/>
              <a:ext cx="9017000" cy="94206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1870" tIns="50935" rIns="101870" bIns="50935" anchor="ctr" anchorCtr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tabLst>
                  <a:tab pos="1696726" algn="l"/>
                </a:tabLst>
                <a:defRPr/>
              </a:pPr>
              <a:r>
                <a:rPr lang="en-US" sz="2800" b="1" kern="0" dirty="0">
                  <a:solidFill>
                    <a:srgbClr val="1E7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  <a:ea typeface="Times New Roman" charset="0"/>
                  <a:cs typeface="Times New Roman" charset="0"/>
                </a:rPr>
                <a:t>Good science, enthusiasm, politics, luck &amp; perseverance </a:t>
              </a:r>
            </a:p>
            <a:p>
              <a:pPr algn="ctr">
                <a:lnSpc>
                  <a:spcPct val="90000"/>
                </a:lnSpc>
                <a:tabLst>
                  <a:tab pos="1696726" algn="l"/>
                </a:tabLst>
                <a:defRPr/>
              </a:pPr>
              <a:r>
                <a:rPr lang="en-US" sz="3200" b="1" kern="0" dirty="0">
                  <a:solidFill>
                    <a:srgbClr val="1E7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Narrow" charset="0"/>
                  <a:ea typeface="Times New Roman" charset="0"/>
                  <a:cs typeface="Times New Roman" charset="0"/>
                </a:rPr>
                <a:t>GOOD LUCK AND HAVE FUN!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3318940-6D77-2941-B4A8-9AC4426531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199" y="1078855"/>
              <a:ext cx="5033981" cy="4601260"/>
            </a:xfrm>
            <a:custGeom>
              <a:avLst/>
              <a:gdLst>
                <a:gd name="connsiteX0" fmla="*/ 6579 w 4591735"/>
                <a:gd name="connsiteY0" fmla="*/ 394705 h 4197031"/>
                <a:gd name="connsiteX1" fmla="*/ 1184115 w 4591735"/>
                <a:gd name="connsiteY1" fmla="*/ 2098516 h 4197031"/>
                <a:gd name="connsiteX2" fmla="*/ 0 w 4591735"/>
                <a:gd name="connsiteY2" fmla="*/ 3795747 h 4197031"/>
                <a:gd name="connsiteX3" fmla="*/ 2920817 w 4591735"/>
                <a:gd name="connsiteY3" fmla="*/ 3789169 h 4197031"/>
                <a:gd name="connsiteX4" fmla="*/ 2933974 w 4591735"/>
                <a:gd name="connsiteY4" fmla="*/ 4190452 h 4197031"/>
                <a:gd name="connsiteX5" fmla="*/ 3164219 w 4591735"/>
                <a:gd name="connsiteY5" fmla="*/ 4197031 h 4197031"/>
                <a:gd name="connsiteX6" fmla="*/ 4591735 w 4591735"/>
                <a:gd name="connsiteY6" fmla="*/ 2105094 h 4197031"/>
                <a:gd name="connsiteX7" fmla="*/ 3151062 w 4591735"/>
                <a:gd name="connsiteY7" fmla="*/ 0 h 4197031"/>
                <a:gd name="connsiteX8" fmla="*/ 2927396 w 4591735"/>
                <a:gd name="connsiteY8" fmla="*/ 13157 h 4197031"/>
                <a:gd name="connsiteX9" fmla="*/ 2920817 w 4591735"/>
                <a:gd name="connsiteY9" fmla="*/ 407862 h 4197031"/>
                <a:gd name="connsiteX10" fmla="*/ 6579 w 4591735"/>
                <a:gd name="connsiteY10" fmla="*/ 394705 h 4197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91735" h="4197031">
                  <a:moveTo>
                    <a:pt x="6579" y="394705"/>
                  </a:moveTo>
                  <a:lnTo>
                    <a:pt x="1184115" y="2098516"/>
                  </a:lnTo>
                  <a:lnTo>
                    <a:pt x="0" y="3795747"/>
                  </a:lnTo>
                  <a:lnTo>
                    <a:pt x="2920817" y="3789169"/>
                  </a:lnTo>
                  <a:lnTo>
                    <a:pt x="2933974" y="4190452"/>
                  </a:lnTo>
                  <a:lnTo>
                    <a:pt x="3164219" y="4197031"/>
                  </a:lnTo>
                  <a:lnTo>
                    <a:pt x="4591735" y="2105094"/>
                  </a:lnTo>
                  <a:lnTo>
                    <a:pt x="3151062" y="0"/>
                  </a:lnTo>
                  <a:lnTo>
                    <a:pt x="2927396" y="13157"/>
                  </a:lnTo>
                  <a:lnTo>
                    <a:pt x="2920817" y="407862"/>
                  </a:lnTo>
                  <a:lnTo>
                    <a:pt x="6579" y="39470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92" charset="0"/>
                <a:ea typeface="ＭＳ Ｐゴシック" pitchFamily="92" charset="-128"/>
                <a:cs typeface="ＭＳ Ｐゴシック" pitchFamily="92" charset="-128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831C17E-B6DA-CF47-9833-F208E4BA1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650" y="1118328"/>
              <a:ext cx="5120640" cy="4521927"/>
            </a:xfrm>
            <a:custGeom>
              <a:avLst/>
              <a:gdLst>
                <a:gd name="connsiteX0" fmla="*/ 0 w 4506216"/>
                <a:gd name="connsiteY0" fmla="*/ 374970 h 4124668"/>
                <a:gd name="connsiteX1" fmla="*/ 1157802 w 4506216"/>
                <a:gd name="connsiteY1" fmla="*/ 2052466 h 4124668"/>
                <a:gd name="connsiteX2" fmla="*/ 0 w 4506216"/>
                <a:gd name="connsiteY2" fmla="*/ 3743119 h 4124668"/>
                <a:gd name="connsiteX3" fmla="*/ 2841877 w 4506216"/>
                <a:gd name="connsiteY3" fmla="*/ 3736541 h 4124668"/>
                <a:gd name="connsiteX4" fmla="*/ 2855033 w 4506216"/>
                <a:gd name="connsiteY4" fmla="*/ 4124668 h 4124668"/>
                <a:gd name="connsiteX5" fmla="*/ 3105013 w 4506216"/>
                <a:gd name="connsiteY5" fmla="*/ 4118089 h 4124668"/>
                <a:gd name="connsiteX6" fmla="*/ 4506216 w 4506216"/>
                <a:gd name="connsiteY6" fmla="*/ 2052466 h 4124668"/>
                <a:gd name="connsiteX7" fmla="*/ 3105013 w 4506216"/>
                <a:gd name="connsiteY7" fmla="*/ 0 h 4124668"/>
                <a:gd name="connsiteX8" fmla="*/ 2868190 w 4506216"/>
                <a:gd name="connsiteY8" fmla="*/ 6578 h 4124668"/>
                <a:gd name="connsiteX9" fmla="*/ 2868190 w 4506216"/>
                <a:gd name="connsiteY9" fmla="*/ 381548 h 4124668"/>
                <a:gd name="connsiteX10" fmla="*/ 0 w 4506216"/>
                <a:gd name="connsiteY10" fmla="*/ 374970 h 4124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06216" h="4124668">
                  <a:moveTo>
                    <a:pt x="0" y="374970"/>
                  </a:moveTo>
                  <a:lnTo>
                    <a:pt x="1157802" y="2052466"/>
                  </a:lnTo>
                  <a:lnTo>
                    <a:pt x="0" y="3743119"/>
                  </a:lnTo>
                  <a:lnTo>
                    <a:pt x="2841877" y="3736541"/>
                  </a:lnTo>
                  <a:lnTo>
                    <a:pt x="2855033" y="4124668"/>
                  </a:lnTo>
                  <a:lnTo>
                    <a:pt x="3105013" y="4118089"/>
                  </a:lnTo>
                  <a:lnTo>
                    <a:pt x="4506216" y="2052466"/>
                  </a:lnTo>
                  <a:lnTo>
                    <a:pt x="3105013" y="0"/>
                  </a:lnTo>
                  <a:lnTo>
                    <a:pt x="2868190" y="6578"/>
                  </a:lnTo>
                  <a:lnTo>
                    <a:pt x="2868190" y="381548"/>
                  </a:lnTo>
                  <a:lnTo>
                    <a:pt x="0" y="374970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92" charset="0"/>
                <a:ea typeface="ＭＳ Ｐゴシック" pitchFamily="92" charset="-128"/>
                <a:cs typeface="ＭＳ Ｐゴシック" pitchFamily="92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327162-FE22-CB40-8C12-AC8DC0AE6CE3}"/>
                </a:ext>
              </a:extLst>
            </p:cNvPr>
            <p:cNvSpPr txBox="1"/>
            <p:nvPr/>
          </p:nvSpPr>
          <p:spPr>
            <a:xfrm>
              <a:off x="1271467" y="2177458"/>
              <a:ext cx="4309997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chemeClr val="bg1"/>
                  </a:solidFill>
                </a:rPr>
                <a:t>Volunteer, be engaged: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Be nice to colleagues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Be nice to beamline staff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Professional organizations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Proposal review panels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Design/Justify facilities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Design/Justify a capability</a:t>
              </a:r>
            </a:p>
            <a:p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83F5F8-5DCC-9F40-B628-B7189A4660D5}"/>
                </a:ext>
              </a:extLst>
            </p:cNvPr>
            <p:cNvSpPr txBox="1"/>
            <p:nvPr/>
          </p:nvSpPr>
          <p:spPr>
            <a:xfrm>
              <a:off x="5168467" y="2198289"/>
              <a:ext cx="4309997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u="sng" dirty="0">
                  <a:solidFill>
                    <a:schemeClr val="bg1"/>
                  </a:solidFill>
                </a:rPr>
                <a:t>Better Science, Proposals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Collaborations, favors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Beamtime, experimental help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Research ideas, collaborations 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Write better proposals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Know how to use facilities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Get capabilities you want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214847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9000" y="2374900"/>
            <a:ext cx="4817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i="1" dirty="0">
                <a:solidFill>
                  <a:srgbClr val="1E76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957448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E91A01-581A-F84D-AE52-A3B8F413FA3A}" type="slidenum">
              <a:rPr lang="en-US"/>
              <a:pPr/>
              <a:t>5</a:t>
            </a:fld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39725" y="330200"/>
            <a:ext cx="8588375" cy="828945"/>
          </a:xfrm>
        </p:spPr>
        <p:txBody>
          <a:bodyPr/>
          <a:lstStyle/>
          <a:p>
            <a:r>
              <a:rPr lang="en-US" sz="2800" dirty="0">
                <a:solidFill>
                  <a:srgbClr val="1E7600"/>
                </a:solidFill>
              </a:rPr>
              <a:t>X-ray and Neutron Sources Available Worldwide</a:t>
            </a:r>
          </a:p>
        </p:txBody>
      </p:sp>
      <p:sp>
        <p:nvSpPr>
          <p:cNvPr id="15" name="Rectangle 1027"/>
          <p:cNvSpPr txBox="1">
            <a:spLocks/>
          </p:cNvSpPr>
          <p:nvPr/>
        </p:nvSpPr>
        <p:spPr bwMode="auto">
          <a:xfrm>
            <a:off x="228599" y="1498601"/>
            <a:ext cx="8779933" cy="519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82575" indent="-2825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Wingdings" charset="2"/>
              <a:buChar char="n"/>
              <a:defRPr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889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2pPr>
            <a:lvl3pPr marL="968375" indent="-16827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3pPr>
            <a:lvl4pPr marL="1363663" indent="-280988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4pPr>
            <a:lvl5pPr marL="16525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5pPr>
            <a:lvl6pPr marL="21097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6pPr>
            <a:lvl7pPr marL="25669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7pPr>
            <a:lvl8pPr marL="30241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8pPr>
            <a:lvl9pPr marL="3481388" indent="-174625" algn="l" rtl="0" eaLnBrk="0" fontAlgn="base" hangingPunct="0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  <a:buFont typeface="Times" pitchFamily="92" charset="0"/>
              <a:buChar char="•"/>
              <a:defRPr i="1">
                <a:solidFill>
                  <a:schemeClr val="tx1"/>
                </a:solidFill>
                <a:latin typeface="+mn-lt"/>
                <a:ea typeface="ＭＳ Ｐゴシック" pitchFamily="92" charset="-128"/>
              </a:defRPr>
            </a:lvl9pPr>
          </a:lstStyle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1800" b="1" dirty="0">
                <a:solidFill>
                  <a:srgbClr val="1E76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1800" b="1" dirty="0">
                <a:solidFill>
                  <a:srgbClr val="0071BC"/>
                </a:solidFill>
                <a:sym typeface="Wingdings"/>
              </a:rPr>
              <a:t> </a:t>
            </a:r>
            <a:r>
              <a:rPr lang="en-US" sz="2200" b="1" dirty="0"/>
              <a:t>Light Sources summarized at  </a:t>
            </a:r>
            <a:r>
              <a:rPr lang="en-US" b="1" dirty="0" err="1">
                <a:solidFill>
                  <a:srgbClr val="CD0202"/>
                </a:solidFill>
              </a:rPr>
              <a:t>www.lightsources.org</a:t>
            </a:r>
            <a:endParaRPr lang="en-US" b="1" dirty="0">
              <a:solidFill>
                <a:srgbClr val="CD0202"/>
              </a:solidFill>
            </a:endParaRPr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398463" algn="l"/>
              </a:tabLst>
            </a:pPr>
            <a:r>
              <a:rPr lang="en-US" sz="2200" dirty="0">
                <a:solidFill>
                  <a:srgbClr val="CD0202"/>
                </a:solidFill>
              </a:rPr>
              <a:t>	&gt;50 facilities, synchrotrons + free electron lasers (FELs)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/>
              <a:t>European Synchrotron Radiation Facility (ESRF), Grenoble, France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/>
              <a:t>SPRING-8, Japan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/>
              <a:t>PETRA III, Germany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latin typeface="Arial"/>
                <a:ea typeface="Wingdings"/>
                <a:cs typeface="Arial"/>
                <a:sym typeface="Wingdings"/>
              </a:rPr>
              <a:t>CLS, SLS, </a:t>
            </a:r>
            <a:r>
              <a:rPr lang="en-US" sz="2000" dirty="0">
                <a:ea typeface="Wingdings"/>
                <a:cs typeface="Arial"/>
                <a:sym typeface="Wingdings"/>
              </a:rPr>
              <a:t>Shanghai, </a:t>
            </a:r>
            <a:r>
              <a:rPr lang="en-US" sz="2000" dirty="0">
                <a:latin typeface="Arial"/>
                <a:ea typeface="Wingdings"/>
                <a:cs typeface="Arial"/>
                <a:sym typeface="Wingdings"/>
              </a:rPr>
              <a:t>DIAMOND, BESSYII, </a:t>
            </a:r>
            <a:r>
              <a:rPr lang="en-US" sz="2000" dirty="0">
                <a:ea typeface="Wingdings"/>
                <a:cs typeface="Arial"/>
                <a:sym typeface="Wingdings"/>
              </a:rPr>
              <a:t>SOLEIL, Taiwan</a:t>
            </a:r>
            <a:r>
              <a:rPr lang="en-US" sz="2000" dirty="0">
                <a:latin typeface="Arial"/>
                <a:ea typeface="Wingdings"/>
                <a:cs typeface="Arial"/>
                <a:sym typeface="Wingdings"/>
              </a:rPr>
              <a:t>, Pohang, …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2000" dirty="0"/>
              <a:t>	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2000" dirty="0">
                <a:ea typeface="Wingdings"/>
                <a:cs typeface="Arial"/>
                <a:sym typeface="Wingdings"/>
              </a:rPr>
              <a:t>XFEL.EU, SACLA, FLASH, …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endParaRPr lang="en-US" sz="2200" dirty="0">
              <a:solidFill>
                <a:srgbClr val="CD0202"/>
              </a:solidFill>
            </a:endParaRPr>
          </a:p>
          <a:p>
            <a:pPr marL="0" inden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sz="2000" b="1" dirty="0">
                <a:solidFill>
                  <a:srgbClr val="1E76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en-US" sz="2000" b="1" dirty="0">
                <a:solidFill>
                  <a:srgbClr val="0071BC"/>
                </a:solidFill>
                <a:sym typeface="Wingdings"/>
              </a:rPr>
              <a:t> </a:t>
            </a:r>
            <a:r>
              <a:rPr lang="en-US" sz="2200" b="1" dirty="0"/>
              <a:t>Neutron Sources summarized at  </a:t>
            </a:r>
            <a:r>
              <a:rPr lang="en-US" b="1" dirty="0" err="1">
                <a:solidFill>
                  <a:srgbClr val="CD0202"/>
                </a:solidFill>
              </a:rPr>
              <a:t>www.neutronsources.org</a:t>
            </a:r>
            <a:endParaRPr lang="en-US" b="1" dirty="0">
              <a:solidFill>
                <a:srgbClr val="CD020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398463" algn="l"/>
              </a:tabLst>
            </a:pPr>
            <a:r>
              <a:rPr lang="en-US" sz="2200" dirty="0">
                <a:solidFill>
                  <a:srgbClr val="CD0202"/>
                </a:solidFill>
              </a:rPr>
              <a:t>	~50 research centers: 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/>
              <a:t>	</a:t>
            </a:r>
            <a:r>
              <a:rPr lang="en-US" sz="1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/>
              <a:t>Institut Laue-</a:t>
            </a:r>
            <a:r>
              <a:rPr lang="en-US" sz="1800" dirty="0" err="1"/>
              <a:t>Langevin</a:t>
            </a:r>
            <a:r>
              <a:rPr lang="en-US" sz="1800" dirty="0"/>
              <a:t> (ILL), Grenoble, France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/>
              <a:t>	</a:t>
            </a:r>
            <a:r>
              <a:rPr lang="en-US" sz="1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>
                <a:latin typeface="Arial"/>
                <a:ea typeface="Wingdings"/>
                <a:cs typeface="Arial"/>
                <a:sym typeface="Wingdings"/>
              </a:rPr>
              <a:t>JSNS at </a:t>
            </a:r>
            <a:r>
              <a:rPr lang="en-US" sz="1800" dirty="0"/>
              <a:t>J-PARC, Japan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/>
              <a:t>	</a:t>
            </a:r>
            <a:r>
              <a:rPr lang="en-US" sz="1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>
                <a:ea typeface="Wingdings"/>
                <a:cs typeface="Arial"/>
                <a:sym typeface="Wingdings"/>
              </a:rPr>
              <a:t>ISIS UK</a:t>
            </a:r>
            <a:endParaRPr lang="en-US" sz="1800" dirty="0"/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/>
              <a:t>	</a:t>
            </a:r>
            <a:r>
              <a:rPr lang="en-US" sz="1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/>
              <a:t>China Spallation Neutron Source, Dongguan (~2018, neutrons produced)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SzPct val="60000"/>
              <a:buNone/>
              <a:tabLst>
                <a:tab pos="287338" algn="l"/>
              </a:tabLst>
            </a:pPr>
            <a:r>
              <a:rPr lang="en-US" sz="1800" dirty="0"/>
              <a:t>	</a:t>
            </a:r>
            <a:r>
              <a:rPr lang="en-US" sz="18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sz="1800" dirty="0"/>
              <a:t>European Spallation Source (ESS), Lund, Sweden (~2019, users 2023)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2130" y="929630"/>
            <a:ext cx="7181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Scattering Science Goes Global – access varies</a:t>
            </a:r>
          </a:p>
        </p:txBody>
      </p:sp>
    </p:spTree>
    <p:extLst>
      <p:ext uri="{BB962C8B-B14F-4D97-AF65-F5344CB8AC3E}">
        <p14:creationId xmlns:p14="http://schemas.microsoft.com/office/powerpoint/2010/main" val="1478671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EE959A-ADFF-BB40-87D4-0A40E8349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44024"/>
            <a:ext cx="8640417" cy="396433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85391" t="10184" r="5111"/>
          <a:stretch>
            <a:fillRect/>
          </a:stretch>
        </p:blipFill>
        <p:spPr bwMode="auto">
          <a:xfrm>
            <a:off x="7919265" y="1163056"/>
            <a:ext cx="1076569" cy="53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980"/>
          <p:cNvSpPr txBox="1">
            <a:spLocks noChangeArrowheads="1"/>
          </p:cNvSpPr>
          <p:nvPr/>
        </p:nvSpPr>
        <p:spPr bwMode="auto">
          <a:xfrm>
            <a:off x="502227" y="177226"/>
            <a:ext cx="8151091" cy="4846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8" tIns="45709" rIns="91418" bIns="45709"/>
          <a:lstStyle/>
          <a:p>
            <a:pPr algn="ctr" defTabSz="914608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1696726" algn="l"/>
              </a:tabLst>
            </a:pPr>
            <a:r>
              <a:rPr lang="en-US" sz="2800" b="1" i="1" dirty="0">
                <a:solidFill>
                  <a:srgbClr val="1E7600"/>
                </a:solidFill>
                <a:latin typeface="+mj-lt"/>
              </a:rPr>
              <a:t>DOE-BES Facilities Construction ~35 Years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662" y="2731988"/>
            <a:ext cx="4670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$K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0580" y="2226197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$300M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0693" y="402665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$100M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932433-815F-7F48-8C2F-6B9E538770AF}"/>
              </a:ext>
            </a:extLst>
          </p:cNvPr>
          <p:cNvSpPr txBox="1"/>
          <p:nvPr/>
        </p:nvSpPr>
        <p:spPr>
          <a:xfrm>
            <a:off x="1547549" y="5183462"/>
            <a:ext cx="485710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187D86"/>
                </a:solidFill>
              </a:rPr>
              <a:t>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295" y="4715950"/>
            <a:ext cx="78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NSLS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FF1A7F-563A-BE47-A0A0-5114C181BD66}"/>
              </a:ext>
            </a:extLst>
          </p:cNvPr>
          <p:cNvSpPr txBox="1"/>
          <p:nvPr/>
        </p:nvSpPr>
        <p:spPr>
          <a:xfrm>
            <a:off x="3999486" y="4133681"/>
            <a:ext cx="602729" cy="58477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SNS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$1.4B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9CB7FC-41B6-7644-BD70-0DB9D59E0738}"/>
              </a:ext>
            </a:extLst>
          </p:cNvPr>
          <p:cNvSpPr txBox="1"/>
          <p:nvPr/>
        </p:nvSpPr>
        <p:spPr>
          <a:xfrm>
            <a:off x="5472924" y="4102192"/>
            <a:ext cx="897682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D82F10"/>
                </a:solidFill>
              </a:rPr>
              <a:t>NSLS-II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CD5D8A-8DFB-B040-B35B-232ABB84E029}"/>
              </a:ext>
            </a:extLst>
          </p:cNvPr>
          <p:cNvSpPr txBox="1"/>
          <p:nvPr/>
        </p:nvSpPr>
        <p:spPr>
          <a:xfrm>
            <a:off x="4918867" y="4519928"/>
            <a:ext cx="642805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47C0E9"/>
                </a:solidFill>
              </a:rPr>
              <a:t>LCLS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BDC8BB-AD0A-D34E-A104-2864F62B7B7A}"/>
              </a:ext>
            </a:extLst>
          </p:cNvPr>
          <p:cNvSpPr txBox="1"/>
          <p:nvPr/>
        </p:nvSpPr>
        <p:spPr>
          <a:xfrm>
            <a:off x="383208" y="5252663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1984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49382C-0F7B-9D40-8C5A-B4154DA0F9A2}"/>
              </a:ext>
            </a:extLst>
          </p:cNvPr>
          <p:cNvSpPr txBox="1"/>
          <p:nvPr/>
        </p:nvSpPr>
        <p:spPr>
          <a:xfrm>
            <a:off x="2381686" y="5272541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1994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43E7CDB-4468-1D4F-AED2-B07C1441E49D}"/>
              </a:ext>
            </a:extLst>
          </p:cNvPr>
          <p:cNvSpPr txBox="1"/>
          <p:nvPr/>
        </p:nvSpPr>
        <p:spPr>
          <a:xfrm>
            <a:off x="4253164" y="5300886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2004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185EF4-323B-294C-8D95-52A583CD31EC}"/>
              </a:ext>
            </a:extLst>
          </p:cNvPr>
          <p:cNvSpPr txBox="1"/>
          <p:nvPr/>
        </p:nvSpPr>
        <p:spPr>
          <a:xfrm>
            <a:off x="6184300" y="5266650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2014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8C8E5F-6FE5-3C4A-9588-FE5AFC34FE32}"/>
              </a:ext>
            </a:extLst>
          </p:cNvPr>
          <p:cNvSpPr txBox="1"/>
          <p:nvPr/>
        </p:nvSpPr>
        <p:spPr>
          <a:xfrm>
            <a:off x="7126651" y="5400957"/>
            <a:ext cx="7553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2019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F8C19A-3D94-5B43-BE45-B4929BD36424}"/>
              </a:ext>
            </a:extLst>
          </p:cNvPr>
          <p:cNvSpPr txBox="1"/>
          <p:nvPr/>
        </p:nvSpPr>
        <p:spPr>
          <a:xfrm>
            <a:off x="682113" y="137953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$400M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81ACB2-62A0-8444-8D5D-DECEAC2148A4}"/>
              </a:ext>
            </a:extLst>
          </p:cNvPr>
          <p:cNvSpPr txBox="1"/>
          <p:nvPr/>
        </p:nvSpPr>
        <p:spPr>
          <a:xfrm>
            <a:off x="2255633" y="4371902"/>
            <a:ext cx="514564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78A117"/>
                </a:solidFill>
              </a:rPr>
              <a:t>APS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E0EF6F-F198-0A45-B036-5DC3E4F581A0}"/>
              </a:ext>
            </a:extLst>
          </p:cNvPr>
          <p:cNvSpPr txBox="1"/>
          <p:nvPr/>
        </p:nvSpPr>
        <p:spPr>
          <a:xfrm>
            <a:off x="6633853" y="4227698"/>
            <a:ext cx="868828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392EED"/>
                </a:solidFill>
              </a:rPr>
              <a:t>LCLS-II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04CAD7-3DA5-DE4B-ADEC-6903FA06877E}"/>
              </a:ext>
            </a:extLst>
          </p:cNvPr>
          <p:cNvSpPr txBox="1"/>
          <p:nvPr/>
        </p:nvSpPr>
        <p:spPr>
          <a:xfrm>
            <a:off x="7368540" y="2600082"/>
            <a:ext cx="799899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b="1" dirty="0">
                <a:solidFill>
                  <a:srgbClr val="B2B116"/>
                </a:solidFill>
              </a:rPr>
              <a:t>APS-U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F0ECB5-7FE1-EA4B-8251-820CA3CC4C77}"/>
              </a:ext>
            </a:extLst>
          </p:cNvPr>
          <p:cNvSpPr txBox="1"/>
          <p:nvPr/>
        </p:nvSpPr>
        <p:spPr>
          <a:xfrm>
            <a:off x="839298" y="3264652"/>
            <a:ext cx="8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$200M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B9A668B-BC01-8A44-ADAF-2F0A5FD28A53}"/>
              </a:ext>
            </a:extLst>
          </p:cNvPr>
          <p:cNvSpPr txBox="1"/>
          <p:nvPr/>
        </p:nvSpPr>
        <p:spPr>
          <a:xfrm>
            <a:off x="5564956" y="5934804"/>
            <a:ext cx="29009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ea typeface="Wingdings"/>
                <a:cs typeface="Wingdings"/>
                <a:sym typeface="Wingdings"/>
              </a:rPr>
              <a:t>What’s next    </a:t>
            </a:r>
            <a:r>
              <a:rPr lang="en-US" sz="3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600" b="1" dirty="0"/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4C7A61-BC47-3B4B-8568-59C4BF46AAD0}"/>
              </a:ext>
            </a:extLst>
          </p:cNvPr>
          <p:cNvSpPr txBox="1"/>
          <p:nvPr/>
        </p:nvSpPr>
        <p:spPr>
          <a:xfrm>
            <a:off x="609600" y="835377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Funding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7CF04A-A90E-D442-B62A-9A309D2D728C}"/>
              </a:ext>
            </a:extLst>
          </p:cNvPr>
          <p:cNvSpPr txBox="1"/>
          <p:nvPr/>
        </p:nvSpPr>
        <p:spPr>
          <a:xfrm>
            <a:off x="4047068" y="5571066"/>
            <a:ext cx="83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016957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0297" y="779413"/>
            <a:ext cx="8807822" cy="5909310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r>
              <a:rPr lang="en-US" b="1" u="sng" dirty="0"/>
              <a:t>Current &amp; Near Future?</a:t>
            </a:r>
            <a:r>
              <a:rPr lang="en-US" b="1" dirty="0"/>
              <a:t>  </a:t>
            </a:r>
            <a:r>
              <a:rPr lang="en-US" sz="1600" dirty="0"/>
              <a:t>BESAC – Basic Energy Sciences Advisory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LCLS-II  </a:t>
            </a:r>
            <a:r>
              <a:rPr lang="en-US" sz="2000" dirty="0"/>
              <a:t>(ultrafast FEL, high rep MHz, $200M in FY18 &amp; -HE started)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APS Upgrade </a:t>
            </a:r>
            <a:r>
              <a:rPr lang="en-US" sz="2000" dirty="0"/>
              <a:t>(bright MBA, $93M in FY18, CD-2 review soon)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SNS Proton Power Upgrade </a:t>
            </a:r>
            <a:r>
              <a:rPr lang="en-US" sz="2000" dirty="0"/>
              <a:t>(CD-1, $36M in FY18)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SNS 2</a:t>
            </a:r>
            <a:r>
              <a:rPr lang="en-US" baseline="30000" dirty="0"/>
              <a:t>nd</a:t>
            </a:r>
            <a:r>
              <a:rPr lang="en-US" dirty="0"/>
              <a:t> Target </a:t>
            </a:r>
            <a:r>
              <a:rPr lang="en-US" sz="2000" dirty="0"/>
              <a:t>(hi-res cold neutrons, CD-0)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ALS-U  </a:t>
            </a:r>
            <a:r>
              <a:rPr lang="en-US" sz="2000" dirty="0"/>
              <a:t>(MBA, $30M in FY18)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dirty="0"/>
              <a:t>FY18 funding ↑ unexpected!  Future?  ↑↓? ? ? ? ? ?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Difficult choices with large impact.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X-ray coherence and ultrafast are growth areas (</a:t>
            </a:r>
            <a:r>
              <a:rPr lang="en-US" sz="2000" dirty="0">
                <a:solidFill>
                  <a:srgbClr val="392EED"/>
                </a:solidFill>
              </a:rPr>
              <a:t>opportunities for you</a:t>
            </a:r>
            <a:r>
              <a:rPr lang="en-US" sz="2000" dirty="0"/>
              <a:t>).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/>
              <a:t>Ideally science driven, but sometimes ... 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0000FF"/>
                </a:solidFill>
              </a:rPr>
              <a:t>Official “Critical Decisions”</a:t>
            </a:r>
          </a:p>
          <a:p>
            <a:r>
              <a:rPr lang="en-US" sz="2000" dirty="0"/>
              <a:t>CD-0, Mission Need (proposal)</a:t>
            </a:r>
          </a:p>
          <a:p>
            <a:r>
              <a:rPr lang="en-US" sz="2000" dirty="0"/>
              <a:t>CD-1, Alternative Selection &amp; Cost Range</a:t>
            </a:r>
          </a:p>
          <a:p>
            <a:r>
              <a:rPr lang="en-US" sz="2000" dirty="0"/>
              <a:t>CD-2, Performance Baseline</a:t>
            </a:r>
          </a:p>
          <a:p>
            <a:r>
              <a:rPr lang="en-US" sz="2000" dirty="0"/>
              <a:t>CD-3, Start of Construction</a:t>
            </a:r>
          </a:p>
          <a:p>
            <a:r>
              <a:rPr lang="en-US" sz="2000" dirty="0"/>
              <a:t>CD-4, Start of Operations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568325" y="342900"/>
            <a:ext cx="7954963" cy="384721"/>
          </a:xfrm>
        </p:spPr>
        <p:txBody>
          <a:bodyPr/>
          <a:lstStyle/>
          <a:p>
            <a:r>
              <a:rPr lang="en-US" sz="2400" dirty="0">
                <a:solidFill>
                  <a:srgbClr val="1E7600"/>
                </a:solidFill>
              </a:rPr>
              <a:t>BES Construction Funding Decisions</a:t>
            </a:r>
          </a:p>
        </p:txBody>
      </p:sp>
    </p:spTree>
    <p:extLst>
      <p:ext uri="{BB962C8B-B14F-4D97-AF65-F5344CB8AC3E}">
        <p14:creationId xmlns:p14="http://schemas.microsoft.com/office/powerpoint/2010/main" val="1116832136"/>
      </p:ext>
    </p:extLst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557867" y="355426"/>
            <a:ext cx="6357656" cy="433965"/>
          </a:xfrm>
        </p:spPr>
        <p:txBody>
          <a:bodyPr/>
          <a:lstStyle/>
          <a:p>
            <a:r>
              <a:rPr lang="en-US" sz="2800" dirty="0">
                <a:solidFill>
                  <a:srgbClr val="1E7600"/>
                </a:solidFill>
              </a:rPr>
              <a:t>Critical Decisions are Critical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7B394-590E-8C44-9395-B4D930D2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64"/>
          <a:stretch/>
        </p:blipFill>
        <p:spPr>
          <a:xfrm>
            <a:off x="0" y="1164665"/>
            <a:ext cx="9144000" cy="2695154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49D9C096-C3DF-CC4C-923F-70BC332758FF}"/>
              </a:ext>
            </a:extLst>
          </p:cNvPr>
          <p:cNvSpPr/>
          <p:nvPr/>
        </p:nvSpPr>
        <p:spPr bwMode="auto">
          <a:xfrm>
            <a:off x="1147262" y="2818200"/>
            <a:ext cx="300624" cy="1252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92" charset="0"/>
              <a:ea typeface="ＭＳ Ｐゴシック" pitchFamily="92" charset="-128"/>
              <a:cs typeface="ＭＳ Ｐゴシック" pitchFamily="9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91B401-192B-7D46-924E-6010DDF42609}"/>
              </a:ext>
            </a:extLst>
          </p:cNvPr>
          <p:cNvSpPr txBox="1"/>
          <p:nvPr/>
        </p:nvSpPr>
        <p:spPr>
          <a:xfrm>
            <a:off x="333070" y="261778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B24F7-DE99-1048-8C8B-17CBF4D24212}"/>
              </a:ext>
            </a:extLst>
          </p:cNvPr>
          <p:cNvSpPr txBox="1"/>
          <p:nvPr/>
        </p:nvSpPr>
        <p:spPr>
          <a:xfrm>
            <a:off x="1326469" y="4164797"/>
            <a:ext cx="65668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/>
              <a:t>CAUTION, big projects can be terminated or changed </a:t>
            </a:r>
          </a:p>
          <a:p>
            <a:r>
              <a:rPr lang="en-US" sz="1800" dirty="0"/>
              <a:t>ISABELLE (1983 p-p BNL) </a:t>
            </a:r>
            <a:r>
              <a:rPr lang="en-US" sz="1800" i="1" dirty="0"/>
              <a:t>WASABELLE</a:t>
            </a:r>
          </a:p>
          <a:p>
            <a:r>
              <a:rPr lang="en-US" sz="1800" dirty="0"/>
              <a:t>Clinch River Breeder Reactor (1983 ORNL)</a:t>
            </a:r>
          </a:p>
          <a:p>
            <a:r>
              <a:rPr lang="en-US" sz="1800" dirty="0"/>
              <a:t>Superconducting Super Collider (1993 after $2B)</a:t>
            </a:r>
          </a:p>
          <a:p>
            <a:r>
              <a:rPr lang="en-US" sz="1800" dirty="0"/>
              <a:t>APS-Upgrade -  at least 3 different themes (ERL, timing, MBA)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239A8-1C22-0449-824F-8A414E6A5645}"/>
              </a:ext>
            </a:extLst>
          </p:cNvPr>
          <p:cNvSpPr txBox="1"/>
          <p:nvPr/>
        </p:nvSpPr>
        <p:spPr>
          <a:xfrm>
            <a:off x="690959" y="5954702"/>
            <a:ext cx="747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E7600"/>
                </a:solidFill>
              </a:rPr>
              <a:t>“If you like laws and sausages, you should never watch either one being made”</a:t>
            </a:r>
          </a:p>
          <a:p>
            <a:pPr algn="r"/>
            <a:r>
              <a:rPr lang="en-US" sz="1600" i="1" dirty="0">
                <a:solidFill>
                  <a:srgbClr val="1E7600"/>
                </a:solidFill>
              </a:rPr>
              <a:t>Otto von Bismarck</a:t>
            </a:r>
          </a:p>
        </p:txBody>
      </p:sp>
    </p:spTree>
    <p:extLst>
      <p:ext uri="{BB962C8B-B14F-4D97-AF65-F5344CB8AC3E}">
        <p14:creationId xmlns:p14="http://schemas.microsoft.com/office/powerpoint/2010/main" val="86273931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165" name="Rectangle 5"/>
          <p:cNvSpPr>
            <a:spLocks noChangeArrowheads="1"/>
          </p:cNvSpPr>
          <p:nvPr/>
        </p:nvSpPr>
        <p:spPr bwMode="auto">
          <a:xfrm>
            <a:off x="0" y="58642"/>
            <a:ext cx="9144000" cy="61492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lIns="90726" tIns="45368" rIns="90726" bIns="45368"/>
          <a:lstStyle/>
          <a:p>
            <a:pPr algn="ctr" defTabSz="907793">
              <a:defRPr/>
            </a:pPr>
            <a:r>
              <a:rPr lang="en-US" sz="3200" b="1" i="1" dirty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FY 2018 DOE BES Budget </a:t>
            </a:r>
            <a:r>
              <a:rPr lang="en-US" sz="2800" i="1" dirty="0">
                <a:solidFill>
                  <a:srgbClr val="106636"/>
                </a:solidFill>
                <a:latin typeface="Arial" pitchFamily="34" charset="0"/>
                <a:cs typeface="Arial" pitchFamily="34" charset="0"/>
              </a:rPr>
              <a:t>(unexpected +12%!)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141D0-9F42-B64F-835D-5AADEB5B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723"/>
            <a:ext cx="9144000" cy="4182553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ANL-1">
  <a:themeElements>
    <a:clrScheme name="">
      <a:dk1>
        <a:srgbClr val="131313"/>
      </a:dk1>
      <a:lt1>
        <a:srgbClr val="FFFFFF"/>
      </a:lt1>
      <a:dk2>
        <a:srgbClr val="0071BC"/>
      </a:dk2>
      <a:lt2>
        <a:srgbClr val="808080"/>
      </a:lt2>
      <a:accent1>
        <a:srgbClr val="00A650"/>
      </a:accent1>
      <a:accent2>
        <a:srgbClr val="004080"/>
      </a:accent2>
      <a:accent3>
        <a:srgbClr val="FFFFFF"/>
      </a:accent3>
      <a:accent4>
        <a:srgbClr val="0E0E0E"/>
      </a:accent4>
      <a:accent5>
        <a:srgbClr val="AAD0B3"/>
      </a:accent5>
      <a:accent6>
        <a:srgbClr val="003973"/>
      </a:accent6>
      <a:hlink>
        <a:srgbClr val="00ADEF"/>
      </a:hlink>
      <a:folHlink>
        <a:srgbClr val="693163"/>
      </a:folHlink>
    </a:clrScheme>
    <a:fontScheme name="ANL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92" charset="0"/>
            <a:ea typeface="ＭＳ Ｐゴシック" pitchFamily="92" charset="-128"/>
            <a:cs typeface="ＭＳ Ｐゴシック" pitchFamily="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92" charset="0"/>
            <a:ea typeface="ＭＳ Ｐゴシック" pitchFamily="92" charset="-128"/>
            <a:cs typeface="ＭＳ Ｐゴシック" pitchFamily="92" charset="-128"/>
          </a:defRPr>
        </a:defPPr>
      </a:lstStyle>
    </a:lnDef>
  </a:objectDefaults>
  <a:extraClrSchemeLst>
    <a:extraClrScheme>
      <a:clrScheme name="ANL-1 1">
        <a:dk1>
          <a:srgbClr val="131313"/>
        </a:dk1>
        <a:lt1>
          <a:srgbClr val="FFFFFF"/>
        </a:lt1>
        <a:dk2>
          <a:srgbClr val="0071BC"/>
        </a:dk2>
        <a:lt2>
          <a:srgbClr val="808080"/>
        </a:lt2>
        <a:accent1>
          <a:srgbClr val="00A650"/>
        </a:accent1>
        <a:accent2>
          <a:srgbClr val="FFC20E"/>
        </a:accent2>
        <a:accent3>
          <a:srgbClr val="FFFFFF"/>
        </a:accent3>
        <a:accent4>
          <a:srgbClr val="0E0E0E"/>
        </a:accent4>
        <a:accent5>
          <a:srgbClr val="AAD0B3"/>
        </a:accent5>
        <a:accent6>
          <a:srgbClr val="E7B00C"/>
        </a:accent6>
        <a:hlink>
          <a:srgbClr val="00ADEF"/>
        </a:hlink>
        <a:folHlink>
          <a:srgbClr val="6931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_4x3_160226.potx" id="{DF21DB35-F0E5-4B9D-A31C-3B8FCA7CFF42}" vid="{C80A0934-B94A-49A3-9B10-0453C9DE6C2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ANL-1</Template>
  <TotalTime>33415</TotalTime>
  <Words>3621</Words>
  <Application>Microsoft Macintosh PowerPoint</Application>
  <PresentationFormat>On-screen Show (4:3)</PresentationFormat>
  <Paragraphs>563</Paragraphs>
  <Slides>45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ＭＳ Ｐゴシック</vt:lpstr>
      <vt:lpstr>PMingLiU</vt:lpstr>
      <vt:lpstr>ヒラギノ角ゴ Pro W3</vt:lpstr>
      <vt:lpstr>Arial</vt:lpstr>
      <vt:lpstr>Arial Black</vt:lpstr>
      <vt:lpstr>Arial Narrow</vt:lpstr>
      <vt:lpstr>Lucida Grande</vt:lpstr>
      <vt:lpstr>Symbol</vt:lpstr>
      <vt:lpstr>Times</vt:lpstr>
      <vt:lpstr>Times New Roman</vt:lpstr>
      <vt:lpstr>Wingdings</vt:lpstr>
      <vt:lpstr>ANL-1</vt:lpstr>
      <vt:lpstr>Default Theme</vt:lpstr>
      <vt:lpstr>Proposal Writing:  Hints for maximizing your chances for getting beam time</vt:lpstr>
      <vt:lpstr>X-ray and Neutron Sources (most DOE-Basic Energy Sciences)</vt:lpstr>
      <vt:lpstr>DOE-BES Scientific User Facilities </vt:lpstr>
      <vt:lpstr>ORNL Home to many User Facilities (acronym required)</vt:lpstr>
      <vt:lpstr>X-ray and Neutron Sources Available Worldwide</vt:lpstr>
      <vt:lpstr>PowerPoint Presentation</vt:lpstr>
      <vt:lpstr>BES Construction Funding Decisions</vt:lpstr>
      <vt:lpstr>Critical Decisions are Critical </vt:lpstr>
      <vt:lpstr>PowerPoint Presentation</vt:lpstr>
      <vt:lpstr>PowerPoint Presentation</vt:lpstr>
      <vt:lpstr>Users by Discipline at the DOE Light Sources</vt:lpstr>
      <vt:lpstr>PowerPoint Presentation</vt:lpstr>
      <vt:lpstr>Overall subscription rates at HFIR/SNS remain high</vt:lpstr>
      <vt:lpstr>Neutron User Communities</vt:lpstr>
      <vt:lpstr>Basics of the facility proposal systems</vt:lpstr>
      <vt:lpstr>Amount of general user time available</vt:lpstr>
      <vt:lpstr>Upcoming Proposal Deadlines</vt:lpstr>
      <vt:lpstr>Users Get Started with  Assistance of the Instrument Scientists</vt:lpstr>
      <vt:lpstr>Instrument Scientists Assist First-time and Returning Users</vt:lpstr>
      <vt:lpstr>Submitting a proposal</vt:lpstr>
      <vt:lpstr>Different types of proposals allow facility flexibility </vt:lpstr>
      <vt:lpstr>Different types of proposals allow facility flexibility – cont.</vt:lpstr>
      <vt:lpstr>Proposal forms at SNS and APS</vt:lpstr>
      <vt:lpstr>Proposal forms at SNS and APS</vt:lpstr>
      <vt:lpstr>Questions asked</vt:lpstr>
      <vt:lpstr>General Information</vt:lpstr>
      <vt:lpstr>Proposal: General information</vt:lpstr>
      <vt:lpstr>Proposal: Experimenters page</vt:lpstr>
      <vt:lpstr>Experiment Description</vt:lpstr>
      <vt:lpstr>Experimental Details</vt:lpstr>
      <vt:lpstr>Beamtime Request</vt:lpstr>
      <vt:lpstr>Ratings for APS Proposals</vt:lpstr>
      <vt:lpstr>Pick appropriate panel! </vt:lpstr>
      <vt:lpstr>ALS provides cutoff scores – Helps you know what to expect </vt:lpstr>
      <vt:lpstr>Tips  (see also https://neutrons.ornl.gov/users/tips)</vt:lpstr>
      <vt:lpstr>Several common pitfalls</vt:lpstr>
      <vt:lpstr>After submission</vt:lpstr>
      <vt:lpstr>Scientific and Funding Opportunities</vt:lpstr>
      <vt:lpstr>Experimental Program to Stimulate Competitive Research  </vt:lpstr>
      <vt:lpstr>Office of Science Early Career Research Program (for your future – very good for tenure)</vt:lpstr>
      <vt:lpstr>PowerPoint Presentation</vt:lpstr>
      <vt:lpstr>You can help plan future Scientific User Facilities </vt:lpstr>
      <vt:lpstr>Next Generation Light/Neutron Sources continuously debated BESAC = Basic Energy Sciences Advisory Committee</vt:lpstr>
      <vt:lpstr>Summary - Advice for Getting Beamtime and Funding</vt:lpstr>
      <vt:lpstr>PowerPoint Presentation</vt:lpstr>
    </vt:vector>
  </TitlesOfParts>
  <Manager/>
  <Company>APS, ANL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J. Keavney</dc:creator>
  <cp:keywords/>
  <dc:description/>
  <cp:lastModifiedBy>Budai, John D.</cp:lastModifiedBy>
  <cp:revision>582</cp:revision>
  <cp:lastPrinted>2018-08-01T13:53:51Z</cp:lastPrinted>
  <dcterms:created xsi:type="dcterms:W3CDTF">2010-06-25T12:47:53Z</dcterms:created>
  <dcterms:modified xsi:type="dcterms:W3CDTF">2018-08-02T22:05:06Z</dcterms:modified>
  <cp:category/>
</cp:coreProperties>
</file>