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  <p:sldMasterId id="2147483945" r:id="rId5"/>
  </p:sldMasterIdLst>
  <p:notesMasterIdLst>
    <p:notesMasterId r:id="rId42"/>
  </p:notesMasterIdLst>
  <p:sldIdLst>
    <p:sldId id="256" r:id="rId6"/>
    <p:sldId id="361" r:id="rId7"/>
    <p:sldId id="314" r:id="rId8"/>
    <p:sldId id="417" r:id="rId9"/>
    <p:sldId id="418" r:id="rId10"/>
    <p:sldId id="419" r:id="rId11"/>
    <p:sldId id="420" r:id="rId12"/>
    <p:sldId id="311" r:id="rId13"/>
    <p:sldId id="316" r:id="rId14"/>
    <p:sldId id="315" r:id="rId15"/>
    <p:sldId id="325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6" r:id="rId25"/>
    <p:sldId id="327" r:id="rId26"/>
    <p:sldId id="343" r:id="rId27"/>
    <p:sldId id="328" r:id="rId28"/>
    <p:sldId id="330" r:id="rId29"/>
    <p:sldId id="331" r:id="rId30"/>
    <p:sldId id="332" r:id="rId31"/>
    <p:sldId id="379" r:id="rId32"/>
    <p:sldId id="399" r:id="rId33"/>
    <p:sldId id="416" r:id="rId34"/>
    <p:sldId id="424" r:id="rId35"/>
    <p:sldId id="437" r:id="rId36"/>
    <p:sldId id="438" r:id="rId37"/>
    <p:sldId id="430" r:id="rId38"/>
    <p:sldId id="431" r:id="rId39"/>
    <p:sldId id="432" r:id="rId40"/>
    <p:sldId id="439" r:id="rId4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Maxwe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4" autoAdjust="0"/>
    <p:restoredTop sz="97420" autoAdjust="0"/>
  </p:normalViewPr>
  <p:slideViewPr>
    <p:cSldViewPr showGuides="1">
      <p:cViewPr varScale="1">
        <p:scale>
          <a:sx n="70" d="100"/>
          <a:sy n="70" d="100"/>
        </p:scale>
        <p:origin x="1576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3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15T17:22:50.749" idx="1">
    <p:pos x="6000" y="0"/>
    <p:text>You're giving a lot of space to the header here. you could shrink it and make you text more readable. and have more space for big beautiful figures on the coming slides, too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9C600-069A-4D8C-8857-6EEDD72A5EB6}" type="datetimeFigureOut">
              <a:rPr lang="en-US" smtClean="0"/>
              <a:t>8/1/2018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285D6-8649-4778-B9C4-8A5696873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2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85D6-8649-4778-B9C4-8A56968732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08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85D6-8649-4778-B9C4-8A56968732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07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485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701040" y="4415623"/>
            <a:ext cx="5608012" cy="418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sz="16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6438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701040" y="4415623"/>
            <a:ext cx="5608012" cy="418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sz="16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6438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01040" y="4415623"/>
            <a:ext cx="5608012" cy="418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sz="16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6438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701040" y="4415623"/>
            <a:ext cx="5608012" cy="418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sz="16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6438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701040" y="4415623"/>
            <a:ext cx="5608012" cy="418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sz="16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6438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701040" y="4415623"/>
            <a:ext cx="5608012" cy="418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sz="16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6438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701040" y="4415623"/>
            <a:ext cx="5608012" cy="418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sz="16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6438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701040" y="4415623"/>
            <a:ext cx="5608012" cy="418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sz="16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6438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701040" y="4415623"/>
            <a:ext cx="5608012" cy="418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sz="16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187B8-31B5-4B79-B30F-BEC67F3EA88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47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6438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701039" y="4415623"/>
            <a:ext cx="5607995" cy="41830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sz="16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6438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701039" y="4415623"/>
            <a:ext cx="5607995" cy="41830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sz="16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6438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701040" y="4415623"/>
            <a:ext cx="5608012" cy="418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sz="16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6438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701040" y="4415623"/>
            <a:ext cx="5608012" cy="418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sz="16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6438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701039" y="4415623"/>
            <a:ext cx="5607995" cy="41830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sz="16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6438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701039" y="4415623"/>
            <a:ext cx="5607995" cy="41830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sz="16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6438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701039" y="4415623"/>
            <a:ext cx="5607995" cy="41830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sz="16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85D6-8649-4778-B9C4-8A569687325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64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85D6-8649-4778-B9C4-8A569687325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884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85D6-8649-4778-B9C4-8A569687325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1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85D6-8649-4778-B9C4-8A56968732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074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85D6-8649-4778-B9C4-8A569687325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58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85D6-8649-4778-B9C4-8A569687325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948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85D6-8649-4778-B9C4-8A569687325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038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85D6-8649-4778-B9C4-8A569687325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744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85D6-8649-4778-B9C4-8A569687325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22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85D6-8649-4778-B9C4-8A569687325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3188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85D6-8649-4778-B9C4-8A569687325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7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85D6-8649-4778-B9C4-8A56968732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58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187B8-31B5-4B79-B30F-BEC67F3EA88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1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187B8-31B5-4B79-B30F-BEC67F3EA88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5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85D6-8649-4778-B9C4-8A56968732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91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675" y="4416425"/>
            <a:ext cx="5607050" cy="276999"/>
          </a:xfrm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675" y="4416425"/>
            <a:ext cx="560705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jpg"/><Relationship Id="rId5" Type="http://schemas.openxmlformats.org/officeDocument/2006/relationships/image" Target="../media/image11.jpeg"/><Relationship Id="rId4" Type="http://schemas.openxmlformats.org/officeDocument/2006/relationships/image" Target="../media/image16.jpg"/><Relationship Id="rId9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20" y="6324600"/>
            <a:ext cx="1930952" cy="33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62000"/>
            <a:ext cx="4648198" cy="462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8644" r="32955" b="36016"/>
          <a:stretch/>
        </p:blipFill>
        <p:spPr bwMode="auto">
          <a:xfrm>
            <a:off x="4951543" y="814717"/>
            <a:ext cx="2152274" cy="2152274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874" r="14863" b="3253"/>
          <a:stretch/>
        </p:blipFill>
        <p:spPr>
          <a:xfrm>
            <a:off x="6650044" y="1402065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6029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4" name="Picture 13" descr="HFIR_SNS-whit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79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1" t="13294" r="12698" b="2941"/>
          <a:stretch/>
        </p:blipFill>
        <p:spPr bwMode="auto">
          <a:xfrm>
            <a:off x="4950457" y="817887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t="23109" r="25288" b="519"/>
          <a:stretch/>
        </p:blipFill>
        <p:spPr>
          <a:xfrm>
            <a:off x="6632953" y="1412247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t="22857" r="28945" b="6727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HFIR_SNS-whit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2308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21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2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2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30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/>
          <p:cNvSpPr>
            <a:spLocks/>
          </p:cNvSpPr>
          <p:nvPr/>
        </p:nvSpPr>
        <p:spPr bwMode="auto">
          <a:xfrm>
            <a:off x="5377263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1117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5"/>
            <a:ext cx="2929466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16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47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845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43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990600"/>
            <a:ext cx="2743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1630362"/>
            <a:ext cx="2743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90600"/>
            <a:ext cx="2743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630362"/>
            <a:ext cx="2743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3183310" y="990600"/>
            <a:ext cx="27447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3184074" y="1630362"/>
            <a:ext cx="2743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8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990600"/>
            <a:ext cx="2743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1630362"/>
            <a:ext cx="2743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90600"/>
            <a:ext cx="2743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630362"/>
            <a:ext cx="2743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3183310" y="990600"/>
            <a:ext cx="27447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3184074" y="1630362"/>
            <a:ext cx="2743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8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8/1/2018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DNP for Neutron Scattering</a:t>
            </a:r>
          </a:p>
        </p:txBody>
      </p:sp>
      <p:pic>
        <p:nvPicPr>
          <p:cNvPr id="3" name="Picture 2" descr="HFIR_color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32" y="6324600"/>
            <a:ext cx="2020824" cy="3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4" r:id="rId5"/>
    <p:sldLayoutId id="2147483940" r:id="rId6"/>
    <p:sldLayoutId id="2147483941" r:id="rId7"/>
    <p:sldLayoutId id="2147483942" r:id="rId8"/>
    <p:sldLayoutId id="2147483943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0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430896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53711" y="6400734"/>
            <a:ext cx="3224777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1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DNP for Neutron Scattering</a:t>
            </a: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9" descr="HFIR_SNS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6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gi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0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1269578"/>
          </a:xfrm>
        </p:spPr>
        <p:txBody>
          <a:bodyPr/>
          <a:lstStyle/>
          <a:p>
            <a:r>
              <a:rPr lang="en-US" dirty="0"/>
              <a:t>Dynamic Nuclear Polarization for Neutron Scattering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3052870"/>
            <a:ext cx="3255297" cy="757130"/>
          </a:xfrm>
        </p:spPr>
        <p:txBody>
          <a:bodyPr/>
          <a:lstStyle/>
          <a:p>
            <a:r>
              <a:rPr lang="en-US" dirty="0"/>
              <a:t>Josh Pierce</a:t>
            </a:r>
          </a:p>
          <a:p>
            <a:r>
              <a:rPr lang="en-US" dirty="0"/>
              <a:t>Neutron Technologies Division</a:t>
            </a:r>
          </a:p>
          <a:p>
            <a:r>
              <a:rPr lang="en-US" dirty="0"/>
              <a:t>Oak Ridge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186373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61920" y="1488649"/>
            <a:ext cx="4354560" cy="44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Nuclear Polarization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066800"/>
            <a:ext cx="4601028" cy="4525963"/>
          </a:xfrm>
        </p:spPr>
        <p:txBody>
          <a:bodyPr/>
          <a:lstStyle/>
          <a:p>
            <a:pPr lvl="0"/>
            <a:r>
              <a:rPr lang="en-US" sz="1800" dirty="0"/>
              <a:t>At low temperatures and high field, take advantage of the “brute force” polarization of the electron.</a:t>
            </a:r>
          </a:p>
          <a:p>
            <a:pPr lvl="1" hangingPunct="0"/>
            <a:r>
              <a:rPr lang="en-US" sz="1600" dirty="0"/>
              <a:t>&gt;99% for 5T and 1 Kelvin</a:t>
            </a:r>
          </a:p>
          <a:p>
            <a:pPr lvl="1" hangingPunct="0"/>
            <a:r>
              <a:rPr lang="en-US" sz="1600" dirty="0"/>
              <a:t>Compare to 0.5% for the proton</a:t>
            </a:r>
          </a:p>
          <a:p>
            <a:pPr lvl="0"/>
            <a:r>
              <a:rPr lang="en-US" sz="1800" dirty="0"/>
              <a:t>Use microwaves to “transfer” the polarization from the electrons to the nucleons</a:t>
            </a:r>
          </a:p>
          <a:p>
            <a:pPr lvl="0"/>
            <a:r>
              <a:rPr lang="en-US" sz="1800" dirty="0"/>
              <a:t>Polarization is created near electrons, the propagates away through spin diffusion</a:t>
            </a:r>
          </a:p>
          <a:p>
            <a:pPr lvl="0"/>
            <a:r>
              <a:rPr lang="en-US" sz="1800" dirty="0"/>
              <a:t>Three main mechanisms</a:t>
            </a:r>
          </a:p>
          <a:p>
            <a:pPr lvl="1"/>
            <a:r>
              <a:rPr lang="en-US" sz="1600" dirty="0"/>
              <a:t>Solid Effect </a:t>
            </a:r>
          </a:p>
          <a:p>
            <a:pPr lvl="1"/>
            <a:r>
              <a:rPr lang="en-US" sz="1600" dirty="0"/>
              <a:t>Thermal Mixing</a:t>
            </a:r>
          </a:p>
          <a:p>
            <a:pPr lvl="1"/>
            <a:r>
              <a:rPr lang="en-US" sz="1600" dirty="0"/>
              <a:t>Cross effect</a:t>
            </a:r>
          </a:p>
        </p:txBody>
      </p:sp>
    </p:spTree>
    <p:extLst>
      <p:ext uri="{BB962C8B-B14F-4D97-AF65-F5344CB8AC3E}">
        <p14:creationId xmlns:p14="http://schemas.microsoft.com/office/powerpoint/2010/main" val="239610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5" name="Shape 185"/>
          <p:cNvCxnSpPr/>
          <p:nvPr/>
        </p:nvCxnSpPr>
        <p:spPr>
          <a:xfrm>
            <a:off x="829440" y="2073817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Shape 186"/>
          <p:cNvCxnSpPr/>
          <p:nvPr/>
        </p:nvCxnSpPr>
        <p:spPr>
          <a:xfrm flipH="1">
            <a:off x="3732539" y="1244290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Shape 187"/>
          <p:cNvCxnSpPr/>
          <p:nvPr/>
        </p:nvCxnSpPr>
        <p:spPr>
          <a:xfrm>
            <a:off x="3732480" y="2073818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Shape 188"/>
          <p:cNvCxnSpPr/>
          <p:nvPr/>
        </p:nvCxnSpPr>
        <p:spPr>
          <a:xfrm>
            <a:off x="4976639" y="1244289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Shape 189"/>
          <p:cNvCxnSpPr/>
          <p:nvPr/>
        </p:nvCxnSpPr>
        <p:spPr>
          <a:xfrm>
            <a:off x="4976639" y="2903344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Shape 190"/>
          <p:cNvSpPr txBox="1"/>
          <p:nvPr/>
        </p:nvSpPr>
        <p:spPr>
          <a:xfrm>
            <a:off x="0" y="2979112"/>
            <a:ext cx="1036800" cy="5464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30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B↑</a:t>
            </a:r>
          </a:p>
        </p:txBody>
      </p:sp>
      <p:cxnSp>
        <p:nvCxnSpPr>
          <p:cNvPr id="191" name="Shape 191"/>
          <p:cNvCxnSpPr/>
          <p:nvPr/>
        </p:nvCxnSpPr>
        <p:spPr>
          <a:xfrm>
            <a:off x="829440" y="5013087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Shape 192"/>
          <p:cNvCxnSpPr/>
          <p:nvPr/>
        </p:nvCxnSpPr>
        <p:spPr>
          <a:xfrm flipH="1">
            <a:off x="3732539" y="4183559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Shape 193"/>
          <p:cNvCxnSpPr/>
          <p:nvPr/>
        </p:nvCxnSpPr>
        <p:spPr>
          <a:xfrm>
            <a:off x="3732480" y="5013087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" name="Shape 194"/>
          <p:cNvCxnSpPr/>
          <p:nvPr/>
        </p:nvCxnSpPr>
        <p:spPr>
          <a:xfrm>
            <a:off x="4976639" y="4183559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Shape 195"/>
          <p:cNvCxnSpPr/>
          <p:nvPr/>
        </p:nvCxnSpPr>
        <p:spPr>
          <a:xfrm>
            <a:off x="4976639" y="5842613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6" name="Shape 196"/>
          <p:cNvSpPr txBox="1"/>
          <p:nvPr/>
        </p:nvSpPr>
        <p:spPr>
          <a:xfrm>
            <a:off x="829443" y="2073849"/>
            <a:ext cx="3824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829458" y="4600011"/>
            <a:ext cx="3824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</a:t>
            </a:r>
          </a:p>
        </p:txBody>
      </p:sp>
      <p:cxnSp>
        <p:nvCxnSpPr>
          <p:cNvPr id="198" name="Shape 198"/>
          <p:cNvCxnSpPr/>
          <p:nvPr/>
        </p:nvCxnSpPr>
        <p:spPr>
          <a:xfrm>
            <a:off x="1866240" y="2073818"/>
            <a:ext cx="0" cy="2903199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199" name="Shape 199"/>
          <p:cNvSpPr txBox="1"/>
          <p:nvPr/>
        </p:nvSpPr>
        <p:spPr>
          <a:xfrm>
            <a:off x="1415925" y="3318108"/>
            <a:ext cx="4623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epr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4976690" y="1244295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 p↓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4976640" y="2556750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 p↑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4976690" y="4199651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 p↓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4976702" y="5463789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 p↑</a:t>
            </a:r>
          </a:p>
        </p:txBody>
      </p:sp>
      <p:cxnSp>
        <p:nvCxnSpPr>
          <p:cNvPr id="204" name="Shape 204"/>
          <p:cNvCxnSpPr/>
          <p:nvPr/>
        </p:nvCxnSpPr>
        <p:spPr>
          <a:xfrm>
            <a:off x="7879679" y="1244290"/>
            <a:ext cx="0" cy="1659199"/>
          </a:xfrm>
          <a:prstGeom prst="straightConnector1">
            <a:avLst/>
          </a:prstGeom>
          <a:noFill/>
          <a:ln w="9525" cap="flat" cmpd="sng">
            <a:solidFill>
              <a:srgbClr val="00008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205" name="Shape 205"/>
          <p:cNvSpPr txBox="1"/>
          <p:nvPr/>
        </p:nvSpPr>
        <p:spPr>
          <a:xfrm>
            <a:off x="7879679" y="1866435"/>
            <a:ext cx="5205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cxnSp>
        <p:nvCxnSpPr>
          <p:cNvPr id="206" name="Shape 206"/>
          <p:cNvCxnSpPr/>
          <p:nvPr/>
        </p:nvCxnSpPr>
        <p:spPr>
          <a:xfrm>
            <a:off x="7879679" y="4183559"/>
            <a:ext cx="0" cy="1659199"/>
          </a:xfrm>
          <a:prstGeom prst="straightConnector1">
            <a:avLst/>
          </a:prstGeom>
          <a:noFill/>
          <a:ln w="9525" cap="flat" cmpd="sng">
            <a:solidFill>
              <a:srgbClr val="00008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207" name="Shape 207"/>
          <p:cNvSpPr txBox="1"/>
          <p:nvPr/>
        </p:nvSpPr>
        <p:spPr>
          <a:xfrm>
            <a:off x="7879679" y="4805705"/>
            <a:ext cx="5205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sp>
        <p:nvSpPr>
          <p:cNvPr id="208" name="Shape 208"/>
          <p:cNvSpPr/>
          <p:nvPr/>
        </p:nvSpPr>
        <p:spPr>
          <a:xfrm>
            <a:off x="8194826" y="3848767"/>
            <a:ext cx="659099" cy="6696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8194826" y="5507800"/>
            <a:ext cx="659099" cy="6696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Effect</a:t>
            </a:r>
          </a:p>
        </p:txBody>
      </p:sp>
    </p:spTree>
    <p:extLst>
      <p:ext uri="{BB962C8B-B14F-4D97-AF65-F5344CB8AC3E}">
        <p14:creationId xmlns:p14="http://schemas.microsoft.com/office/powerpoint/2010/main" val="4060187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" name="Shape 215"/>
          <p:cNvCxnSpPr/>
          <p:nvPr/>
        </p:nvCxnSpPr>
        <p:spPr>
          <a:xfrm>
            <a:off x="829440" y="2073817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" name="Shape 216"/>
          <p:cNvCxnSpPr/>
          <p:nvPr/>
        </p:nvCxnSpPr>
        <p:spPr>
          <a:xfrm flipH="1">
            <a:off x="3732539" y="1244290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7" name="Shape 217"/>
          <p:cNvCxnSpPr/>
          <p:nvPr/>
        </p:nvCxnSpPr>
        <p:spPr>
          <a:xfrm>
            <a:off x="3732480" y="2073818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8" name="Shape 218"/>
          <p:cNvCxnSpPr/>
          <p:nvPr/>
        </p:nvCxnSpPr>
        <p:spPr>
          <a:xfrm>
            <a:off x="4976639" y="1244289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Shape 219"/>
          <p:cNvCxnSpPr/>
          <p:nvPr/>
        </p:nvCxnSpPr>
        <p:spPr>
          <a:xfrm>
            <a:off x="4976639" y="2903344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Shape 220"/>
          <p:cNvSpPr txBox="1"/>
          <p:nvPr/>
        </p:nvSpPr>
        <p:spPr>
          <a:xfrm>
            <a:off x="0" y="2979112"/>
            <a:ext cx="1036800" cy="5464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3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B↑</a:t>
            </a:r>
          </a:p>
        </p:txBody>
      </p:sp>
      <p:cxnSp>
        <p:nvCxnSpPr>
          <p:cNvPr id="221" name="Shape 221"/>
          <p:cNvCxnSpPr/>
          <p:nvPr/>
        </p:nvCxnSpPr>
        <p:spPr>
          <a:xfrm>
            <a:off x="829440" y="5013087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Shape 222"/>
          <p:cNvCxnSpPr/>
          <p:nvPr/>
        </p:nvCxnSpPr>
        <p:spPr>
          <a:xfrm flipH="1">
            <a:off x="3732539" y="4183559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Shape 223"/>
          <p:cNvCxnSpPr/>
          <p:nvPr/>
        </p:nvCxnSpPr>
        <p:spPr>
          <a:xfrm>
            <a:off x="3732480" y="5013087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Shape 224"/>
          <p:cNvCxnSpPr/>
          <p:nvPr/>
        </p:nvCxnSpPr>
        <p:spPr>
          <a:xfrm>
            <a:off x="4976639" y="4183559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Shape 225"/>
          <p:cNvCxnSpPr/>
          <p:nvPr/>
        </p:nvCxnSpPr>
        <p:spPr>
          <a:xfrm>
            <a:off x="4976639" y="5842613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Shape 226"/>
          <p:cNvSpPr txBox="1"/>
          <p:nvPr/>
        </p:nvSpPr>
        <p:spPr>
          <a:xfrm>
            <a:off x="829443" y="2073849"/>
            <a:ext cx="3824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829458" y="4600011"/>
            <a:ext cx="3824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</a:t>
            </a:r>
          </a:p>
        </p:txBody>
      </p:sp>
      <p:cxnSp>
        <p:nvCxnSpPr>
          <p:cNvPr id="228" name="Shape 228"/>
          <p:cNvCxnSpPr/>
          <p:nvPr/>
        </p:nvCxnSpPr>
        <p:spPr>
          <a:xfrm>
            <a:off x="1866240" y="2073818"/>
            <a:ext cx="0" cy="2903199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229" name="Shape 229"/>
          <p:cNvSpPr txBox="1"/>
          <p:nvPr/>
        </p:nvSpPr>
        <p:spPr>
          <a:xfrm>
            <a:off x="1415925" y="3318108"/>
            <a:ext cx="4623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epr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4976690" y="1244295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 p↓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4976640" y="2556750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 p↑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4976690" y="4199651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 p↓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4976702" y="5463789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 p↑</a:t>
            </a:r>
          </a:p>
        </p:txBody>
      </p:sp>
      <p:cxnSp>
        <p:nvCxnSpPr>
          <p:cNvPr id="234" name="Shape 234"/>
          <p:cNvCxnSpPr/>
          <p:nvPr/>
        </p:nvCxnSpPr>
        <p:spPr>
          <a:xfrm>
            <a:off x="7879679" y="1244290"/>
            <a:ext cx="0" cy="1659199"/>
          </a:xfrm>
          <a:prstGeom prst="straightConnector1">
            <a:avLst/>
          </a:prstGeom>
          <a:noFill/>
          <a:ln w="9525" cap="flat" cmpd="sng">
            <a:solidFill>
              <a:srgbClr val="00008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235" name="Shape 235"/>
          <p:cNvSpPr txBox="1"/>
          <p:nvPr/>
        </p:nvSpPr>
        <p:spPr>
          <a:xfrm>
            <a:off x="7879679" y="1866435"/>
            <a:ext cx="5205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cxnSp>
        <p:nvCxnSpPr>
          <p:cNvPr id="236" name="Shape 236"/>
          <p:cNvCxnSpPr/>
          <p:nvPr/>
        </p:nvCxnSpPr>
        <p:spPr>
          <a:xfrm>
            <a:off x="7879679" y="4183559"/>
            <a:ext cx="0" cy="1659199"/>
          </a:xfrm>
          <a:prstGeom prst="straightConnector1">
            <a:avLst/>
          </a:prstGeom>
          <a:noFill/>
          <a:ln w="9525" cap="flat" cmpd="sng">
            <a:solidFill>
              <a:srgbClr val="00008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237" name="Shape 237"/>
          <p:cNvSpPr txBox="1"/>
          <p:nvPr/>
        </p:nvSpPr>
        <p:spPr>
          <a:xfrm>
            <a:off x="7879679" y="4805705"/>
            <a:ext cx="5205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cxnSp>
        <p:nvCxnSpPr>
          <p:cNvPr id="238" name="Shape 238"/>
          <p:cNvCxnSpPr/>
          <p:nvPr/>
        </p:nvCxnSpPr>
        <p:spPr>
          <a:xfrm>
            <a:off x="6428160" y="2903344"/>
            <a:ext cx="0" cy="1244400"/>
          </a:xfrm>
          <a:prstGeom prst="straightConnector1">
            <a:avLst/>
          </a:prstGeom>
          <a:noFill/>
          <a:ln w="9525" cap="flat" cmpd="sng">
            <a:solidFill>
              <a:srgbClr val="008000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239" name="Shape 239"/>
          <p:cNvSpPr txBox="1"/>
          <p:nvPr/>
        </p:nvSpPr>
        <p:spPr>
          <a:xfrm>
            <a:off x="5074606" y="3045736"/>
            <a:ext cx="1359899" cy="7340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microwaves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" sz="1500" b="0" i="1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ν=ν</a:t>
            </a:r>
            <a:r>
              <a:rPr lang="en" sz="1500" b="0" i="1" u="none" strike="noStrike" cap="none" baseline="-25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epr</a:t>
            </a:r>
            <a:r>
              <a:rPr lang="en" sz="1500" b="0" i="1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-ν</a:t>
            </a:r>
            <a:r>
              <a:rPr lang="en" sz="1500" b="0" i="1" u="none" strike="noStrike" cap="none" baseline="-25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sp>
        <p:nvSpPr>
          <p:cNvPr id="240" name="Shape 240"/>
          <p:cNvSpPr/>
          <p:nvPr/>
        </p:nvSpPr>
        <p:spPr>
          <a:xfrm>
            <a:off x="8329825" y="3976167"/>
            <a:ext cx="389100" cy="414799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8194826" y="5507800"/>
            <a:ext cx="659099" cy="6696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8329825" y="2695934"/>
            <a:ext cx="389100" cy="414799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Effect</a:t>
            </a:r>
          </a:p>
        </p:txBody>
      </p:sp>
    </p:spTree>
    <p:extLst>
      <p:ext uri="{BB962C8B-B14F-4D97-AF65-F5344CB8AC3E}">
        <p14:creationId xmlns:p14="http://schemas.microsoft.com/office/powerpoint/2010/main" val="3396259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8" name="Shape 248"/>
          <p:cNvCxnSpPr/>
          <p:nvPr/>
        </p:nvCxnSpPr>
        <p:spPr>
          <a:xfrm>
            <a:off x="829440" y="2073817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Shape 249"/>
          <p:cNvCxnSpPr/>
          <p:nvPr/>
        </p:nvCxnSpPr>
        <p:spPr>
          <a:xfrm flipH="1">
            <a:off x="3732539" y="1244290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Shape 250"/>
          <p:cNvCxnSpPr/>
          <p:nvPr/>
        </p:nvCxnSpPr>
        <p:spPr>
          <a:xfrm>
            <a:off x="3732480" y="2073818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Shape 251"/>
          <p:cNvCxnSpPr/>
          <p:nvPr/>
        </p:nvCxnSpPr>
        <p:spPr>
          <a:xfrm>
            <a:off x="4976639" y="1244289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Shape 252"/>
          <p:cNvCxnSpPr/>
          <p:nvPr/>
        </p:nvCxnSpPr>
        <p:spPr>
          <a:xfrm>
            <a:off x="4976639" y="2903344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" name="Shape 253"/>
          <p:cNvSpPr txBox="1"/>
          <p:nvPr/>
        </p:nvSpPr>
        <p:spPr>
          <a:xfrm>
            <a:off x="0" y="2979112"/>
            <a:ext cx="1036800" cy="5464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3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B↑</a:t>
            </a:r>
          </a:p>
        </p:txBody>
      </p:sp>
      <p:cxnSp>
        <p:nvCxnSpPr>
          <p:cNvPr id="254" name="Shape 254"/>
          <p:cNvCxnSpPr/>
          <p:nvPr/>
        </p:nvCxnSpPr>
        <p:spPr>
          <a:xfrm>
            <a:off x="829440" y="5013087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Shape 255"/>
          <p:cNvCxnSpPr/>
          <p:nvPr/>
        </p:nvCxnSpPr>
        <p:spPr>
          <a:xfrm flipH="1">
            <a:off x="3732539" y="4183559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Shape 256"/>
          <p:cNvCxnSpPr/>
          <p:nvPr/>
        </p:nvCxnSpPr>
        <p:spPr>
          <a:xfrm>
            <a:off x="3732480" y="5013087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7" name="Shape 257"/>
          <p:cNvCxnSpPr/>
          <p:nvPr/>
        </p:nvCxnSpPr>
        <p:spPr>
          <a:xfrm>
            <a:off x="4976639" y="4183559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" name="Shape 258"/>
          <p:cNvCxnSpPr/>
          <p:nvPr/>
        </p:nvCxnSpPr>
        <p:spPr>
          <a:xfrm>
            <a:off x="4976639" y="5842613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9" name="Shape 259"/>
          <p:cNvSpPr txBox="1"/>
          <p:nvPr/>
        </p:nvSpPr>
        <p:spPr>
          <a:xfrm>
            <a:off x="829443" y="2073849"/>
            <a:ext cx="3824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829458" y="4600011"/>
            <a:ext cx="3824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</a:t>
            </a:r>
          </a:p>
        </p:txBody>
      </p:sp>
      <p:cxnSp>
        <p:nvCxnSpPr>
          <p:cNvPr id="261" name="Shape 261"/>
          <p:cNvCxnSpPr/>
          <p:nvPr/>
        </p:nvCxnSpPr>
        <p:spPr>
          <a:xfrm>
            <a:off x="1866240" y="2073818"/>
            <a:ext cx="0" cy="2903199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262" name="Shape 262"/>
          <p:cNvSpPr txBox="1"/>
          <p:nvPr/>
        </p:nvSpPr>
        <p:spPr>
          <a:xfrm>
            <a:off x="1415925" y="3318108"/>
            <a:ext cx="4623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epr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4976690" y="1244295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 p↓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4976640" y="2556750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 p↑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4976690" y="4199651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 p↓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4976702" y="5463789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 p↑</a:t>
            </a:r>
          </a:p>
        </p:txBody>
      </p:sp>
      <p:cxnSp>
        <p:nvCxnSpPr>
          <p:cNvPr id="267" name="Shape 267"/>
          <p:cNvCxnSpPr/>
          <p:nvPr/>
        </p:nvCxnSpPr>
        <p:spPr>
          <a:xfrm>
            <a:off x="7879679" y="1244290"/>
            <a:ext cx="0" cy="1659199"/>
          </a:xfrm>
          <a:prstGeom prst="straightConnector1">
            <a:avLst/>
          </a:prstGeom>
          <a:noFill/>
          <a:ln w="9525" cap="flat" cmpd="sng">
            <a:solidFill>
              <a:srgbClr val="00008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268" name="Shape 268"/>
          <p:cNvSpPr txBox="1"/>
          <p:nvPr/>
        </p:nvSpPr>
        <p:spPr>
          <a:xfrm>
            <a:off x="7879679" y="1866435"/>
            <a:ext cx="5205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cxnSp>
        <p:nvCxnSpPr>
          <p:cNvPr id="269" name="Shape 269"/>
          <p:cNvCxnSpPr/>
          <p:nvPr/>
        </p:nvCxnSpPr>
        <p:spPr>
          <a:xfrm>
            <a:off x="7879679" y="4183559"/>
            <a:ext cx="0" cy="1659199"/>
          </a:xfrm>
          <a:prstGeom prst="straightConnector1">
            <a:avLst/>
          </a:prstGeom>
          <a:noFill/>
          <a:ln w="9525" cap="flat" cmpd="sng">
            <a:solidFill>
              <a:srgbClr val="00008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270" name="Shape 270"/>
          <p:cNvSpPr txBox="1"/>
          <p:nvPr/>
        </p:nvSpPr>
        <p:spPr>
          <a:xfrm>
            <a:off x="7879679" y="4805705"/>
            <a:ext cx="5205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cxnSp>
        <p:nvCxnSpPr>
          <p:cNvPr id="271" name="Shape 271"/>
          <p:cNvCxnSpPr/>
          <p:nvPr/>
        </p:nvCxnSpPr>
        <p:spPr>
          <a:xfrm>
            <a:off x="6428160" y="2903344"/>
            <a:ext cx="0" cy="1244400"/>
          </a:xfrm>
          <a:prstGeom prst="straightConnector1">
            <a:avLst/>
          </a:prstGeom>
          <a:noFill/>
          <a:ln w="9525" cap="flat" cmpd="sng">
            <a:solidFill>
              <a:srgbClr val="D9EAD3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72" name="Shape 272"/>
          <p:cNvCxnSpPr/>
          <p:nvPr/>
        </p:nvCxnSpPr>
        <p:spPr>
          <a:xfrm>
            <a:off x="7050239" y="2903345"/>
            <a:ext cx="0" cy="2903199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73" name="Shape 273"/>
          <p:cNvSpPr txBox="1"/>
          <p:nvPr/>
        </p:nvSpPr>
        <p:spPr>
          <a:xfrm>
            <a:off x="6984929" y="3270425"/>
            <a:ext cx="1244100" cy="5472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Electron relaxation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5074606" y="3045736"/>
            <a:ext cx="1359899" cy="7340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microwaves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" sz="1500" b="0" i="1" u="none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ν=ν</a:t>
            </a:r>
            <a:r>
              <a:rPr lang="en" sz="1500" b="0" i="1" u="none" strike="noStrike" cap="none" baseline="-25000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epr</a:t>
            </a:r>
            <a:r>
              <a:rPr lang="en" sz="1500" b="0" i="1" u="none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-ν</a:t>
            </a:r>
            <a:r>
              <a:rPr lang="en" sz="1500" b="0" i="1" u="none" strike="noStrike" cap="none" baseline="-25000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sp>
        <p:nvSpPr>
          <p:cNvPr id="275" name="Shape 275"/>
          <p:cNvSpPr/>
          <p:nvPr/>
        </p:nvSpPr>
        <p:spPr>
          <a:xfrm>
            <a:off x="8135275" y="5504601"/>
            <a:ext cx="778200" cy="675999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8333126" y="3976167"/>
            <a:ext cx="382499" cy="414799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8416976" y="2784933"/>
            <a:ext cx="214799" cy="2368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Effect</a:t>
            </a:r>
          </a:p>
        </p:txBody>
      </p:sp>
    </p:spTree>
    <p:extLst>
      <p:ext uri="{BB962C8B-B14F-4D97-AF65-F5344CB8AC3E}">
        <p14:creationId xmlns:p14="http://schemas.microsoft.com/office/powerpoint/2010/main" val="2846436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3" name="Shape 283"/>
          <p:cNvCxnSpPr/>
          <p:nvPr/>
        </p:nvCxnSpPr>
        <p:spPr>
          <a:xfrm>
            <a:off x="829440" y="2073817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Shape 284"/>
          <p:cNvCxnSpPr/>
          <p:nvPr/>
        </p:nvCxnSpPr>
        <p:spPr>
          <a:xfrm flipH="1">
            <a:off x="3732539" y="1244290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Shape 285"/>
          <p:cNvCxnSpPr/>
          <p:nvPr/>
        </p:nvCxnSpPr>
        <p:spPr>
          <a:xfrm>
            <a:off x="3732480" y="2073818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Shape 286"/>
          <p:cNvCxnSpPr/>
          <p:nvPr/>
        </p:nvCxnSpPr>
        <p:spPr>
          <a:xfrm>
            <a:off x="4976639" y="1244289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Shape 287"/>
          <p:cNvCxnSpPr/>
          <p:nvPr/>
        </p:nvCxnSpPr>
        <p:spPr>
          <a:xfrm>
            <a:off x="4976639" y="2903344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Shape 288"/>
          <p:cNvSpPr txBox="1"/>
          <p:nvPr/>
        </p:nvSpPr>
        <p:spPr>
          <a:xfrm>
            <a:off x="0" y="2979112"/>
            <a:ext cx="1036800" cy="5464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3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B↑</a:t>
            </a:r>
          </a:p>
        </p:txBody>
      </p:sp>
      <p:cxnSp>
        <p:nvCxnSpPr>
          <p:cNvPr id="289" name="Shape 289"/>
          <p:cNvCxnSpPr/>
          <p:nvPr/>
        </p:nvCxnSpPr>
        <p:spPr>
          <a:xfrm>
            <a:off x="829440" y="5013087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Shape 290"/>
          <p:cNvCxnSpPr/>
          <p:nvPr/>
        </p:nvCxnSpPr>
        <p:spPr>
          <a:xfrm flipH="1">
            <a:off x="3732539" y="4183559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Shape 291"/>
          <p:cNvCxnSpPr/>
          <p:nvPr/>
        </p:nvCxnSpPr>
        <p:spPr>
          <a:xfrm>
            <a:off x="3732480" y="5013087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" name="Shape 292"/>
          <p:cNvCxnSpPr/>
          <p:nvPr/>
        </p:nvCxnSpPr>
        <p:spPr>
          <a:xfrm>
            <a:off x="4976639" y="4183559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Shape 293"/>
          <p:cNvCxnSpPr/>
          <p:nvPr/>
        </p:nvCxnSpPr>
        <p:spPr>
          <a:xfrm>
            <a:off x="4976639" y="5842613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4" name="Shape 294"/>
          <p:cNvSpPr txBox="1"/>
          <p:nvPr/>
        </p:nvSpPr>
        <p:spPr>
          <a:xfrm>
            <a:off x="829443" y="2073849"/>
            <a:ext cx="3824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829458" y="4600011"/>
            <a:ext cx="3824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</a:t>
            </a:r>
          </a:p>
        </p:txBody>
      </p:sp>
      <p:cxnSp>
        <p:nvCxnSpPr>
          <p:cNvPr id="296" name="Shape 296"/>
          <p:cNvCxnSpPr/>
          <p:nvPr/>
        </p:nvCxnSpPr>
        <p:spPr>
          <a:xfrm>
            <a:off x="1866240" y="2073818"/>
            <a:ext cx="0" cy="2903199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297" name="Shape 297"/>
          <p:cNvSpPr txBox="1"/>
          <p:nvPr/>
        </p:nvSpPr>
        <p:spPr>
          <a:xfrm>
            <a:off x="1415925" y="3318108"/>
            <a:ext cx="4623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epr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4976690" y="1244295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 p↓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4976640" y="2556750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 p↑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4976690" y="4199651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 p↓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4976702" y="5463789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 p↑</a:t>
            </a:r>
          </a:p>
        </p:txBody>
      </p:sp>
      <p:cxnSp>
        <p:nvCxnSpPr>
          <p:cNvPr id="302" name="Shape 302"/>
          <p:cNvCxnSpPr/>
          <p:nvPr/>
        </p:nvCxnSpPr>
        <p:spPr>
          <a:xfrm>
            <a:off x="7879679" y="1244290"/>
            <a:ext cx="0" cy="1659199"/>
          </a:xfrm>
          <a:prstGeom prst="straightConnector1">
            <a:avLst/>
          </a:prstGeom>
          <a:noFill/>
          <a:ln w="9525" cap="flat" cmpd="sng">
            <a:solidFill>
              <a:srgbClr val="00008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303" name="Shape 303"/>
          <p:cNvSpPr txBox="1"/>
          <p:nvPr/>
        </p:nvSpPr>
        <p:spPr>
          <a:xfrm>
            <a:off x="7879679" y="1866435"/>
            <a:ext cx="5205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cxnSp>
        <p:nvCxnSpPr>
          <p:cNvPr id="304" name="Shape 304"/>
          <p:cNvCxnSpPr/>
          <p:nvPr/>
        </p:nvCxnSpPr>
        <p:spPr>
          <a:xfrm>
            <a:off x="7879679" y="4183559"/>
            <a:ext cx="0" cy="1659199"/>
          </a:xfrm>
          <a:prstGeom prst="straightConnector1">
            <a:avLst/>
          </a:prstGeom>
          <a:noFill/>
          <a:ln w="9525" cap="flat" cmpd="sng">
            <a:solidFill>
              <a:srgbClr val="00008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305" name="Shape 305"/>
          <p:cNvSpPr txBox="1"/>
          <p:nvPr/>
        </p:nvSpPr>
        <p:spPr>
          <a:xfrm>
            <a:off x="7879679" y="4805705"/>
            <a:ext cx="5205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cxnSp>
        <p:nvCxnSpPr>
          <p:cNvPr id="306" name="Shape 306"/>
          <p:cNvCxnSpPr/>
          <p:nvPr/>
        </p:nvCxnSpPr>
        <p:spPr>
          <a:xfrm>
            <a:off x="6428160" y="2903344"/>
            <a:ext cx="0" cy="1244400"/>
          </a:xfrm>
          <a:prstGeom prst="straightConnector1">
            <a:avLst/>
          </a:prstGeom>
          <a:noFill/>
          <a:ln w="9525" cap="flat" cmpd="sng">
            <a:solidFill>
              <a:srgbClr val="0080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307" name="Shape 307"/>
          <p:cNvCxnSpPr/>
          <p:nvPr/>
        </p:nvCxnSpPr>
        <p:spPr>
          <a:xfrm>
            <a:off x="7050239" y="2903345"/>
            <a:ext cx="0" cy="2903199"/>
          </a:xfrm>
          <a:prstGeom prst="straightConnector1">
            <a:avLst/>
          </a:prstGeom>
          <a:noFill/>
          <a:ln w="9525" cap="flat" cmpd="sng">
            <a:solidFill>
              <a:srgbClr val="EAD1DC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08" name="Shape 308"/>
          <p:cNvSpPr txBox="1"/>
          <p:nvPr/>
        </p:nvSpPr>
        <p:spPr>
          <a:xfrm>
            <a:off x="6984929" y="3270425"/>
            <a:ext cx="1244100" cy="5472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EAD1DC"/>
                </a:solidFill>
                <a:latin typeface="Arial"/>
                <a:ea typeface="Arial"/>
                <a:cs typeface="Arial"/>
                <a:sym typeface="Arial"/>
              </a:rPr>
              <a:t>Electron relaxation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5074606" y="3045736"/>
            <a:ext cx="1359899" cy="7340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microwaves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" sz="1500" b="0" i="1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ν=ν</a:t>
            </a:r>
            <a:r>
              <a:rPr lang="en" sz="1500" b="0" i="1" u="none" strike="noStrike" cap="none" baseline="-25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epr</a:t>
            </a:r>
            <a:r>
              <a:rPr lang="en" sz="1500" b="0" i="1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-ν</a:t>
            </a:r>
            <a:r>
              <a:rPr lang="en" sz="1500" b="0" i="1" u="none" strike="noStrike" cap="none" baseline="-25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sp>
        <p:nvSpPr>
          <p:cNvPr id="310" name="Shape 310"/>
          <p:cNvSpPr/>
          <p:nvPr/>
        </p:nvSpPr>
        <p:spPr>
          <a:xfrm>
            <a:off x="8135275" y="5504601"/>
            <a:ext cx="778200" cy="675999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8375125" y="4003967"/>
            <a:ext cx="298500" cy="359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8375125" y="2723733"/>
            <a:ext cx="298500" cy="359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Effect</a:t>
            </a:r>
          </a:p>
        </p:txBody>
      </p:sp>
    </p:spTree>
    <p:extLst>
      <p:ext uri="{BB962C8B-B14F-4D97-AF65-F5344CB8AC3E}">
        <p14:creationId xmlns:p14="http://schemas.microsoft.com/office/powerpoint/2010/main" val="1140857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8" name="Shape 318"/>
          <p:cNvCxnSpPr/>
          <p:nvPr/>
        </p:nvCxnSpPr>
        <p:spPr>
          <a:xfrm>
            <a:off x="829440" y="2073817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Shape 319"/>
          <p:cNvCxnSpPr/>
          <p:nvPr/>
        </p:nvCxnSpPr>
        <p:spPr>
          <a:xfrm flipH="1">
            <a:off x="3732539" y="1244290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Shape 320"/>
          <p:cNvCxnSpPr/>
          <p:nvPr/>
        </p:nvCxnSpPr>
        <p:spPr>
          <a:xfrm>
            <a:off x="3732480" y="2073818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Shape 321"/>
          <p:cNvCxnSpPr/>
          <p:nvPr/>
        </p:nvCxnSpPr>
        <p:spPr>
          <a:xfrm>
            <a:off x="4976639" y="1244289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Shape 322"/>
          <p:cNvCxnSpPr/>
          <p:nvPr/>
        </p:nvCxnSpPr>
        <p:spPr>
          <a:xfrm>
            <a:off x="4976639" y="2903344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3" name="Shape 323"/>
          <p:cNvSpPr txBox="1"/>
          <p:nvPr/>
        </p:nvSpPr>
        <p:spPr>
          <a:xfrm>
            <a:off x="0" y="2979112"/>
            <a:ext cx="1036800" cy="5464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3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B↑</a:t>
            </a:r>
          </a:p>
        </p:txBody>
      </p:sp>
      <p:cxnSp>
        <p:nvCxnSpPr>
          <p:cNvPr id="324" name="Shape 324"/>
          <p:cNvCxnSpPr/>
          <p:nvPr/>
        </p:nvCxnSpPr>
        <p:spPr>
          <a:xfrm>
            <a:off x="829440" y="5013087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Shape 325"/>
          <p:cNvCxnSpPr/>
          <p:nvPr/>
        </p:nvCxnSpPr>
        <p:spPr>
          <a:xfrm flipH="1">
            <a:off x="3732539" y="4183559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Shape 326"/>
          <p:cNvCxnSpPr/>
          <p:nvPr/>
        </p:nvCxnSpPr>
        <p:spPr>
          <a:xfrm>
            <a:off x="3732480" y="5013087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Shape 327"/>
          <p:cNvCxnSpPr/>
          <p:nvPr/>
        </p:nvCxnSpPr>
        <p:spPr>
          <a:xfrm>
            <a:off x="4976639" y="4183559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Shape 328"/>
          <p:cNvCxnSpPr/>
          <p:nvPr/>
        </p:nvCxnSpPr>
        <p:spPr>
          <a:xfrm>
            <a:off x="4976639" y="5842613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9" name="Shape 329"/>
          <p:cNvSpPr txBox="1"/>
          <p:nvPr/>
        </p:nvSpPr>
        <p:spPr>
          <a:xfrm>
            <a:off x="829443" y="2073849"/>
            <a:ext cx="3824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829458" y="4600011"/>
            <a:ext cx="3824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</a:t>
            </a:r>
          </a:p>
        </p:txBody>
      </p:sp>
      <p:cxnSp>
        <p:nvCxnSpPr>
          <p:cNvPr id="331" name="Shape 331"/>
          <p:cNvCxnSpPr/>
          <p:nvPr/>
        </p:nvCxnSpPr>
        <p:spPr>
          <a:xfrm>
            <a:off x="1866240" y="2073818"/>
            <a:ext cx="0" cy="2903199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332" name="Shape 332"/>
          <p:cNvSpPr txBox="1"/>
          <p:nvPr/>
        </p:nvSpPr>
        <p:spPr>
          <a:xfrm>
            <a:off x="1415925" y="3318108"/>
            <a:ext cx="4623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epr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4976690" y="1244295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 p↓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4976640" y="2556750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 p↑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4976690" y="4199651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 p↓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4976702" y="5463789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 p↑</a:t>
            </a:r>
          </a:p>
        </p:txBody>
      </p:sp>
      <p:cxnSp>
        <p:nvCxnSpPr>
          <p:cNvPr id="337" name="Shape 337"/>
          <p:cNvCxnSpPr/>
          <p:nvPr/>
        </p:nvCxnSpPr>
        <p:spPr>
          <a:xfrm>
            <a:off x="7879679" y="1244290"/>
            <a:ext cx="0" cy="1659199"/>
          </a:xfrm>
          <a:prstGeom prst="straightConnector1">
            <a:avLst/>
          </a:prstGeom>
          <a:noFill/>
          <a:ln w="9525" cap="flat" cmpd="sng">
            <a:solidFill>
              <a:srgbClr val="00008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338" name="Shape 338"/>
          <p:cNvSpPr txBox="1"/>
          <p:nvPr/>
        </p:nvSpPr>
        <p:spPr>
          <a:xfrm>
            <a:off x="7879679" y="1866435"/>
            <a:ext cx="5205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cxnSp>
        <p:nvCxnSpPr>
          <p:cNvPr id="339" name="Shape 339"/>
          <p:cNvCxnSpPr/>
          <p:nvPr/>
        </p:nvCxnSpPr>
        <p:spPr>
          <a:xfrm>
            <a:off x="7879679" y="4183559"/>
            <a:ext cx="0" cy="1659199"/>
          </a:xfrm>
          <a:prstGeom prst="straightConnector1">
            <a:avLst/>
          </a:prstGeom>
          <a:noFill/>
          <a:ln w="9525" cap="flat" cmpd="sng">
            <a:solidFill>
              <a:srgbClr val="00008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340" name="Shape 340"/>
          <p:cNvSpPr txBox="1"/>
          <p:nvPr/>
        </p:nvSpPr>
        <p:spPr>
          <a:xfrm>
            <a:off x="7879679" y="4805705"/>
            <a:ext cx="5205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cxnSp>
        <p:nvCxnSpPr>
          <p:cNvPr id="341" name="Shape 341"/>
          <p:cNvCxnSpPr/>
          <p:nvPr/>
        </p:nvCxnSpPr>
        <p:spPr>
          <a:xfrm>
            <a:off x="6428160" y="2903344"/>
            <a:ext cx="0" cy="1244400"/>
          </a:xfrm>
          <a:prstGeom prst="straightConnector1">
            <a:avLst/>
          </a:prstGeom>
          <a:noFill/>
          <a:ln w="9525" cap="flat" cmpd="sng">
            <a:solidFill>
              <a:srgbClr val="D9EAD3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342" name="Shape 342"/>
          <p:cNvCxnSpPr/>
          <p:nvPr/>
        </p:nvCxnSpPr>
        <p:spPr>
          <a:xfrm>
            <a:off x="7050239" y="2903345"/>
            <a:ext cx="0" cy="2903199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43" name="Shape 343"/>
          <p:cNvSpPr txBox="1"/>
          <p:nvPr/>
        </p:nvSpPr>
        <p:spPr>
          <a:xfrm>
            <a:off x="6984929" y="3270425"/>
            <a:ext cx="1244100" cy="5472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Electron relaxation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5074606" y="3045736"/>
            <a:ext cx="1359899" cy="7340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microwaves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" sz="1500" b="0" i="1" u="none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ν=ν</a:t>
            </a:r>
            <a:r>
              <a:rPr lang="en" sz="1500" b="0" i="1" u="none" strike="noStrike" cap="none" baseline="-25000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epr</a:t>
            </a:r>
            <a:r>
              <a:rPr lang="en" sz="1500" b="0" i="1" u="none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-ν</a:t>
            </a:r>
            <a:r>
              <a:rPr lang="en" sz="1500" b="0" i="1" u="none" strike="noStrike" cap="none" baseline="-25000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sp>
        <p:nvSpPr>
          <p:cNvPr id="345" name="Shape 345"/>
          <p:cNvSpPr/>
          <p:nvPr/>
        </p:nvSpPr>
        <p:spPr>
          <a:xfrm>
            <a:off x="8119226" y="5475600"/>
            <a:ext cx="810299" cy="734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8375125" y="4003967"/>
            <a:ext cx="298500" cy="359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8436026" y="2784534"/>
            <a:ext cx="176699" cy="237599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Effect</a:t>
            </a:r>
          </a:p>
        </p:txBody>
      </p:sp>
    </p:spTree>
    <p:extLst>
      <p:ext uri="{BB962C8B-B14F-4D97-AF65-F5344CB8AC3E}">
        <p14:creationId xmlns:p14="http://schemas.microsoft.com/office/powerpoint/2010/main" val="3215617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3" name="Shape 353"/>
          <p:cNvCxnSpPr/>
          <p:nvPr/>
        </p:nvCxnSpPr>
        <p:spPr>
          <a:xfrm>
            <a:off x="829440" y="2073817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4" name="Shape 354"/>
          <p:cNvCxnSpPr/>
          <p:nvPr/>
        </p:nvCxnSpPr>
        <p:spPr>
          <a:xfrm flipH="1">
            <a:off x="3732539" y="1244290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5" name="Shape 355"/>
          <p:cNvCxnSpPr/>
          <p:nvPr/>
        </p:nvCxnSpPr>
        <p:spPr>
          <a:xfrm>
            <a:off x="3732480" y="2073818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Shape 356"/>
          <p:cNvCxnSpPr/>
          <p:nvPr/>
        </p:nvCxnSpPr>
        <p:spPr>
          <a:xfrm>
            <a:off x="4976639" y="1244289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Shape 357"/>
          <p:cNvCxnSpPr/>
          <p:nvPr/>
        </p:nvCxnSpPr>
        <p:spPr>
          <a:xfrm>
            <a:off x="4976639" y="2903344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" name="Shape 358"/>
          <p:cNvSpPr txBox="1"/>
          <p:nvPr/>
        </p:nvSpPr>
        <p:spPr>
          <a:xfrm>
            <a:off x="0" y="2979112"/>
            <a:ext cx="1036800" cy="5464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3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B↑</a:t>
            </a:r>
          </a:p>
        </p:txBody>
      </p:sp>
      <p:cxnSp>
        <p:nvCxnSpPr>
          <p:cNvPr id="359" name="Shape 359"/>
          <p:cNvCxnSpPr/>
          <p:nvPr/>
        </p:nvCxnSpPr>
        <p:spPr>
          <a:xfrm>
            <a:off x="829440" y="5013087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Shape 360"/>
          <p:cNvCxnSpPr/>
          <p:nvPr/>
        </p:nvCxnSpPr>
        <p:spPr>
          <a:xfrm flipH="1">
            <a:off x="3732539" y="4183559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Shape 361"/>
          <p:cNvCxnSpPr/>
          <p:nvPr/>
        </p:nvCxnSpPr>
        <p:spPr>
          <a:xfrm>
            <a:off x="3732480" y="5013087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Shape 362"/>
          <p:cNvCxnSpPr/>
          <p:nvPr/>
        </p:nvCxnSpPr>
        <p:spPr>
          <a:xfrm>
            <a:off x="4976639" y="4183559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Shape 363"/>
          <p:cNvCxnSpPr/>
          <p:nvPr/>
        </p:nvCxnSpPr>
        <p:spPr>
          <a:xfrm>
            <a:off x="4976639" y="5842613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4" name="Shape 364"/>
          <p:cNvSpPr txBox="1"/>
          <p:nvPr/>
        </p:nvSpPr>
        <p:spPr>
          <a:xfrm>
            <a:off x="829443" y="2073849"/>
            <a:ext cx="3824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829458" y="4600011"/>
            <a:ext cx="3824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</a:t>
            </a:r>
          </a:p>
        </p:txBody>
      </p:sp>
      <p:cxnSp>
        <p:nvCxnSpPr>
          <p:cNvPr id="366" name="Shape 366"/>
          <p:cNvCxnSpPr/>
          <p:nvPr/>
        </p:nvCxnSpPr>
        <p:spPr>
          <a:xfrm>
            <a:off x="1866240" y="2073818"/>
            <a:ext cx="0" cy="2903199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367" name="Shape 367"/>
          <p:cNvSpPr txBox="1"/>
          <p:nvPr/>
        </p:nvSpPr>
        <p:spPr>
          <a:xfrm>
            <a:off x="1415925" y="3318108"/>
            <a:ext cx="4623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epr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4976690" y="1244295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 p↓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4976640" y="2556750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 p↑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4976690" y="4199651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 p↓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4976702" y="5463789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 p↑</a:t>
            </a:r>
          </a:p>
        </p:txBody>
      </p:sp>
      <p:cxnSp>
        <p:nvCxnSpPr>
          <p:cNvPr id="372" name="Shape 372"/>
          <p:cNvCxnSpPr/>
          <p:nvPr/>
        </p:nvCxnSpPr>
        <p:spPr>
          <a:xfrm>
            <a:off x="7879679" y="1244290"/>
            <a:ext cx="0" cy="1659199"/>
          </a:xfrm>
          <a:prstGeom prst="straightConnector1">
            <a:avLst/>
          </a:prstGeom>
          <a:noFill/>
          <a:ln w="9525" cap="flat" cmpd="sng">
            <a:solidFill>
              <a:srgbClr val="00008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373" name="Shape 373"/>
          <p:cNvSpPr txBox="1"/>
          <p:nvPr/>
        </p:nvSpPr>
        <p:spPr>
          <a:xfrm>
            <a:off x="7879679" y="1866435"/>
            <a:ext cx="5205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cxnSp>
        <p:nvCxnSpPr>
          <p:cNvPr id="374" name="Shape 374"/>
          <p:cNvCxnSpPr/>
          <p:nvPr/>
        </p:nvCxnSpPr>
        <p:spPr>
          <a:xfrm>
            <a:off x="7879679" y="4183559"/>
            <a:ext cx="0" cy="1659199"/>
          </a:xfrm>
          <a:prstGeom prst="straightConnector1">
            <a:avLst/>
          </a:prstGeom>
          <a:noFill/>
          <a:ln w="9525" cap="flat" cmpd="sng">
            <a:solidFill>
              <a:srgbClr val="00008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375" name="Shape 375"/>
          <p:cNvSpPr txBox="1"/>
          <p:nvPr/>
        </p:nvSpPr>
        <p:spPr>
          <a:xfrm>
            <a:off x="7879679" y="4805705"/>
            <a:ext cx="5205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cxnSp>
        <p:nvCxnSpPr>
          <p:cNvPr id="376" name="Shape 376"/>
          <p:cNvCxnSpPr/>
          <p:nvPr/>
        </p:nvCxnSpPr>
        <p:spPr>
          <a:xfrm>
            <a:off x="6428160" y="2903344"/>
            <a:ext cx="0" cy="1244400"/>
          </a:xfrm>
          <a:prstGeom prst="straightConnector1">
            <a:avLst/>
          </a:prstGeom>
          <a:noFill/>
          <a:ln w="9525" cap="flat" cmpd="sng">
            <a:solidFill>
              <a:srgbClr val="0080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377" name="Shape 377"/>
          <p:cNvCxnSpPr/>
          <p:nvPr/>
        </p:nvCxnSpPr>
        <p:spPr>
          <a:xfrm>
            <a:off x="7050239" y="2903345"/>
            <a:ext cx="0" cy="2903199"/>
          </a:xfrm>
          <a:prstGeom prst="straightConnector1">
            <a:avLst/>
          </a:prstGeom>
          <a:noFill/>
          <a:ln w="9525" cap="flat" cmpd="sng">
            <a:solidFill>
              <a:srgbClr val="EAD1DC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78" name="Shape 378"/>
          <p:cNvSpPr txBox="1"/>
          <p:nvPr/>
        </p:nvSpPr>
        <p:spPr>
          <a:xfrm>
            <a:off x="6984929" y="3270425"/>
            <a:ext cx="1244100" cy="5472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EAD1DC"/>
                </a:solidFill>
                <a:latin typeface="Arial"/>
                <a:ea typeface="Arial"/>
                <a:cs typeface="Arial"/>
                <a:sym typeface="Arial"/>
              </a:rPr>
              <a:t>Electron relaxation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5074606" y="3045736"/>
            <a:ext cx="1359899" cy="7340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microwaves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" sz="1500" b="0" i="1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ν=ν</a:t>
            </a:r>
            <a:r>
              <a:rPr lang="en" sz="1500" b="0" i="1" u="none" strike="noStrike" cap="none" baseline="-25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epr</a:t>
            </a:r>
            <a:r>
              <a:rPr lang="en" sz="1500" b="0" i="1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-ν</a:t>
            </a:r>
            <a:r>
              <a:rPr lang="en" sz="1500" b="0" i="1" u="none" strike="noStrike" cap="none" baseline="-25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sp>
        <p:nvSpPr>
          <p:cNvPr id="380" name="Shape 380"/>
          <p:cNvSpPr/>
          <p:nvPr/>
        </p:nvSpPr>
        <p:spPr>
          <a:xfrm>
            <a:off x="8119226" y="5475600"/>
            <a:ext cx="810299" cy="734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8408276" y="4048767"/>
            <a:ext cx="265199" cy="314399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8408276" y="2746134"/>
            <a:ext cx="265199" cy="314399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Effect</a:t>
            </a:r>
          </a:p>
        </p:txBody>
      </p:sp>
    </p:spTree>
    <p:extLst>
      <p:ext uri="{BB962C8B-B14F-4D97-AF65-F5344CB8AC3E}">
        <p14:creationId xmlns:p14="http://schemas.microsoft.com/office/powerpoint/2010/main" val="1774351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8" name="Shape 388"/>
          <p:cNvCxnSpPr/>
          <p:nvPr/>
        </p:nvCxnSpPr>
        <p:spPr>
          <a:xfrm>
            <a:off x="829440" y="2073817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9" name="Shape 389"/>
          <p:cNvCxnSpPr/>
          <p:nvPr/>
        </p:nvCxnSpPr>
        <p:spPr>
          <a:xfrm flipH="1">
            <a:off x="3732539" y="1244290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Shape 390"/>
          <p:cNvCxnSpPr/>
          <p:nvPr/>
        </p:nvCxnSpPr>
        <p:spPr>
          <a:xfrm>
            <a:off x="3732480" y="2073818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Shape 391"/>
          <p:cNvCxnSpPr/>
          <p:nvPr/>
        </p:nvCxnSpPr>
        <p:spPr>
          <a:xfrm>
            <a:off x="4976639" y="1244289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2" name="Shape 392"/>
          <p:cNvCxnSpPr/>
          <p:nvPr/>
        </p:nvCxnSpPr>
        <p:spPr>
          <a:xfrm>
            <a:off x="4976639" y="2903344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3" name="Shape 393"/>
          <p:cNvSpPr txBox="1"/>
          <p:nvPr/>
        </p:nvSpPr>
        <p:spPr>
          <a:xfrm>
            <a:off x="0" y="2979112"/>
            <a:ext cx="1036800" cy="5464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3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B↑</a:t>
            </a:r>
          </a:p>
        </p:txBody>
      </p:sp>
      <p:cxnSp>
        <p:nvCxnSpPr>
          <p:cNvPr id="394" name="Shape 394"/>
          <p:cNvCxnSpPr/>
          <p:nvPr/>
        </p:nvCxnSpPr>
        <p:spPr>
          <a:xfrm>
            <a:off x="829440" y="5013087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Shape 395"/>
          <p:cNvCxnSpPr/>
          <p:nvPr/>
        </p:nvCxnSpPr>
        <p:spPr>
          <a:xfrm flipH="1">
            <a:off x="3732539" y="4183559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Shape 396"/>
          <p:cNvCxnSpPr/>
          <p:nvPr/>
        </p:nvCxnSpPr>
        <p:spPr>
          <a:xfrm>
            <a:off x="3732480" y="5013087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7" name="Shape 397"/>
          <p:cNvCxnSpPr/>
          <p:nvPr/>
        </p:nvCxnSpPr>
        <p:spPr>
          <a:xfrm>
            <a:off x="4976639" y="4183559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8" name="Shape 398"/>
          <p:cNvCxnSpPr/>
          <p:nvPr/>
        </p:nvCxnSpPr>
        <p:spPr>
          <a:xfrm>
            <a:off x="4976639" y="5842613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9" name="Shape 399"/>
          <p:cNvSpPr txBox="1"/>
          <p:nvPr/>
        </p:nvSpPr>
        <p:spPr>
          <a:xfrm>
            <a:off x="829443" y="2073849"/>
            <a:ext cx="3824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829458" y="4600011"/>
            <a:ext cx="3824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</a:t>
            </a:r>
          </a:p>
        </p:txBody>
      </p:sp>
      <p:cxnSp>
        <p:nvCxnSpPr>
          <p:cNvPr id="401" name="Shape 401"/>
          <p:cNvCxnSpPr/>
          <p:nvPr/>
        </p:nvCxnSpPr>
        <p:spPr>
          <a:xfrm>
            <a:off x="1866240" y="2073818"/>
            <a:ext cx="0" cy="2903199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402" name="Shape 402"/>
          <p:cNvSpPr txBox="1"/>
          <p:nvPr/>
        </p:nvSpPr>
        <p:spPr>
          <a:xfrm>
            <a:off x="1415925" y="3318108"/>
            <a:ext cx="4623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epr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4976690" y="1244295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 p↓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4976640" y="2556750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 p↑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4976690" y="4199651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 p↓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4976702" y="5463789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 p↑</a:t>
            </a:r>
          </a:p>
        </p:txBody>
      </p:sp>
      <p:cxnSp>
        <p:nvCxnSpPr>
          <p:cNvPr id="407" name="Shape 407"/>
          <p:cNvCxnSpPr/>
          <p:nvPr/>
        </p:nvCxnSpPr>
        <p:spPr>
          <a:xfrm>
            <a:off x="7879679" y="1244290"/>
            <a:ext cx="0" cy="1659199"/>
          </a:xfrm>
          <a:prstGeom prst="straightConnector1">
            <a:avLst/>
          </a:prstGeom>
          <a:noFill/>
          <a:ln w="9525" cap="flat" cmpd="sng">
            <a:solidFill>
              <a:srgbClr val="00008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408" name="Shape 408"/>
          <p:cNvSpPr txBox="1"/>
          <p:nvPr/>
        </p:nvSpPr>
        <p:spPr>
          <a:xfrm>
            <a:off x="7879679" y="1866435"/>
            <a:ext cx="5205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cxnSp>
        <p:nvCxnSpPr>
          <p:cNvPr id="409" name="Shape 409"/>
          <p:cNvCxnSpPr/>
          <p:nvPr/>
        </p:nvCxnSpPr>
        <p:spPr>
          <a:xfrm>
            <a:off x="7879679" y="4183559"/>
            <a:ext cx="0" cy="1659199"/>
          </a:xfrm>
          <a:prstGeom prst="straightConnector1">
            <a:avLst/>
          </a:prstGeom>
          <a:noFill/>
          <a:ln w="9525" cap="flat" cmpd="sng">
            <a:solidFill>
              <a:srgbClr val="00008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410" name="Shape 410"/>
          <p:cNvSpPr txBox="1"/>
          <p:nvPr/>
        </p:nvSpPr>
        <p:spPr>
          <a:xfrm>
            <a:off x="7879679" y="4805705"/>
            <a:ext cx="5205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cxnSp>
        <p:nvCxnSpPr>
          <p:cNvPr id="411" name="Shape 411"/>
          <p:cNvCxnSpPr/>
          <p:nvPr/>
        </p:nvCxnSpPr>
        <p:spPr>
          <a:xfrm>
            <a:off x="6428160" y="2903344"/>
            <a:ext cx="0" cy="1244400"/>
          </a:xfrm>
          <a:prstGeom prst="straightConnector1">
            <a:avLst/>
          </a:prstGeom>
          <a:noFill/>
          <a:ln w="9525" cap="flat" cmpd="sng">
            <a:solidFill>
              <a:srgbClr val="D9EAD3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412" name="Shape 412"/>
          <p:cNvCxnSpPr/>
          <p:nvPr/>
        </p:nvCxnSpPr>
        <p:spPr>
          <a:xfrm>
            <a:off x="7050239" y="2903345"/>
            <a:ext cx="0" cy="2903199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13" name="Shape 413"/>
          <p:cNvSpPr txBox="1"/>
          <p:nvPr/>
        </p:nvSpPr>
        <p:spPr>
          <a:xfrm>
            <a:off x="6984929" y="3270425"/>
            <a:ext cx="1244100" cy="5472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Electron relaxation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5074606" y="3045736"/>
            <a:ext cx="1359899" cy="7340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D9EAD3"/>
                </a:solidFill>
                <a:latin typeface="Arial"/>
                <a:ea typeface="Arial"/>
                <a:cs typeface="Arial"/>
                <a:sym typeface="Arial"/>
              </a:rPr>
              <a:t>microwaves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" sz="1500" b="0" i="1" u="none" strike="noStrike" cap="none">
                <a:solidFill>
                  <a:srgbClr val="D9EAD3"/>
                </a:solidFill>
                <a:latin typeface="Arial"/>
                <a:ea typeface="Arial"/>
                <a:cs typeface="Arial"/>
                <a:sym typeface="Arial"/>
              </a:rPr>
              <a:t>ν=ν</a:t>
            </a:r>
            <a:r>
              <a:rPr lang="en" sz="1500" b="0" i="1" u="none" strike="noStrike" cap="none" baseline="-25000">
                <a:solidFill>
                  <a:srgbClr val="D9EAD3"/>
                </a:solidFill>
                <a:latin typeface="Arial"/>
                <a:ea typeface="Arial"/>
                <a:cs typeface="Arial"/>
                <a:sym typeface="Arial"/>
              </a:rPr>
              <a:t>epr</a:t>
            </a:r>
            <a:r>
              <a:rPr lang="en" sz="1500" b="0" i="1" u="none" strike="noStrike" cap="none">
                <a:solidFill>
                  <a:srgbClr val="D9EAD3"/>
                </a:solidFill>
                <a:latin typeface="Arial"/>
                <a:ea typeface="Arial"/>
                <a:cs typeface="Arial"/>
                <a:sym typeface="Arial"/>
              </a:rPr>
              <a:t>-ν</a:t>
            </a:r>
            <a:r>
              <a:rPr lang="en" sz="1500" b="0" i="1" u="none" strike="noStrike" cap="none" baseline="-25000">
                <a:solidFill>
                  <a:srgbClr val="D9EAD3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sp>
        <p:nvSpPr>
          <p:cNvPr id="415" name="Shape 415"/>
          <p:cNvSpPr/>
          <p:nvPr/>
        </p:nvSpPr>
        <p:spPr>
          <a:xfrm>
            <a:off x="8083976" y="5427801"/>
            <a:ext cx="880799" cy="829599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8408276" y="4048767"/>
            <a:ext cx="265199" cy="314399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8465726" y="2760934"/>
            <a:ext cx="117299" cy="142399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Effect</a:t>
            </a:r>
          </a:p>
        </p:txBody>
      </p:sp>
    </p:spTree>
    <p:extLst>
      <p:ext uri="{BB962C8B-B14F-4D97-AF65-F5344CB8AC3E}">
        <p14:creationId xmlns:p14="http://schemas.microsoft.com/office/powerpoint/2010/main" val="2726317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3" name="Shape 423"/>
          <p:cNvCxnSpPr/>
          <p:nvPr/>
        </p:nvCxnSpPr>
        <p:spPr>
          <a:xfrm>
            <a:off x="829440" y="2073817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4" name="Shape 424"/>
          <p:cNvCxnSpPr/>
          <p:nvPr/>
        </p:nvCxnSpPr>
        <p:spPr>
          <a:xfrm flipH="1">
            <a:off x="3732539" y="1244290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5" name="Shape 425"/>
          <p:cNvCxnSpPr/>
          <p:nvPr/>
        </p:nvCxnSpPr>
        <p:spPr>
          <a:xfrm>
            <a:off x="3732480" y="2073818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6" name="Shape 426"/>
          <p:cNvCxnSpPr/>
          <p:nvPr/>
        </p:nvCxnSpPr>
        <p:spPr>
          <a:xfrm>
            <a:off x="4976639" y="1244289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7" name="Shape 427"/>
          <p:cNvCxnSpPr/>
          <p:nvPr/>
        </p:nvCxnSpPr>
        <p:spPr>
          <a:xfrm>
            <a:off x="4976639" y="2903344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8" name="Shape 428"/>
          <p:cNvSpPr txBox="1"/>
          <p:nvPr/>
        </p:nvSpPr>
        <p:spPr>
          <a:xfrm>
            <a:off x="0" y="2979112"/>
            <a:ext cx="1036800" cy="5464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3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B↑</a:t>
            </a:r>
          </a:p>
        </p:txBody>
      </p:sp>
      <p:cxnSp>
        <p:nvCxnSpPr>
          <p:cNvPr id="429" name="Shape 429"/>
          <p:cNvCxnSpPr/>
          <p:nvPr/>
        </p:nvCxnSpPr>
        <p:spPr>
          <a:xfrm>
            <a:off x="829440" y="5013087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0" name="Shape 430"/>
          <p:cNvCxnSpPr/>
          <p:nvPr/>
        </p:nvCxnSpPr>
        <p:spPr>
          <a:xfrm flipH="1">
            <a:off x="3732539" y="4183559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1" name="Shape 431"/>
          <p:cNvCxnSpPr/>
          <p:nvPr/>
        </p:nvCxnSpPr>
        <p:spPr>
          <a:xfrm>
            <a:off x="3732480" y="5013087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2" name="Shape 432"/>
          <p:cNvCxnSpPr/>
          <p:nvPr/>
        </p:nvCxnSpPr>
        <p:spPr>
          <a:xfrm>
            <a:off x="4976639" y="4183559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3" name="Shape 433"/>
          <p:cNvCxnSpPr/>
          <p:nvPr/>
        </p:nvCxnSpPr>
        <p:spPr>
          <a:xfrm>
            <a:off x="4976639" y="5842613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4" name="Shape 434"/>
          <p:cNvSpPr txBox="1"/>
          <p:nvPr/>
        </p:nvSpPr>
        <p:spPr>
          <a:xfrm>
            <a:off x="829443" y="2073849"/>
            <a:ext cx="3824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829458" y="4600011"/>
            <a:ext cx="3824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</a:t>
            </a:r>
          </a:p>
        </p:txBody>
      </p:sp>
      <p:cxnSp>
        <p:nvCxnSpPr>
          <p:cNvPr id="436" name="Shape 436"/>
          <p:cNvCxnSpPr/>
          <p:nvPr/>
        </p:nvCxnSpPr>
        <p:spPr>
          <a:xfrm>
            <a:off x="1866240" y="2073818"/>
            <a:ext cx="0" cy="2903199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437" name="Shape 437"/>
          <p:cNvSpPr txBox="1"/>
          <p:nvPr/>
        </p:nvSpPr>
        <p:spPr>
          <a:xfrm>
            <a:off x="1415925" y="3318108"/>
            <a:ext cx="4623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epr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4976690" y="1244295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 p↓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4976640" y="2556750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 p↑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4976690" y="4199651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 p↓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4976702" y="5463789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 p↑</a:t>
            </a:r>
          </a:p>
        </p:txBody>
      </p:sp>
      <p:cxnSp>
        <p:nvCxnSpPr>
          <p:cNvPr id="442" name="Shape 442"/>
          <p:cNvCxnSpPr/>
          <p:nvPr/>
        </p:nvCxnSpPr>
        <p:spPr>
          <a:xfrm>
            <a:off x="7879679" y="1244290"/>
            <a:ext cx="0" cy="1659199"/>
          </a:xfrm>
          <a:prstGeom prst="straightConnector1">
            <a:avLst/>
          </a:prstGeom>
          <a:noFill/>
          <a:ln w="9525" cap="flat" cmpd="sng">
            <a:solidFill>
              <a:srgbClr val="00008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443" name="Shape 443"/>
          <p:cNvSpPr txBox="1"/>
          <p:nvPr/>
        </p:nvSpPr>
        <p:spPr>
          <a:xfrm>
            <a:off x="7879679" y="1866435"/>
            <a:ext cx="5205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cxnSp>
        <p:nvCxnSpPr>
          <p:cNvPr id="444" name="Shape 444"/>
          <p:cNvCxnSpPr/>
          <p:nvPr/>
        </p:nvCxnSpPr>
        <p:spPr>
          <a:xfrm>
            <a:off x="7879679" y="4183559"/>
            <a:ext cx="0" cy="1659199"/>
          </a:xfrm>
          <a:prstGeom prst="straightConnector1">
            <a:avLst/>
          </a:prstGeom>
          <a:noFill/>
          <a:ln w="9525" cap="flat" cmpd="sng">
            <a:solidFill>
              <a:srgbClr val="00008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445" name="Shape 445"/>
          <p:cNvSpPr txBox="1"/>
          <p:nvPr/>
        </p:nvSpPr>
        <p:spPr>
          <a:xfrm>
            <a:off x="7879679" y="4805705"/>
            <a:ext cx="5205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cxnSp>
        <p:nvCxnSpPr>
          <p:cNvPr id="446" name="Shape 446"/>
          <p:cNvCxnSpPr/>
          <p:nvPr/>
        </p:nvCxnSpPr>
        <p:spPr>
          <a:xfrm>
            <a:off x="6428160" y="2903344"/>
            <a:ext cx="0" cy="1244400"/>
          </a:xfrm>
          <a:prstGeom prst="straightConnector1">
            <a:avLst/>
          </a:prstGeom>
          <a:noFill/>
          <a:ln w="9525" cap="flat" cmpd="sng">
            <a:solidFill>
              <a:srgbClr val="0080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447" name="Shape 447"/>
          <p:cNvCxnSpPr/>
          <p:nvPr/>
        </p:nvCxnSpPr>
        <p:spPr>
          <a:xfrm>
            <a:off x="7050239" y="2903345"/>
            <a:ext cx="0" cy="2903199"/>
          </a:xfrm>
          <a:prstGeom prst="straightConnector1">
            <a:avLst/>
          </a:prstGeom>
          <a:noFill/>
          <a:ln w="9525" cap="flat" cmpd="sng">
            <a:solidFill>
              <a:srgbClr val="EAD1DC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48" name="Shape 448"/>
          <p:cNvSpPr txBox="1"/>
          <p:nvPr/>
        </p:nvSpPr>
        <p:spPr>
          <a:xfrm>
            <a:off x="6984929" y="3270425"/>
            <a:ext cx="1244100" cy="5472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EAD1DC"/>
                </a:solidFill>
                <a:latin typeface="Arial"/>
                <a:ea typeface="Arial"/>
                <a:cs typeface="Arial"/>
                <a:sym typeface="Arial"/>
              </a:rPr>
              <a:t>Electron relaxation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5074606" y="3045736"/>
            <a:ext cx="1359899" cy="7340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microwaves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" sz="1500" b="0" i="1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ν=ν</a:t>
            </a:r>
            <a:r>
              <a:rPr lang="en" sz="1500" b="0" i="1" u="none" strike="noStrike" cap="none" baseline="-25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epr</a:t>
            </a:r>
            <a:r>
              <a:rPr lang="en" sz="1500" b="0" i="1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-ν</a:t>
            </a:r>
            <a:r>
              <a:rPr lang="en" sz="1500" b="0" i="1" u="none" strike="noStrike" cap="none" baseline="-25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sp>
        <p:nvSpPr>
          <p:cNvPr id="450" name="Shape 450"/>
          <p:cNvSpPr/>
          <p:nvPr/>
        </p:nvSpPr>
        <p:spPr>
          <a:xfrm>
            <a:off x="8083976" y="5427801"/>
            <a:ext cx="880799" cy="829599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8420575" y="4075767"/>
            <a:ext cx="207600" cy="215599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8420575" y="2795534"/>
            <a:ext cx="207600" cy="215599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Effect</a:t>
            </a:r>
          </a:p>
        </p:txBody>
      </p:sp>
    </p:spTree>
    <p:extLst>
      <p:ext uri="{BB962C8B-B14F-4D97-AF65-F5344CB8AC3E}">
        <p14:creationId xmlns:p14="http://schemas.microsoft.com/office/powerpoint/2010/main" val="1590735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Shape 458"/>
          <p:cNvCxnSpPr/>
          <p:nvPr/>
        </p:nvCxnSpPr>
        <p:spPr>
          <a:xfrm>
            <a:off x="829440" y="2073817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Shape 459"/>
          <p:cNvCxnSpPr/>
          <p:nvPr/>
        </p:nvCxnSpPr>
        <p:spPr>
          <a:xfrm flipH="1">
            <a:off x="3732539" y="1244290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Shape 460"/>
          <p:cNvCxnSpPr/>
          <p:nvPr/>
        </p:nvCxnSpPr>
        <p:spPr>
          <a:xfrm>
            <a:off x="3732480" y="2073818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1" name="Shape 461"/>
          <p:cNvCxnSpPr/>
          <p:nvPr/>
        </p:nvCxnSpPr>
        <p:spPr>
          <a:xfrm>
            <a:off x="4976639" y="1244289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2" name="Shape 462"/>
          <p:cNvCxnSpPr/>
          <p:nvPr/>
        </p:nvCxnSpPr>
        <p:spPr>
          <a:xfrm>
            <a:off x="4976639" y="2903344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3" name="Shape 463"/>
          <p:cNvSpPr txBox="1"/>
          <p:nvPr/>
        </p:nvSpPr>
        <p:spPr>
          <a:xfrm>
            <a:off x="0" y="2979112"/>
            <a:ext cx="1036800" cy="5464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3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B↑</a:t>
            </a:r>
          </a:p>
        </p:txBody>
      </p:sp>
      <p:cxnSp>
        <p:nvCxnSpPr>
          <p:cNvPr id="464" name="Shape 464"/>
          <p:cNvCxnSpPr/>
          <p:nvPr/>
        </p:nvCxnSpPr>
        <p:spPr>
          <a:xfrm>
            <a:off x="829440" y="5013087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Shape 465"/>
          <p:cNvCxnSpPr/>
          <p:nvPr/>
        </p:nvCxnSpPr>
        <p:spPr>
          <a:xfrm flipH="1">
            <a:off x="3732539" y="4183559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Shape 466"/>
          <p:cNvCxnSpPr/>
          <p:nvPr/>
        </p:nvCxnSpPr>
        <p:spPr>
          <a:xfrm>
            <a:off x="3732480" y="5013087"/>
            <a:ext cx="1244100" cy="8295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Shape 467"/>
          <p:cNvCxnSpPr/>
          <p:nvPr/>
        </p:nvCxnSpPr>
        <p:spPr>
          <a:xfrm>
            <a:off x="4976639" y="4183559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Shape 468"/>
          <p:cNvCxnSpPr/>
          <p:nvPr/>
        </p:nvCxnSpPr>
        <p:spPr>
          <a:xfrm>
            <a:off x="4976639" y="5842613"/>
            <a:ext cx="2903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9" name="Shape 469"/>
          <p:cNvSpPr txBox="1"/>
          <p:nvPr/>
        </p:nvSpPr>
        <p:spPr>
          <a:xfrm>
            <a:off x="829443" y="2073849"/>
            <a:ext cx="3824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829458" y="4600011"/>
            <a:ext cx="3824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</a:t>
            </a:r>
          </a:p>
        </p:txBody>
      </p:sp>
      <p:cxnSp>
        <p:nvCxnSpPr>
          <p:cNvPr id="471" name="Shape 471"/>
          <p:cNvCxnSpPr/>
          <p:nvPr/>
        </p:nvCxnSpPr>
        <p:spPr>
          <a:xfrm>
            <a:off x="1866240" y="2073818"/>
            <a:ext cx="0" cy="2903199"/>
          </a:xfrm>
          <a:prstGeom prst="straightConnector1">
            <a:avLst/>
          </a:prstGeom>
          <a:noFill/>
          <a:ln w="9525" cap="flat" cmpd="sng">
            <a:solidFill>
              <a:srgbClr val="80000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472" name="Shape 472"/>
          <p:cNvSpPr txBox="1"/>
          <p:nvPr/>
        </p:nvSpPr>
        <p:spPr>
          <a:xfrm>
            <a:off x="1415925" y="3318108"/>
            <a:ext cx="4623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epr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4976690" y="1244295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 p↓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4976640" y="2556750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e↑ p↑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4976690" y="4199651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 p↓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4976702" y="5463789"/>
            <a:ext cx="659099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e↓ p↑</a:t>
            </a:r>
          </a:p>
        </p:txBody>
      </p:sp>
      <p:cxnSp>
        <p:nvCxnSpPr>
          <p:cNvPr id="477" name="Shape 477"/>
          <p:cNvCxnSpPr/>
          <p:nvPr/>
        </p:nvCxnSpPr>
        <p:spPr>
          <a:xfrm>
            <a:off x="7879679" y="1244290"/>
            <a:ext cx="0" cy="1659199"/>
          </a:xfrm>
          <a:prstGeom prst="straightConnector1">
            <a:avLst/>
          </a:prstGeom>
          <a:noFill/>
          <a:ln w="9525" cap="flat" cmpd="sng">
            <a:solidFill>
              <a:srgbClr val="00008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478" name="Shape 478"/>
          <p:cNvSpPr txBox="1"/>
          <p:nvPr/>
        </p:nvSpPr>
        <p:spPr>
          <a:xfrm>
            <a:off x="7879679" y="1866435"/>
            <a:ext cx="5205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cxnSp>
        <p:nvCxnSpPr>
          <p:cNvPr id="479" name="Shape 479"/>
          <p:cNvCxnSpPr/>
          <p:nvPr/>
        </p:nvCxnSpPr>
        <p:spPr>
          <a:xfrm>
            <a:off x="7879679" y="4183559"/>
            <a:ext cx="0" cy="1659199"/>
          </a:xfrm>
          <a:prstGeom prst="straightConnector1">
            <a:avLst/>
          </a:prstGeom>
          <a:noFill/>
          <a:ln w="9525" cap="flat" cmpd="sng">
            <a:solidFill>
              <a:srgbClr val="000080"/>
            </a:solidFill>
            <a:prstDash val="dashDot"/>
            <a:round/>
            <a:headEnd type="stealth" w="lg" len="lg"/>
            <a:tailEnd type="stealth" w="lg" len="lg"/>
          </a:ln>
        </p:spPr>
      </p:cxnSp>
      <p:sp>
        <p:nvSpPr>
          <p:cNvPr id="480" name="Shape 480"/>
          <p:cNvSpPr txBox="1"/>
          <p:nvPr/>
        </p:nvSpPr>
        <p:spPr>
          <a:xfrm>
            <a:off x="7879679" y="4805705"/>
            <a:ext cx="520500" cy="314399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cxnSp>
        <p:nvCxnSpPr>
          <p:cNvPr id="481" name="Shape 481"/>
          <p:cNvCxnSpPr/>
          <p:nvPr/>
        </p:nvCxnSpPr>
        <p:spPr>
          <a:xfrm>
            <a:off x="6428160" y="2903344"/>
            <a:ext cx="0" cy="1244400"/>
          </a:xfrm>
          <a:prstGeom prst="straightConnector1">
            <a:avLst/>
          </a:prstGeom>
          <a:noFill/>
          <a:ln w="9525" cap="flat" cmpd="sng">
            <a:solidFill>
              <a:srgbClr val="0080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482" name="Shape 482"/>
          <p:cNvCxnSpPr/>
          <p:nvPr/>
        </p:nvCxnSpPr>
        <p:spPr>
          <a:xfrm>
            <a:off x="7050239" y="2903345"/>
            <a:ext cx="0" cy="2903199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83" name="Shape 483"/>
          <p:cNvSpPr txBox="1"/>
          <p:nvPr/>
        </p:nvSpPr>
        <p:spPr>
          <a:xfrm>
            <a:off x="6984929" y="3270425"/>
            <a:ext cx="1244100" cy="5472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Electron relaxation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5074606" y="3045736"/>
            <a:ext cx="1359899" cy="734000"/>
          </a:xfrm>
          <a:prstGeom prst="rect">
            <a:avLst/>
          </a:prstGeom>
          <a:noFill/>
          <a:ln>
            <a:noFill/>
          </a:ln>
        </p:spPr>
        <p:txBody>
          <a:bodyPr lIns="74825" tIns="37425" rIns="74825" bIns="37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microwaves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" sz="1500" b="0" i="1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ν=ν</a:t>
            </a:r>
            <a:r>
              <a:rPr lang="en" sz="1500" b="0" i="1" u="none" strike="noStrike" cap="none" baseline="-25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epr</a:t>
            </a:r>
            <a:r>
              <a:rPr lang="en" sz="1500" b="0" i="1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-ν</a:t>
            </a:r>
            <a:r>
              <a:rPr lang="en" sz="1500" b="0" i="1" u="none" strike="noStrike" cap="none" baseline="-25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nmr</a:t>
            </a:r>
          </a:p>
        </p:txBody>
      </p:sp>
      <p:sp>
        <p:nvSpPr>
          <p:cNvPr id="485" name="Shape 485"/>
          <p:cNvSpPr/>
          <p:nvPr/>
        </p:nvSpPr>
        <p:spPr>
          <a:xfrm>
            <a:off x="8049176" y="5391800"/>
            <a:ext cx="950399" cy="9016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8420575" y="4075767"/>
            <a:ext cx="207600" cy="215599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8473075" y="2795733"/>
            <a:ext cx="102600" cy="1076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8" name="Shape 488"/>
          <p:cNvSpPr txBox="1"/>
          <p:nvPr/>
        </p:nvSpPr>
        <p:spPr>
          <a:xfrm>
            <a:off x="2589613" y="3072312"/>
            <a:ext cx="2058586" cy="8822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/>
              <a:t>Equilibrium Reached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Effect</a:t>
            </a:r>
          </a:p>
        </p:txBody>
      </p:sp>
    </p:spTree>
    <p:extLst>
      <p:ext uri="{BB962C8B-B14F-4D97-AF65-F5344CB8AC3E}">
        <p14:creationId xmlns:p14="http://schemas.microsoft.com/office/powerpoint/2010/main" val="180302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65" y="259922"/>
            <a:ext cx="9026035" cy="827919"/>
          </a:xfrm>
        </p:spPr>
        <p:txBody>
          <a:bodyPr/>
          <a:lstStyle/>
          <a:p>
            <a:r>
              <a:rPr lang="en-US" sz="2800" dirty="0"/>
              <a:t>Community Scientific Needs: Smaller Samples and Faster Data Collection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643" y="1364216"/>
            <a:ext cx="5198996" cy="4884184"/>
          </a:xfrm>
        </p:spPr>
        <p:txBody>
          <a:bodyPr/>
          <a:lstStyle/>
          <a:p>
            <a:pPr lvl="0"/>
            <a:r>
              <a:rPr lang="en-US" sz="1800" b="1" dirty="0"/>
              <a:t>Grand Challenges: Cold neutron flux: “</a:t>
            </a:r>
            <a:r>
              <a:rPr lang="en-US" sz="1800" dirty="0"/>
              <a:t>Radically increase the flux of neutron beam lines at long wavelengths in particular for small angle scattering, crystallography, and spin echo.”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sz="1800" dirty="0"/>
          </a:p>
          <a:p>
            <a:pPr lvl="0"/>
            <a:r>
              <a:rPr lang="en-US" sz="1800" dirty="0"/>
              <a:t>How can we accomplish this without building a new facility?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48" y="1811193"/>
            <a:ext cx="2887474" cy="3651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5412" y="2976465"/>
            <a:ext cx="5181306" cy="188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u="sng" dirty="0">
                <a:solidFill>
                  <a:schemeClr val="tx2"/>
                </a:solidFill>
                <a:latin typeface="+mn-lt"/>
              </a:rPr>
              <a:t>Gains Required</a:t>
            </a:r>
          </a:p>
          <a:p>
            <a:pPr>
              <a:buNone/>
            </a:pPr>
            <a:endParaRPr lang="en-US" sz="1000" dirty="0">
              <a:latin typeface="+mn-lt"/>
            </a:endParaRPr>
          </a:p>
          <a:p>
            <a:pPr marL="404622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Data set in 1 day        		        x20</a:t>
            </a:r>
          </a:p>
          <a:p>
            <a:pPr marL="40462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Reduce crystal size to 0.001mm</a:t>
            </a:r>
            <a:r>
              <a:rPr lang="en-US" baseline="30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     x100</a:t>
            </a:r>
          </a:p>
          <a:p>
            <a:pPr>
              <a:buNone/>
            </a:pPr>
            <a:r>
              <a:rPr lang="en-US" sz="1600" dirty="0">
                <a:latin typeface="+mn-lt"/>
              </a:rPr>
              <a:t>		</a:t>
            </a:r>
            <a:endParaRPr lang="en-US" i="1" u="sng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7608" y="5611589"/>
            <a:ext cx="3043035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/>
              <a:t>At the workshop, 37 invited leading researchers from more than 20 different universities and institutes joined 5 participants from the Neutron Sciences Directorate of ORNL to map out 10 grand challenges that we face in biological research over the next 10 years. </a:t>
            </a:r>
          </a:p>
          <a:p>
            <a:pPr algn="ctr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09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Mixing</a:t>
            </a:r>
          </a:p>
        </p:txBody>
      </p:sp>
      <p:sp>
        <p:nvSpPr>
          <p:cNvPr id="500" name="Shape 50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55600" marR="0" lvl="0" indent="-215900" algn="l" rtl="0">
              <a:spcBef>
                <a:spcPts val="0"/>
              </a:spcBef>
              <a:spcAft>
                <a:spcPts val="0"/>
              </a:spcAft>
              <a:buFont typeface="Raleway"/>
              <a:buChar char="●"/>
            </a:pPr>
            <a:r>
              <a:rPr lang="en" sz="2000" i="0" u="none" strike="noStrike" cap="none">
                <a:latin typeface="+mn-lt"/>
                <a:ea typeface="Raleway"/>
                <a:cs typeface="Raleway"/>
                <a:sym typeface="Raleway"/>
              </a:rPr>
              <a:t>Spin-spin interaction means that there are no longer discrete electron energy levels</a:t>
            </a:r>
          </a:p>
          <a:p>
            <a:pPr marL="355600" marR="0" lvl="0" indent="-215900" algn="l" rtl="0">
              <a:spcBef>
                <a:spcPts val="1200"/>
              </a:spcBef>
              <a:spcAft>
                <a:spcPts val="0"/>
              </a:spcAft>
              <a:buFont typeface="Raleway"/>
              <a:buChar char="●"/>
            </a:pPr>
            <a:r>
              <a:rPr lang="en" sz="2000" i="0" u="none" strike="noStrike" cap="none">
                <a:latin typeface="+mn-lt"/>
                <a:ea typeface="Raleway"/>
                <a:cs typeface="Raleway"/>
                <a:sym typeface="Raleway"/>
              </a:rPr>
              <a:t>Three important temperatures determine the state of the electrons</a:t>
            </a:r>
          </a:p>
          <a:p>
            <a:pPr marL="723900" marR="0" lvl="1" indent="-228600" algn="l" rtl="0">
              <a:spcBef>
                <a:spcPts val="1200"/>
              </a:spcBef>
              <a:spcAft>
                <a:spcPts val="0"/>
              </a:spcAft>
              <a:buFont typeface="Raleway"/>
            </a:pPr>
            <a:r>
              <a:rPr lang="en" sz="2000" i="1" u="none" strike="noStrike" cap="none">
                <a:latin typeface="+mn-lt"/>
                <a:ea typeface="Raleway"/>
                <a:cs typeface="Raleway"/>
                <a:sym typeface="Raleway"/>
              </a:rPr>
              <a:t>T</a:t>
            </a:r>
            <a:r>
              <a:rPr lang="en" sz="2000" i="1" u="none" strike="noStrike" cap="none" baseline="-25000">
                <a:latin typeface="+mn-lt"/>
                <a:ea typeface="Raleway"/>
                <a:cs typeface="Raleway"/>
                <a:sym typeface="Raleway"/>
              </a:rPr>
              <a:t>L </a:t>
            </a:r>
            <a:r>
              <a:rPr lang="en" sz="2000" i="1" u="none" strike="noStrike" cap="none">
                <a:latin typeface="+mn-lt"/>
                <a:ea typeface="Raleway"/>
                <a:cs typeface="Raleway"/>
                <a:sym typeface="Raleway"/>
              </a:rPr>
              <a:t>  </a:t>
            </a:r>
            <a:r>
              <a:rPr lang="en" sz="2000" i="0" u="none" strike="noStrike" cap="none">
                <a:latin typeface="+mn-lt"/>
                <a:ea typeface="Raleway"/>
                <a:cs typeface="Raleway"/>
                <a:sym typeface="Raleway"/>
              </a:rPr>
              <a:t>The temperature of the lattice</a:t>
            </a:r>
          </a:p>
          <a:p>
            <a:pPr marL="723900" marR="0" lvl="1" indent="-228600" algn="l" rtl="0">
              <a:spcBef>
                <a:spcPts val="900"/>
              </a:spcBef>
              <a:spcAft>
                <a:spcPts val="0"/>
              </a:spcAft>
              <a:buFont typeface="Raleway"/>
            </a:pPr>
            <a:r>
              <a:rPr lang="en" sz="2000" i="1" u="none" strike="noStrike" cap="none">
                <a:latin typeface="+mn-lt"/>
                <a:ea typeface="Raleway"/>
                <a:cs typeface="Raleway"/>
                <a:sym typeface="Raleway"/>
              </a:rPr>
              <a:t>T</a:t>
            </a:r>
            <a:r>
              <a:rPr lang="en" sz="2000" i="1" u="none" strike="noStrike" cap="none" baseline="-25000">
                <a:latin typeface="+mn-lt"/>
                <a:ea typeface="Raleway"/>
                <a:cs typeface="Raleway"/>
                <a:sym typeface="Raleway"/>
              </a:rPr>
              <a:t>Z</a:t>
            </a:r>
            <a:r>
              <a:rPr lang="en" sz="2000" i="0" u="none" strike="noStrike" cap="none">
                <a:latin typeface="+mn-lt"/>
                <a:ea typeface="Raleway"/>
                <a:cs typeface="Raleway"/>
                <a:sym typeface="Raleway"/>
              </a:rPr>
              <a:t>  The temperature of the electron Zeeman System</a:t>
            </a:r>
          </a:p>
          <a:p>
            <a:pPr marL="1079500" marR="0" lvl="2" indent="-152400" algn="l" rtl="0">
              <a:spcBef>
                <a:spcPts val="900"/>
              </a:spcBef>
              <a:spcAft>
                <a:spcPts val="0"/>
              </a:spcAft>
              <a:buFont typeface="Raleway"/>
            </a:pPr>
            <a:r>
              <a:rPr lang="en" sz="2000" i="0" u="none" strike="noStrike" cap="none">
                <a:latin typeface="+mn-lt"/>
                <a:ea typeface="Raleway"/>
                <a:cs typeface="Raleway"/>
                <a:sym typeface="Raleway"/>
              </a:rPr>
              <a:t>Determines number o</a:t>
            </a:r>
            <a:r>
              <a:rPr lang="en" sz="2000">
                <a:latin typeface="+mn-lt"/>
                <a:ea typeface="Raleway"/>
                <a:cs typeface="Raleway"/>
                <a:sym typeface="Raleway"/>
              </a:rPr>
              <a:t>f</a:t>
            </a:r>
            <a:r>
              <a:rPr lang="en" sz="2000" i="0" u="none" strike="noStrike" cap="none">
                <a:latin typeface="+mn-lt"/>
                <a:ea typeface="Raleway"/>
                <a:cs typeface="Raleway"/>
                <a:sym typeface="Raleway"/>
              </a:rPr>
              <a:t> electrons oriented parallel or </a:t>
            </a:r>
            <a:r>
              <a:rPr lang="en" sz="2000">
                <a:latin typeface="+mn-lt"/>
                <a:ea typeface="Raleway"/>
                <a:cs typeface="Raleway"/>
                <a:sym typeface="Raleway"/>
              </a:rPr>
              <a:t>antiparallel</a:t>
            </a:r>
            <a:r>
              <a:rPr lang="en" sz="2000" i="0" u="none" strike="noStrike" cap="none">
                <a:latin typeface="+mn-lt"/>
                <a:ea typeface="Raleway"/>
                <a:cs typeface="Raleway"/>
                <a:sym typeface="Raleway"/>
              </a:rPr>
              <a:t> with magnetic field</a:t>
            </a:r>
          </a:p>
          <a:p>
            <a:pPr marL="723900" marR="0" lvl="1" indent="-228600" algn="l" rtl="0">
              <a:spcBef>
                <a:spcPts val="700"/>
              </a:spcBef>
              <a:spcAft>
                <a:spcPts val="0"/>
              </a:spcAft>
              <a:buFont typeface="Raleway"/>
            </a:pPr>
            <a:r>
              <a:rPr lang="en" sz="2000" i="1" u="none" strike="noStrike" cap="none">
                <a:latin typeface="+mn-lt"/>
                <a:ea typeface="Raleway"/>
                <a:cs typeface="Raleway"/>
                <a:sym typeface="Raleway"/>
              </a:rPr>
              <a:t>T</a:t>
            </a:r>
            <a:r>
              <a:rPr lang="en" sz="2000" i="1" u="none" strike="noStrike" cap="none" baseline="-25000">
                <a:latin typeface="+mn-lt"/>
                <a:ea typeface="Raleway"/>
                <a:cs typeface="Raleway"/>
                <a:sym typeface="Raleway"/>
              </a:rPr>
              <a:t>SS</a:t>
            </a:r>
            <a:r>
              <a:rPr lang="en" sz="2000" i="0" u="none" strike="noStrike" cap="none">
                <a:latin typeface="+mn-lt"/>
                <a:ea typeface="Raleway"/>
                <a:cs typeface="Raleway"/>
                <a:sym typeface="Raleway"/>
              </a:rPr>
              <a:t> The temperature of the electron spin-spin system</a:t>
            </a:r>
          </a:p>
          <a:p>
            <a:pPr marL="1079500" marR="0" lvl="2" indent="-152400" algn="l" rtl="0">
              <a:spcBef>
                <a:spcPts val="900"/>
              </a:spcBef>
              <a:spcAft>
                <a:spcPts val="700"/>
              </a:spcAft>
              <a:buFont typeface="Raleway"/>
            </a:pPr>
            <a:r>
              <a:rPr lang="en" sz="2000" i="0" u="none" strike="noStrike" cap="none">
                <a:latin typeface="+mn-lt"/>
                <a:ea typeface="Raleway"/>
                <a:cs typeface="Raleway"/>
                <a:sym typeface="Raleway"/>
              </a:rPr>
              <a:t>Determines the energy distribution of the electrons within the two separate Zeeman states</a:t>
            </a:r>
          </a:p>
        </p:txBody>
      </p:sp>
    </p:spTree>
    <p:extLst>
      <p:ext uri="{BB962C8B-B14F-4D97-AF65-F5344CB8AC3E}">
        <p14:creationId xmlns:p14="http://schemas.microsoft.com/office/powerpoint/2010/main" val="3657188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Mixing </a:t>
            </a:r>
          </a:p>
        </p:txBody>
      </p:sp>
      <p:sp>
        <p:nvSpPr>
          <p:cNvPr id="506" name="Shape 506"/>
          <p:cNvSpPr txBox="1">
            <a:spLocks noGrp="1"/>
          </p:cNvSpPr>
          <p:nvPr>
            <p:ph sz="half" idx="1"/>
          </p:nvPr>
        </p:nvSpPr>
        <p:spPr>
          <a:xfrm>
            <a:off x="199572" y="1363056"/>
            <a:ext cx="5879856" cy="45259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55600" marR="0" lvl="0" indent="-266700" algn="l" rtl="0">
              <a:spcBef>
                <a:spcPts val="0"/>
              </a:spcBef>
              <a:spcAft>
                <a:spcPts val="0"/>
              </a:spcAft>
              <a:buSzPct val="44444"/>
              <a:buFont typeface="Raleway"/>
              <a:buChar char="●"/>
            </a:pPr>
            <a:r>
              <a:rPr lang="en" sz="2700" i="0" u="none" strike="noStrike" cap="none" dirty="0">
                <a:ea typeface="Raleway"/>
                <a:cs typeface="Raleway"/>
                <a:sym typeface="Raleway"/>
              </a:rPr>
              <a:t>T</a:t>
            </a:r>
            <a:r>
              <a:rPr lang="en" sz="2700" i="0" u="none" strike="noStrike" cap="none" baseline="-25000" dirty="0">
                <a:ea typeface="Raleway"/>
                <a:cs typeface="Raleway"/>
                <a:sym typeface="Raleway"/>
              </a:rPr>
              <a:t>ZP</a:t>
            </a:r>
            <a:r>
              <a:rPr lang="en" sz="2700" i="0" u="none" strike="noStrike" cap="none" dirty="0">
                <a:ea typeface="Raleway"/>
                <a:cs typeface="Raleway"/>
                <a:sym typeface="Raleway"/>
              </a:rPr>
              <a:t> is the temperature of the proton Zeeman system</a:t>
            </a:r>
          </a:p>
          <a:p>
            <a:pPr marL="723900" marR="0" lvl="1" indent="-215900" algn="l" rtl="0">
              <a:spcBef>
                <a:spcPts val="1200"/>
              </a:spcBef>
              <a:spcAft>
                <a:spcPts val="0"/>
              </a:spcAft>
              <a:buFont typeface="Raleway"/>
            </a:pPr>
            <a:r>
              <a:rPr lang="en" sz="2300" i="0" u="none" strike="noStrike" cap="none" dirty="0">
                <a:ea typeface="Raleway"/>
                <a:cs typeface="Raleway"/>
                <a:sym typeface="Raleway"/>
              </a:rPr>
              <a:t>Determines the </a:t>
            </a:r>
            <a:br>
              <a:rPr lang="en" sz="2300" i="0" u="none" strike="noStrike" cap="none" dirty="0">
                <a:ea typeface="Raleway"/>
                <a:cs typeface="Raleway"/>
                <a:sym typeface="Raleway"/>
              </a:rPr>
            </a:br>
            <a:r>
              <a:rPr lang="en" sz="2300" i="0" u="none" strike="noStrike" cap="none" dirty="0">
                <a:ea typeface="Raleway"/>
                <a:cs typeface="Raleway"/>
                <a:sym typeface="Raleway"/>
              </a:rPr>
              <a:t>proton polarization</a:t>
            </a:r>
          </a:p>
          <a:p>
            <a:pPr marL="355600" marR="0" lvl="0" indent="-266700" algn="l" rtl="0">
              <a:spcBef>
                <a:spcPts val="900"/>
              </a:spcBef>
              <a:spcAft>
                <a:spcPts val="0"/>
              </a:spcAft>
              <a:buSzPct val="44444"/>
              <a:buFont typeface="Raleway"/>
              <a:buChar char="●"/>
            </a:pPr>
            <a:r>
              <a:rPr lang="en" sz="2700" i="0" u="none" strike="noStrike" cap="none" dirty="0">
                <a:ea typeface="Raleway"/>
                <a:cs typeface="Raleway"/>
                <a:sym typeface="Raleway"/>
              </a:rPr>
              <a:t>At thermal equilibrium</a:t>
            </a:r>
          </a:p>
          <a:p>
            <a:pPr marL="723900" marR="0" lvl="1" indent="-215900" algn="l" rtl="0">
              <a:spcBef>
                <a:spcPts val="1200"/>
              </a:spcBef>
              <a:spcAft>
                <a:spcPts val="0"/>
              </a:spcAft>
              <a:buFont typeface="Raleway"/>
            </a:pPr>
            <a:r>
              <a:rPr lang="en" sz="2300" i="0" u="none" strike="noStrike" cap="none" dirty="0">
                <a:ea typeface="Raleway"/>
                <a:cs typeface="Raleway"/>
                <a:sym typeface="Raleway"/>
              </a:rPr>
              <a:t>T</a:t>
            </a:r>
            <a:r>
              <a:rPr lang="en" sz="2300" i="0" u="none" strike="noStrike" cap="none" baseline="-25000" dirty="0">
                <a:ea typeface="Raleway"/>
                <a:cs typeface="Raleway"/>
                <a:sym typeface="Raleway"/>
              </a:rPr>
              <a:t>L</a:t>
            </a:r>
            <a:r>
              <a:rPr lang="en" sz="2300" i="0" u="none" strike="noStrike" cap="none" dirty="0">
                <a:ea typeface="Raleway"/>
                <a:cs typeface="Raleway"/>
                <a:sym typeface="Raleway"/>
              </a:rPr>
              <a:t>=T</a:t>
            </a:r>
            <a:r>
              <a:rPr lang="en" sz="2300" i="0" u="none" strike="noStrike" cap="none" baseline="-25000" dirty="0">
                <a:ea typeface="Raleway"/>
                <a:cs typeface="Raleway"/>
                <a:sym typeface="Raleway"/>
              </a:rPr>
              <a:t>Z</a:t>
            </a:r>
            <a:r>
              <a:rPr lang="en" sz="2300" i="0" u="none" strike="noStrike" cap="none" dirty="0">
                <a:ea typeface="Raleway"/>
                <a:cs typeface="Raleway"/>
                <a:sym typeface="Raleway"/>
              </a:rPr>
              <a:t>=T</a:t>
            </a:r>
            <a:r>
              <a:rPr lang="en" sz="2300" i="0" u="none" strike="noStrike" cap="none" baseline="-25000" dirty="0">
                <a:ea typeface="Raleway"/>
                <a:cs typeface="Raleway"/>
                <a:sym typeface="Raleway"/>
              </a:rPr>
              <a:t>SS</a:t>
            </a:r>
            <a:r>
              <a:rPr lang="en" sz="2300" i="0" u="none" strike="noStrike" cap="none" dirty="0">
                <a:ea typeface="Raleway"/>
                <a:cs typeface="Raleway"/>
                <a:sym typeface="Raleway"/>
              </a:rPr>
              <a:t>=T</a:t>
            </a:r>
            <a:r>
              <a:rPr lang="en" sz="2300" i="0" u="none" strike="noStrike" cap="none" baseline="-25000" dirty="0">
                <a:ea typeface="Raleway"/>
                <a:cs typeface="Raleway"/>
                <a:sym typeface="Raleway"/>
              </a:rPr>
              <a:t>ZP</a:t>
            </a:r>
          </a:p>
          <a:p>
            <a:pPr marL="723900" marR="0" lvl="1" indent="-279400" algn="l" rtl="0">
              <a:spcBef>
                <a:spcPts val="900"/>
              </a:spcBef>
              <a:spcAft>
                <a:spcPts val="0"/>
              </a:spcAft>
              <a:buSzPct val="25000"/>
              <a:buFont typeface="Arial"/>
              <a:buNone/>
            </a:pPr>
            <a:endParaRPr sz="2300" i="0" u="none" strike="noStrike" cap="none" baseline="-25000" dirty="0">
              <a:ea typeface="Raleway"/>
              <a:cs typeface="Raleway"/>
              <a:sym typeface="Raleway"/>
            </a:endParaRPr>
          </a:p>
          <a:p>
            <a:pPr marL="723900" marR="0" lvl="1" indent="-279400" algn="l" rtl="0">
              <a:spcBef>
                <a:spcPts val="900"/>
              </a:spcBef>
              <a:spcAft>
                <a:spcPts val="900"/>
              </a:spcAft>
              <a:buSzPct val="25000"/>
              <a:buFont typeface="Arial"/>
              <a:buNone/>
            </a:pPr>
            <a:endParaRPr sz="2300" i="0" u="none" strike="noStrike" cap="none" dirty="0">
              <a:ea typeface="Raleway"/>
              <a:cs typeface="Raleway"/>
              <a:sym typeface="Raleway"/>
            </a:endParaRPr>
          </a:p>
        </p:txBody>
      </p:sp>
      <p:pic>
        <p:nvPicPr>
          <p:cNvPr id="507" name="Shape 507" descr="TE_equ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428" y="1013401"/>
            <a:ext cx="2778848" cy="48579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8" name="Shape 508"/>
          <p:cNvCxnSpPr/>
          <p:nvPr/>
        </p:nvCxnSpPr>
        <p:spPr>
          <a:xfrm flipH="1">
            <a:off x="7535649" y="3835234"/>
            <a:ext cx="516000" cy="19999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509" name="Shape 509" descr="CodeCogsEq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7200" y="3645950"/>
            <a:ext cx="7334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Shape 510"/>
          <p:cNvSpPr txBox="1"/>
          <p:nvPr/>
        </p:nvSpPr>
        <p:spPr>
          <a:xfrm>
            <a:off x="6800650" y="5748867"/>
            <a:ext cx="1367100" cy="12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Electrons</a:t>
            </a:r>
          </a:p>
        </p:txBody>
      </p:sp>
    </p:spTree>
    <p:extLst>
      <p:ext uri="{BB962C8B-B14F-4D97-AF65-F5344CB8AC3E}">
        <p14:creationId xmlns:p14="http://schemas.microsoft.com/office/powerpoint/2010/main" val="1231393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1014984"/>
            <a:ext cx="2779776" cy="4855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Mixing</a:t>
            </a:r>
          </a:p>
        </p:txBody>
      </p:sp>
      <p:sp>
        <p:nvSpPr>
          <p:cNvPr id="516" name="Shape 516"/>
          <p:cNvSpPr txBox="1">
            <a:spLocks noGrp="1"/>
          </p:cNvSpPr>
          <p:nvPr>
            <p:ph sz="half" idx="1"/>
          </p:nvPr>
        </p:nvSpPr>
        <p:spPr>
          <a:xfrm>
            <a:off x="191227" y="1014984"/>
            <a:ext cx="5744028" cy="45259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lvl="0" indent="-228600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Raleway"/>
            </a:pPr>
            <a:r>
              <a:rPr lang="en" sz="160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Irradiation with microwaves close to the larmour frequency </a:t>
            </a:r>
            <a:r>
              <a:rPr lang="en" sz="1600" i="1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E=h(ν+δ)</a:t>
            </a:r>
          </a:p>
          <a:p>
            <a:pPr marL="457200" lvl="0" indent="-228600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Raleway"/>
            </a:pPr>
            <a:r>
              <a:rPr lang="en" sz="160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Small amount of energy must be emitted (or absorbed) by the electron spin-spin system in order for the microwaves to interact with the electron Zeeman system</a:t>
            </a:r>
          </a:p>
          <a:p>
            <a:pPr marL="457200" lvl="0" indent="-22860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Raleway"/>
            </a:pPr>
            <a:r>
              <a:rPr lang="en" sz="160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This lowers (or raises) the temperature of the electron spin-spin system</a:t>
            </a:r>
          </a:p>
          <a:p>
            <a:pPr marL="914400" lvl="1" indent="-22860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Raleway"/>
            </a:pPr>
            <a:r>
              <a:rPr lang="en" sz="160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Fast electron relaxation time preserves the Electron Zeeman Populations</a:t>
            </a:r>
          </a:p>
          <a:p>
            <a:pPr marL="457200" lvl="0" indent="-31750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</a:pPr>
            <a:r>
              <a:rPr lang="en" sz="160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Dipolar Coupling through the electron Zeeman System puts the Nucleon Zeeman system in thermal contact with the electron spin-spin system</a:t>
            </a:r>
          </a:p>
          <a:p>
            <a:pPr marL="457200" lvl="0" indent="-31750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</a:pPr>
            <a:r>
              <a:rPr lang="en" sz="160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Reduced Temperature of Nucleon Zeeman system corresponds to higher nucleon polarization</a:t>
            </a:r>
          </a:p>
          <a:p>
            <a:pPr marL="914400" lvl="1" indent="-22860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Raleway"/>
            </a:pPr>
            <a:r>
              <a:rPr lang="en" sz="160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Like the solid state effect if a microwave frequency higher than the larmour frequency of the electron is used, negative polarization can be reached</a:t>
            </a:r>
          </a:p>
          <a:p>
            <a:pPr marL="914400" lvl="1" indent="-22860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Raleway"/>
            </a:pPr>
            <a:r>
              <a:rPr lang="en" sz="160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This corresponds to a negative spin temperature</a:t>
            </a:r>
          </a:p>
        </p:txBody>
      </p:sp>
      <p:cxnSp>
        <p:nvCxnSpPr>
          <p:cNvPr id="518" name="Shape 518"/>
          <p:cNvCxnSpPr/>
          <p:nvPr/>
        </p:nvCxnSpPr>
        <p:spPr>
          <a:xfrm flipH="1">
            <a:off x="7535649" y="3835234"/>
            <a:ext cx="516000" cy="19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519" name="Shape 519" descr="CodeCogsEq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7200" y="3645950"/>
            <a:ext cx="7334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Shape 523"/>
          <p:cNvSpPr txBox="1"/>
          <p:nvPr/>
        </p:nvSpPr>
        <p:spPr>
          <a:xfrm>
            <a:off x="6800650" y="5748867"/>
            <a:ext cx="1367100" cy="12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Electrons</a:t>
            </a:r>
          </a:p>
        </p:txBody>
      </p:sp>
    </p:spTree>
    <p:extLst>
      <p:ext uri="{BB962C8B-B14F-4D97-AF65-F5344CB8AC3E}">
        <p14:creationId xmlns:p14="http://schemas.microsoft.com/office/powerpoint/2010/main" val="1231471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Mixing</a:t>
            </a:r>
          </a:p>
        </p:txBody>
      </p:sp>
      <p:pic>
        <p:nvPicPr>
          <p:cNvPr id="517" name="Shape 517" descr="cold_equ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428" y="1013409"/>
            <a:ext cx="2778848" cy="48579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8" name="Shape 518"/>
          <p:cNvCxnSpPr/>
          <p:nvPr/>
        </p:nvCxnSpPr>
        <p:spPr>
          <a:xfrm flipH="1">
            <a:off x="7535649" y="3835234"/>
            <a:ext cx="516000" cy="19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519" name="Shape 519" descr="CodeCogsEq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7200" y="3645950"/>
            <a:ext cx="733425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Shape 520" descr="CodeCogsEqn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1300" y="3353850"/>
            <a:ext cx="838200" cy="29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1" name="Shape 521"/>
          <p:cNvCxnSpPr/>
          <p:nvPr/>
        </p:nvCxnSpPr>
        <p:spPr>
          <a:xfrm rot="10800000" flipH="1">
            <a:off x="6624275" y="2399601"/>
            <a:ext cx="380700" cy="847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2" name="Shape 522"/>
          <p:cNvCxnSpPr>
            <a:stCxn id="520" idx="2"/>
          </p:cNvCxnSpPr>
          <p:nvPr/>
        </p:nvCxnSpPr>
        <p:spPr>
          <a:xfrm>
            <a:off x="6630400" y="3645949"/>
            <a:ext cx="1035600" cy="85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23" name="Shape 523"/>
          <p:cNvSpPr txBox="1"/>
          <p:nvPr/>
        </p:nvSpPr>
        <p:spPr>
          <a:xfrm>
            <a:off x="6800650" y="5748867"/>
            <a:ext cx="1367100" cy="12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Electrons</a:t>
            </a:r>
          </a:p>
        </p:txBody>
      </p:sp>
      <p:sp>
        <p:nvSpPr>
          <p:cNvPr id="13" name="Shape 516">
            <a:extLst>
              <a:ext uri="{FF2B5EF4-FFF2-40B4-BE49-F238E27FC236}">
                <a16:creationId xmlns:a16="http://schemas.microsoft.com/office/drawing/2014/main" id="{0FE552C6-EA36-4BDC-B691-742434BC0972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91227" y="1014984"/>
            <a:ext cx="5744028" cy="45259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lvl="0" indent="-228600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Raleway"/>
            </a:pPr>
            <a:r>
              <a:rPr lang="en" sz="160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Irradiation with microwaves close to the larmour frequency </a:t>
            </a:r>
            <a:r>
              <a:rPr lang="en" sz="1600" i="1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E=h(ν+δ)</a:t>
            </a:r>
          </a:p>
          <a:p>
            <a:pPr marL="457200" lvl="0" indent="-228600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Raleway"/>
            </a:pPr>
            <a:r>
              <a:rPr lang="en" sz="160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Small amount of energy must be emitted (or absorbed) by the electron spin-spin system in order for the microwaves to interact with the electron Zeeman system</a:t>
            </a:r>
          </a:p>
          <a:p>
            <a:pPr marL="457200" lvl="0" indent="-22860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Raleway"/>
            </a:pPr>
            <a:r>
              <a:rPr lang="en" sz="160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This lowers (or raises) the temperature of the electron spin-spin system</a:t>
            </a:r>
          </a:p>
          <a:p>
            <a:pPr marL="914400" lvl="1" indent="-22860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Raleway"/>
            </a:pPr>
            <a:r>
              <a:rPr lang="en" sz="160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Fast electron relaxation time preserves the Electron Zeeman Populations</a:t>
            </a:r>
          </a:p>
          <a:p>
            <a:pPr marL="457200" lvl="0" indent="-31750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</a:pPr>
            <a:r>
              <a:rPr lang="en" sz="160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Dipolar Coupling through the electron Zeeman System puts the Nucleon Zeeman system in thermal contact with the electron spin-spin system</a:t>
            </a:r>
          </a:p>
          <a:p>
            <a:pPr marL="457200" lvl="0" indent="-31750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</a:pPr>
            <a:r>
              <a:rPr lang="en" sz="160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Reduced Temperature of Nucleon Zeeman system corresponds to higher nucleon polarization</a:t>
            </a:r>
          </a:p>
          <a:p>
            <a:pPr marL="914400" lvl="1" indent="-22860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Raleway"/>
            </a:pPr>
            <a:r>
              <a:rPr lang="en" sz="160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Like the solid state effect if a microwave frequency higher than the larmour frequency of the electron is used, negative polarization can be reached</a:t>
            </a:r>
          </a:p>
          <a:p>
            <a:pPr marL="914400" lvl="1" indent="-22860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Raleway"/>
            </a:pPr>
            <a:r>
              <a:rPr lang="en" sz="160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This corresponds to a negative spin temperature</a:t>
            </a:r>
          </a:p>
        </p:txBody>
      </p:sp>
    </p:spTree>
    <p:extLst>
      <p:ext uri="{BB962C8B-B14F-4D97-AF65-F5344CB8AC3E}">
        <p14:creationId xmlns:p14="http://schemas.microsoft.com/office/powerpoint/2010/main" val="2852772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Shape 534"/>
          <p:cNvPicPr preferRelativeResize="0">
            <a:picLocks noGrp="1"/>
          </p:cNvPicPr>
          <p:nvPr>
            <p:ph type="d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34367" y="381000"/>
            <a:ext cx="5410200" cy="4076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DNP Components</a:t>
            </a:r>
          </a:p>
        </p:txBody>
      </p:sp>
      <p:sp>
        <p:nvSpPr>
          <p:cNvPr id="535" name="Shape 535"/>
          <p:cNvSpPr txBox="1">
            <a:spLocks noGrp="1"/>
          </p:cNvSpPr>
          <p:nvPr>
            <p:ph idx="1"/>
          </p:nvPr>
        </p:nvSpPr>
        <p:spPr>
          <a:xfrm>
            <a:off x="76200" y="762000"/>
            <a:ext cx="7315200" cy="480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55600" marR="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Raleway"/>
              <a:buChar char="●"/>
            </a:pPr>
            <a:r>
              <a:rPr lang="en" sz="2000" i="0" u="none" strike="noStrike" cap="none" dirty="0">
                <a:latin typeface="+mn-lt"/>
                <a:ea typeface="Raleway"/>
                <a:cs typeface="Raleway"/>
                <a:sym typeface="Raleway"/>
              </a:rPr>
              <a:t>High Magnetic field</a:t>
            </a:r>
          </a:p>
          <a:p>
            <a: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Raleway"/>
            </a:pPr>
            <a:r>
              <a:rPr lang="en" i="0" u="none" strike="noStrike" cap="none" dirty="0">
                <a:latin typeface="+mn-lt"/>
                <a:ea typeface="Raleway"/>
                <a:cs typeface="Raleway"/>
                <a:sym typeface="Raleway"/>
              </a:rPr>
              <a:t>Superconducting magnets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Raleway"/>
            </a:pPr>
            <a:r>
              <a:rPr lang="en" sz="1200" i="0" u="none" strike="noStrike" cap="none" dirty="0">
                <a:latin typeface="+mn-lt"/>
                <a:ea typeface="Raleway"/>
                <a:cs typeface="Raleway"/>
                <a:sym typeface="Raleway"/>
              </a:rPr>
              <a:t>5T or 2.5T being the most common</a:t>
            </a:r>
          </a:p>
          <a:p>
            <a:pPr marL="355600" marR="0" lvl="0" indent="-215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Raleway"/>
              <a:buChar char="●"/>
            </a:pPr>
            <a:r>
              <a:rPr lang="en" sz="2000" i="0" u="none" strike="noStrike" cap="none" dirty="0">
                <a:latin typeface="+mn-lt"/>
                <a:ea typeface="Raleway"/>
                <a:cs typeface="Raleway"/>
                <a:sym typeface="Raleway"/>
              </a:rPr>
              <a:t>Low Temperature</a:t>
            </a:r>
          </a:p>
          <a:p>
            <a:pPr marR="0" lvl="1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Raleway"/>
            </a:pPr>
            <a:r>
              <a:rPr lang="en" i="0" u="none" strike="noStrike" cap="none" dirty="0">
                <a:latin typeface="+mn-lt"/>
                <a:ea typeface="Raleway"/>
                <a:cs typeface="Raleway"/>
                <a:sym typeface="Raleway"/>
              </a:rPr>
              <a:t>1K using a </a:t>
            </a:r>
            <a:r>
              <a:rPr lang="en" i="0" u="none" strike="noStrike" cap="none" baseline="30000" dirty="0">
                <a:latin typeface="+mn-lt"/>
                <a:ea typeface="Raleway"/>
                <a:cs typeface="Raleway"/>
                <a:sym typeface="Raleway"/>
              </a:rPr>
              <a:t>4</a:t>
            </a:r>
            <a:r>
              <a:rPr lang="en" i="0" u="none" strike="noStrike" cap="none" dirty="0">
                <a:latin typeface="+mn-lt"/>
                <a:ea typeface="Raleway"/>
                <a:cs typeface="Raleway"/>
                <a:sym typeface="Raleway"/>
              </a:rPr>
              <a:t>He </a:t>
            </a:r>
            <a:br>
              <a:rPr lang="en" i="0" u="none" strike="noStrike" cap="none" dirty="0">
                <a:latin typeface="+mn-lt"/>
                <a:ea typeface="Raleway"/>
                <a:cs typeface="Raleway"/>
                <a:sym typeface="Raleway"/>
              </a:rPr>
            </a:br>
            <a:r>
              <a:rPr lang="en" i="0" u="none" strike="noStrike" cap="none" dirty="0">
                <a:latin typeface="+mn-lt"/>
                <a:ea typeface="Raleway"/>
                <a:cs typeface="Raleway"/>
                <a:sym typeface="Raleway"/>
              </a:rPr>
              <a:t>evaporation refrigerator</a:t>
            </a:r>
          </a:p>
          <a:p>
            <a:pPr marR="0" lvl="1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Font typeface="Raleway"/>
            </a:pPr>
            <a:r>
              <a:rPr lang="en" i="0" u="none" strike="noStrike" cap="none" dirty="0">
                <a:latin typeface="+mn-lt"/>
                <a:ea typeface="Raleway"/>
                <a:cs typeface="Raleway"/>
                <a:sym typeface="Raleway"/>
              </a:rPr>
              <a:t>300mk using a dilution </a:t>
            </a:r>
            <a:br>
              <a:rPr lang="en" i="0" u="none" strike="noStrike" cap="none" dirty="0">
                <a:latin typeface="+mn-lt"/>
                <a:ea typeface="Raleway"/>
                <a:cs typeface="Raleway"/>
                <a:sym typeface="Raleway"/>
              </a:rPr>
            </a:br>
            <a:r>
              <a:rPr lang="en" i="0" u="none" strike="noStrike" cap="none" dirty="0">
                <a:latin typeface="+mn-lt"/>
                <a:ea typeface="Raleway"/>
                <a:cs typeface="Raleway"/>
                <a:sym typeface="Raleway"/>
              </a:rPr>
              <a:t>refrigerator</a:t>
            </a:r>
          </a:p>
          <a:p>
            <a:pPr marL="355600" marR="0" lvl="0" indent="-2159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Font typeface="Raleway"/>
              <a:buChar char="●"/>
            </a:pPr>
            <a:r>
              <a:rPr lang="en" sz="2000" i="0" u="none" strike="noStrike" cap="none" dirty="0">
                <a:latin typeface="+mn-lt"/>
                <a:ea typeface="Raleway"/>
                <a:cs typeface="Raleway"/>
                <a:sym typeface="Raleway"/>
              </a:rPr>
              <a:t>Microwaves</a:t>
            </a:r>
          </a:p>
          <a:p>
            <a:pPr marR="0" lvl="1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Raleway"/>
            </a:pPr>
            <a:r>
              <a:rPr lang="en" i="0" u="none" strike="noStrike" cap="none" dirty="0">
                <a:latin typeface="+mn-lt"/>
                <a:ea typeface="Raleway"/>
                <a:cs typeface="Raleway"/>
                <a:sym typeface="Raleway"/>
              </a:rPr>
              <a:t>Near the electron Larmor frequency</a:t>
            </a:r>
          </a:p>
          <a:p>
            <a:pPr marL="355600" marR="0" lvl="0" indent="-215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Raleway"/>
              <a:buChar char="●"/>
            </a:pPr>
            <a:r>
              <a:rPr lang="en" sz="2000" i="0" u="none" strike="noStrike" cap="none" dirty="0">
                <a:latin typeface="+mn-lt"/>
                <a:ea typeface="Raleway"/>
                <a:cs typeface="Raleway"/>
                <a:sym typeface="Raleway"/>
              </a:rPr>
              <a:t>Pr</a:t>
            </a:r>
            <a:r>
              <a:rPr lang="en-US" sz="2000" i="0" u="none" strike="noStrike" cap="none" dirty="0" err="1">
                <a:latin typeface="+mn-lt"/>
                <a:ea typeface="Raleway"/>
                <a:cs typeface="Raleway"/>
                <a:sym typeface="Raleway"/>
              </a:rPr>
              <a:t>epared</a:t>
            </a:r>
            <a:r>
              <a:rPr lang="en-US" sz="2000" i="0" u="none" strike="noStrike" cap="none" dirty="0">
                <a:latin typeface="+mn-lt"/>
                <a:ea typeface="Raleway"/>
                <a:cs typeface="Raleway"/>
                <a:sym typeface="Raleway"/>
              </a:rPr>
              <a:t> sample </a:t>
            </a:r>
            <a:r>
              <a:rPr lang="en" sz="2000" i="0" u="none" strike="noStrike" cap="none" dirty="0">
                <a:latin typeface="+mn-lt"/>
                <a:ea typeface="Raleway"/>
                <a:cs typeface="Raleway"/>
                <a:sym typeface="Raleway"/>
              </a:rPr>
              <a:t>material</a:t>
            </a:r>
          </a:p>
          <a:p>
            <a:pPr marL="355600" marR="0" lvl="0" indent="-215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Raleway"/>
              <a:buChar char="●"/>
            </a:pPr>
            <a:r>
              <a:rPr lang="en" sz="2000" i="0" u="none" strike="noStrike" cap="none" dirty="0">
                <a:latin typeface="+mn-lt"/>
                <a:ea typeface="Raleway"/>
                <a:cs typeface="Raleway"/>
                <a:sym typeface="Raleway"/>
              </a:rPr>
              <a:t>NMR system for polarization measurement</a:t>
            </a:r>
          </a:p>
        </p:txBody>
      </p:sp>
    </p:spTree>
    <p:extLst>
      <p:ext uri="{BB962C8B-B14F-4D97-AF65-F5344CB8AC3E}">
        <p14:creationId xmlns:p14="http://schemas.microsoft.com/office/powerpoint/2010/main" val="1594354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533066"/>
            <a:ext cx="1343025" cy="1130968"/>
          </a:xfrm>
          <a:prstGeom prst="rect">
            <a:avLst/>
          </a:prstGeom>
        </p:spPr>
      </p:pic>
      <p:pic>
        <p:nvPicPr>
          <p:cNvPr id="580" name="Shape 580"/>
          <p:cNvPicPr preferRelativeResize="0"/>
          <p:nvPr/>
        </p:nvPicPr>
        <p:blipFill rotWithShape="1">
          <a:blip r:embed="rId4">
            <a:alphaModFix/>
          </a:blip>
          <a:srcRect l="24859" t="28440" r="29831" b="18958"/>
          <a:stretch/>
        </p:blipFill>
        <p:spPr>
          <a:xfrm rot="5400000">
            <a:off x="6812950" y="1151051"/>
            <a:ext cx="1865801" cy="1623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838200"/>
            <a:ext cx="6509040" cy="4471932"/>
          </a:xfrm>
        </p:spPr>
        <p:txBody>
          <a:bodyPr/>
          <a:lstStyle/>
          <a:p>
            <a:r>
              <a:rPr lang="en-US" dirty="0"/>
              <a:t>Unpaired electrons usually need to be </a:t>
            </a:r>
            <a:br>
              <a:rPr lang="en-US" dirty="0"/>
            </a:br>
            <a:r>
              <a:rPr lang="en-US" dirty="0"/>
              <a:t>added to the material</a:t>
            </a:r>
          </a:p>
          <a:p>
            <a:pPr lvl="1"/>
            <a:r>
              <a:rPr lang="en-US" dirty="0"/>
              <a:t>Spin Labels</a:t>
            </a:r>
          </a:p>
          <a:p>
            <a:pPr lvl="1"/>
            <a:r>
              <a:rPr lang="en-US" dirty="0"/>
              <a:t>Irradiation</a:t>
            </a:r>
          </a:p>
          <a:p>
            <a:pPr lvl="2"/>
            <a:r>
              <a:rPr lang="en-US" dirty="0"/>
              <a:t>Irradiation in an electron beam makes paramagnetic centers</a:t>
            </a:r>
          </a:p>
          <a:p>
            <a:pPr lvl="2"/>
            <a:r>
              <a:rPr lang="en-US" dirty="0"/>
              <a:t>Inherently destructive to the sample molecule </a:t>
            </a:r>
          </a:p>
          <a:p>
            <a:r>
              <a:rPr lang="en-US" dirty="0"/>
              <a:t>Spin labels can be added to many samples</a:t>
            </a:r>
          </a:p>
          <a:p>
            <a:pPr lvl="1"/>
            <a:r>
              <a:rPr lang="en-US" dirty="0"/>
              <a:t>Variety of forms, methods of addition, ESR properties</a:t>
            </a:r>
          </a:p>
          <a:p>
            <a:pPr lvl="2"/>
            <a:r>
              <a:rPr lang="en-US" dirty="0"/>
              <a:t>Some now have been designed specifically for DNP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953" y="3074166"/>
            <a:ext cx="1353826" cy="852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t="51811"/>
          <a:stretch/>
        </p:blipFill>
        <p:spPr>
          <a:xfrm>
            <a:off x="6616326" y="4687720"/>
            <a:ext cx="2259047" cy="112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55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Shape 592"/>
          <p:cNvGrpSpPr/>
          <p:nvPr/>
        </p:nvGrpSpPr>
        <p:grpSpPr>
          <a:xfrm>
            <a:off x="415924" y="3733800"/>
            <a:ext cx="8081989" cy="2179729"/>
            <a:chOff x="458520" y="4865400"/>
            <a:chExt cx="8909700" cy="2402699"/>
          </a:xfrm>
        </p:grpSpPr>
        <p:pic>
          <p:nvPicPr>
            <p:cNvPr id="593" name="Shape 59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8320" y="4865400"/>
              <a:ext cx="8679900" cy="2402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4" name="Shape 594"/>
            <p:cNvSpPr txBox="1"/>
            <p:nvPr/>
          </p:nvSpPr>
          <p:spPr>
            <a:xfrm>
              <a:off x="1471101" y="5112663"/>
              <a:ext cx="1716900" cy="346799"/>
            </a:xfrm>
            <a:prstGeom prst="rect">
              <a:avLst/>
            </a:prstGeom>
            <a:noFill/>
            <a:ln>
              <a:noFill/>
            </a:ln>
          </p:spPr>
          <p:txBody>
            <a:bodyPr lIns="74825" tIns="37425" rIns="74825" bIns="37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Polarize (+)</a:t>
              </a:r>
            </a:p>
          </p:txBody>
        </p:sp>
        <p:sp>
          <p:nvSpPr>
            <p:cNvPr id="595" name="Shape 595"/>
            <p:cNvSpPr txBox="1"/>
            <p:nvPr/>
          </p:nvSpPr>
          <p:spPr>
            <a:xfrm>
              <a:off x="2741748" y="5327732"/>
              <a:ext cx="1317900" cy="346799"/>
            </a:xfrm>
            <a:prstGeom prst="rect">
              <a:avLst/>
            </a:prstGeom>
            <a:noFill/>
            <a:ln>
              <a:noFill/>
            </a:ln>
          </p:spPr>
          <p:txBody>
            <a:bodyPr lIns="74825" tIns="37425" rIns="74825" bIns="37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80"/>
                </a:buClr>
                <a:buSzPct val="250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000080"/>
                  </a:solidFill>
                  <a:latin typeface="Arial"/>
                  <a:ea typeface="Arial"/>
                  <a:cs typeface="Arial"/>
                  <a:sym typeface="Arial"/>
                </a:rPr>
                <a:t>Take beam</a:t>
              </a:r>
            </a:p>
          </p:txBody>
        </p:sp>
        <p:sp>
          <p:nvSpPr>
            <p:cNvPr id="596" name="Shape 596"/>
            <p:cNvSpPr txBox="1"/>
            <p:nvPr/>
          </p:nvSpPr>
          <p:spPr>
            <a:xfrm>
              <a:off x="2440080" y="6844679"/>
              <a:ext cx="1389899" cy="346799"/>
            </a:xfrm>
            <a:prstGeom prst="rect">
              <a:avLst/>
            </a:prstGeom>
            <a:noFill/>
            <a:ln>
              <a:noFill/>
            </a:ln>
          </p:spPr>
          <p:txBody>
            <a:bodyPr lIns="74825" tIns="37425" rIns="74825" bIns="37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Polarize (-)</a:t>
              </a:r>
            </a:p>
          </p:txBody>
        </p:sp>
        <p:sp>
          <p:nvSpPr>
            <p:cNvPr id="597" name="Shape 597"/>
            <p:cNvSpPr txBox="1"/>
            <p:nvPr/>
          </p:nvSpPr>
          <p:spPr>
            <a:xfrm>
              <a:off x="4192919" y="6820559"/>
              <a:ext cx="1317900" cy="346799"/>
            </a:xfrm>
            <a:prstGeom prst="rect">
              <a:avLst/>
            </a:prstGeom>
            <a:noFill/>
            <a:ln>
              <a:noFill/>
            </a:ln>
          </p:spPr>
          <p:txBody>
            <a:bodyPr lIns="74825" tIns="37425" rIns="74825" bIns="37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80"/>
                </a:buClr>
                <a:buSzPct val="250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000080"/>
                  </a:solidFill>
                  <a:latin typeface="Arial"/>
                  <a:ea typeface="Arial"/>
                  <a:cs typeface="Arial"/>
                  <a:sym typeface="Arial"/>
                </a:rPr>
                <a:t>Take beam</a:t>
              </a:r>
            </a:p>
          </p:txBody>
        </p:sp>
        <p:cxnSp>
          <p:nvCxnSpPr>
            <p:cNvPr id="598" name="Shape 598"/>
            <p:cNvCxnSpPr/>
            <p:nvPr/>
          </p:nvCxnSpPr>
          <p:spPr>
            <a:xfrm flipH="1">
              <a:off x="1157759" y="5452919"/>
              <a:ext cx="435599" cy="507900"/>
            </a:xfrm>
            <a:prstGeom prst="straightConnector1">
              <a:avLst/>
            </a:prstGeom>
            <a:noFill/>
            <a:ln w="18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Shape 599"/>
            <p:cNvCxnSpPr/>
            <p:nvPr/>
          </p:nvCxnSpPr>
          <p:spPr>
            <a:xfrm flipH="1">
              <a:off x="2247059" y="5598360"/>
              <a:ext cx="494700" cy="275699"/>
            </a:xfrm>
            <a:prstGeom prst="straightConnector1">
              <a:avLst/>
            </a:prstGeom>
            <a:noFill/>
            <a:ln w="18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Shape 600"/>
            <p:cNvCxnSpPr/>
            <p:nvPr/>
          </p:nvCxnSpPr>
          <p:spPr>
            <a:xfrm rot="10800000" flipH="1">
              <a:off x="2923199" y="6478978"/>
              <a:ext cx="388199" cy="353100"/>
            </a:xfrm>
            <a:prstGeom prst="straightConnector1">
              <a:avLst/>
            </a:prstGeom>
            <a:noFill/>
            <a:ln w="18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Shape 601"/>
            <p:cNvCxnSpPr/>
            <p:nvPr/>
          </p:nvCxnSpPr>
          <p:spPr>
            <a:xfrm rot="10800000">
              <a:off x="3952560" y="6660299"/>
              <a:ext cx="168000" cy="244500"/>
            </a:xfrm>
            <a:prstGeom prst="straightConnector1">
              <a:avLst/>
            </a:prstGeom>
            <a:noFill/>
            <a:ln w="18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02" name="Shape 602"/>
            <p:cNvSpPr txBox="1"/>
            <p:nvPr/>
          </p:nvSpPr>
          <p:spPr>
            <a:xfrm>
              <a:off x="4443304" y="5112589"/>
              <a:ext cx="1535099" cy="346799"/>
            </a:xfrm>
            <a:prstGeom prst="rect">
              <a:avLst/>
            </a:prstGeom>
            <a:noFill/>
            <a:ln>
              <a:noFill/>
            </a:ln>
          </p:spPr>
          <p:txBody>
            <a:bodyPr lIns="74825" tIns="37425" rIns="74825" bIns="37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Polarize (+)</a:t>
              </a:r>
            </a:p>
          </p:txBody>
        </p:sp>
        <p:sp>
          <p:nvSpPr>
            <p:cNvPr id="603" name="Shape 603"/>
            <p:cNvSpPr txBox="1"/>
            <p:nvPr/>
          </p:nvSpPr>
          <p:spPr>
            <a:xfrm>
              <a:off x="7095244" y="5283728"/>
              <a:ext cx="1317900" cy="346799"/>
            </a:xfrm>
            <a:prstGeom prst="rect">
              <a:avLst/>
            </a:prstGeom>
            <a:noFill/>
            <a:ln>
              <a:noFill/>
            </a:ln>
          </p:spPr>
          <p:txBody>
            <a:bodyPr lIns="74825" tIns="37425" rIns="74825" bIns="37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80"/>
                </a:buClr>
                <a:buSzPct val="250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000080"/>
                  </a:solidFill>
                  <a:latin typeface="Arial"/>
                  <a:ea typeface="Arial"/>
                  <a:cs typeface="Arial"/>
                  <a:sym typeface="Arial"/>
                </a:rPr>
                <a:t>Take beam</a:t>
              </a:r>
            </a:p>
          </p:txBody>
        </p:sp>
        <p:cxnSp>
          <p:nvCxnSpPr>
            <p:cNvPr id="604" name="Shape 604"/>
            <p:cNvCxnSpPr/>
            <p:nvPr/>
          </p:nvCxnSpPr>
          <p:spPr>
            <a:xfrm>
              <a:off x="5294878" y="5523480"/>
              <a:ext cx="518100" cy="389400"/>
            </a:xfrm>
            <a:prstGeom prst="straightConnector1">
              <a:avLst/>
            </a:prstGeom>
            <a:noFill/>
            <a:ln w="18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Shape 605"/>
            <p:cNvCxnSpPr/>
            <p:nvPr/>
          </p:nvCxnSpPr>
          <p:spPr>
            <a:xfrm flipH="1">
              <a:off x="6854999" y="5671080"/>
              <a:ext cx="481800" cy="215400"/>
            </a:xfrm>
            <a:prstGeom prst="straightConnector1">
              <a:avLst/>
            </a:prstGeom>
            <a:noFill/>
            <a:ln w="18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06" name="Shape 606"/>
            <p:cNvSpPr txBox="1"/>
            <p:nvPr/>
          </p:nvSpPr>
          <p:spPr>
            <a:xfrm>
              <a:off x="1292400" y="6396839"/>
              <a:ext cx="8826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lIns="7475" tIns="7475" rIns="7475" bIns="7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Time</a:t>
              </a:r>
            </a:p>
          </p:txBody>
        </p:sp>
        <p:cxnSp>
          <p:nvCxnSpPr>
            <p:cNvPr id="607" name="Shape 607"/>
            <p:cNvCxnSpPr/>
            <p:nvPr/>
          </p:nvCxnSpPr>
          <p:spPr>
            <a:xfrm>
              <a:off x="2005559" y="6553799"/>
              <a:ext cx="483600" cy="0"/>
            </a:xfrm>
            <a:prstGeom prst="straightConnector1">
              <a:avLst/>
            </a:prstGeom>
            <a:noFill/>
            <a:ln w="18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608" name="Shape 608"/>
            <p:cNvSpPr txBox="1"/>
            <p:nvPr/>
          </p:nvSpPr>
          <p:spPr>
            <a:xfrm rot="5400000">
              <a:off x="-160079" y="6077983"/>
              <a:ext cx="1512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lIns="7475" tIns="7475" rIns="7475" bIns="7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Polarization</a:t>
              </a:r>
            </a:p>
          </p:txBody>
        </p:sp>
        <p:cxnSp>
          <p:nvCxnSpPr>
            <p:cNvPr id="609" name="Shape 609"/>
            <p:cNvCxnSpPr/>
            <p:nvPr/>
          </p:nvCxnSpPr>
          <p:spPr>
            <a:xfrm>
              <a:off x="1049399" y="5562000"/>
              <a:ext cx="0" cy="1306800"/>
            </a:xfrm>
            <a:prstGeom prst="straightConnector1">
              <a:avLst/>
            </a:prstGeom>
            <a:noFill/>
            <a:ln w="18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877163"/>
          </a:xfrm>
        </p:spPr>
        <p:txBody>
          <a:bodyPr/>
          <a:lstStyle/>
          <a:p>
            <a:r>
              <a:rPr lang="en-US" dirty="0"/>
              <a:t>Frozen Spin System Solves Acceptance Problem</a:t>
            </a:r>
          </a:p>
        </p:txBody>
      </p:sp>
      <p:sp>
        <p:nvSpPr>
          <p:cNvPr id="610" name="Shape 610"/>
          <p:cNvSpPr txBox="1">
            <a:spLocks noGrp="1"/>
          </p:cNvSpPr>
          <p:nvPr>
            <p:ph idx="1"/>
          </p:nvPr>
        </p:nvSpPr>
        <p:spPr>
          <a:xfrm>
            <a:off x="196560" y="1243068"/>
            <a:ext cx="8642640" cy="44719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55600" marR="0" lvl="0" indent="-298450" algn="l" rtl="0"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Char char="●"/>
            </a:pPr>
            <a:r>
              <a:rPr lang="en" sz="1600" i="0" u="none" strike="noStrike" cap="none" dirty="0">
                <a:latin typeface="+mn-lt"/>
                <a:ea typeface="Raleway"/>
                <a:cs typeface="Raleway"/>
                <a:sym typeface="Raleway"/>
              </a:rPr>
              <a:t>Starts out as a normal </a:t>
            </a:r>
            <a:r>
              <a:rPr lang="en" sz="1800" i="0" u="none" strike="noStrike" cap="none" dirty="0">
                <a:latin typeface="+mn-lt"/>
                <a:ea typeface="Raleway"/>
                <a:cs typeface="Raleway"/>
                <a:sym typeface="Raleway"/>
              </a:rPr>
              <a:t>DNP</a:t>
            </a:r>
            <a:r>
              <a:rPr lang="en" sz="1600" i="0" u="none" strike="noStrike" cap="none" dirty="0">
                <a:latin typeface="+mn-lt"/>
                <a:ea typeface="Raleway"/>
                <a:cs typeface="Raleway"/>
                <a:sym typeface="Raleway"/>
              </a:rPr>
              <a:t> </a:t>
            </a:r>
            <a:r>
              <a:rPr lang="en" sz="1600" dirty="0">
                <a:latin typeface="+mn-lt"/>
                <a:ea typeface="Raleway"/>
                <a:cs typeface="Raleway"/>
                <a:sym typeface="Raleway"/>
              </a:rPr>
              <a:t>system</a:t>
            </a:r>
            <a:endParaRPr lang="en" sz="1600" i="0" u="none" strike="noStrike" cap="none" dirty="0">
              <a:latin typeface="+mn-lt"/>
              <a:ea typeface="Raleway"/>
              <a:cs typeface="Raleway"/>
              <a:sym typeface="Raleway"/>
            </a:endParaRPr>
          </a:p>
          <a:p>
            <a:pPr marL="723900" marR="0" lvl="1" indent="-311150" algn="l" rtl="0">
              <a:spcBef>
                <a:spcPts val="1200"/>
              </a:spcBef>
              <a:spcAft>
                <a:spcPts val="0"/>
              </a:spcAft>
              <a:buSzPct val="100000"/>
              <a:buFont typeface="Raleway"/>
            </a:pPr>
            <a:r>
              <a:rPr lang="en" sz="1600" i="0" u="none" strike="noStrike" cap="none" dirty="0">
                <a:latin typeface="+mn-lt"/>
                <a:ea typeface="Raleway"/>
                <a:cs typeface="Raleway"/>
                <a:sym typeface="Raleway"/>
              </a:rPr>
              <a:t>Spins and polarized through DNP at a high field and reasonably low temperature (300mK)</a:t>
            </a:r>
          </a:p>
          <a:p>
            <a:pPr marL="355600" marR="0" lvl="0" indent="-298450" algn="l" rtl="0">
              <a:spcBef>
                <a:spcPts val="900"/>
              </a:spcBef>
              <a:spcAft>
                <a:spcPts val="0"/>
              </a:spcAft>
              <a:buSzPct val="100000"/>
              <a:buFont typeface="Raleway"/>
              <a:buChar char="●"/>
            </a:pPr>
            <a:r>
              <a:rPr lang="en" sz="1600" i="0" u="none" strike="noStrike" cap="none" dirty="0">
                <a:latin typeface="+mn-lt"/>
                <a:ea typeface="Raleway"/>
                <a:cs typeface="Raleway"/>
                <a:sym typeface="Raleway"/>
              </a:rPr>
              <a:t>Once the </a:t>
            </a:r>
            <a:r>
              <a:rPr lang="en" sz="1600" dirty="0">
                <a:latin typeface="+mn-lt"/>
                <a:ea typeface="Raleway"/>
                <a:cs typeface="Raleway"/>
                <a:sym typeface="Raleway"/>
              </a:rPr>
              <a:t>sample</a:t>
            </a:r>
            <a:r>
              <a:rPr lang="en" sz="1600" i="0" u="none" strike="noStrike" cap="none" dirty="0">
                <a:latin typeface="+mn-lt"/>
                <a:ea typeface="Raleway"/>
                <a:cs typeface="Raleway"/>
                <a:sym typeface="Raleway"/>
              </a:rPr>
              <a:t> is polarized, the temperature is greatly decreased</a:t>
            </a:r>
          </a:p>
          <a:p>
            <a:pPr marL="723900" marR="0" lvl="1" indent="-311150" algn="l" rtl="0">
              <a:spcBef>
                <a:spcPts val="1200"/>
              </a:spcBef>
              <a:spcAft>
                <a:spcPts val="0"/>
              </a:spcAft>
              <a:buSzPct val="100000"/>
              <a:buFont typeface="Raleway"/>
            </a:pPr>
            <a:r>
              <a:rPr lang="en" sz="1600" i="0" u="none" strike="noStrike" cap="none" dirty="0">
                <a:latin typeface="+mn-lt"/>
                <a:ea typeface="Raleway"/>
                <a:cs typeface="Raleway"/>
                <a:sym typeface="Raleway"/>
              </a:rPr>
              <a:t>Final operating temperature </a:t>
            </a:r>
            <a:r>
              <a:rPr lang="en" sz="1600" dirty="0">
                <a:latin typeface="+mn-lt"/>
                <a:ea typeface="Raleway"/>
                <a:cs typeface="Raleway"/>
                <a:sym typeface="Raleway"/>
              </a:rPr>
              <a:t>ideally &lt;100</a:t>
            </a:r>
            <a:r>
              <a:rPr lang="en" sz="1600" i="0" u="none" strike="noStrike" cap="none" dirty="0">
                <a:latin typeface="+mn-lt"/>
                <a:ea typeface="Raleway"/>
                <a:cs typeface="Raleway"/>
                <a:sym typeface="Raleway"/>
              </a:rPr>
              <a:t>mK</a:t>
            </a:r>
          </a:p>
          <a:p>
            <a:pPr marL="355600" marR="0" lvl="0" indent="-298450" algn="l" rtl="0">
              <a:spcBef>
                <a:spcPts val="900"/>
              </a:spcBef>
              <a:spcAft>
                <a:spcPts val="0"/>
              </a:spcAft>
              <a:buSzPct val="100000"/>
              <a:buFont typeface="Raleway"/>
              <a:buChar char="●"/>
            </a:pPr>
            <a:r>
              <a:rPr lang="en" sz="1600" i="0" u="none" strike="noStrike" cap="none" dirty="0">
                <a:latin typeface="+mn-lt"/>
                <a:ea typeface="Raleway"/>
                <a:cs typeface="Raleway"/>
                <a:sym typeface="Raleway"/>
              </a:rPr>
              <a:t>Nuclear spin relaxation time can become very long (tens to thousands of hours)</a:t>
            </a:r>
          </a:p>
          <a:p>
            <a:pPr marL="723900" marR="0" lvl="1" indent="-311150" algn="l" rtl="0">
              <a:spcBef>
                <a:spcPts val="1200"/>
              </a:spcBef>
              <a:spcAft>
                <a:spcPts val="0"/>
              </a:spcAft>
              <a:buSzPct val="100000"/>
              <a:buFont typeface="Raleway"/>
            </a:pPr>
            <a:r>
              <a:rPr lang="en" sz="1600" i="0" u="none" strike="noStrike" cap="none" dirty="0">
                <a:latin typeface="+mn-lt"/>
                <a:ea typeface="Raleway"/>
                <a:cs typeface="Raleway"/>
                <a:sym typeface="Raleway"/>
              </a:rPr>
              <a:t>Microwaves no longer necessary</a:t>
            </a:r>
          </a:p>
          <a:p>
            <a:pPr marL="355600" marR="0" lvl="0" indent="-298450" algn="l" rtl="0">
              <a:spcBef>
                <a:spcPts val="9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Raleway"/>
              <a:buChar char="●"/>
            </a:pPr>
            <a:r>
              <a:rPr lang="en" sz="1600" i="0" u="none" strike="noStrike" cap="none" dirty="0">
                <a:solidFill>
                  <a:srgbClr val="FF0000"/>
                </a:solidFill>
                <a:latin typeface="+mn-lt"/>
                <a:ea typeface="Raleway"/>
                <a:cs typeface="Raleway"/>
                <a:sym typeface="Raleway"/>
              </a:rPr>
              <a:t>Magnetic field can be lowered! </a:t>
            </a:r>
            <a:r>
              <a:rPr lang="en" sz="1600" i="0" u="none" strike="noStrike" cap="none" dirty="0">
                <a:latin typeface="+mn-lt"/>
                <a:ea typeface="Raleway"/>
                <a:cs typeface="Raleway"/>
                <a:sym typeface="Raleway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1666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 at IMAGINE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BF526-A248-4575-89E4-F436B44A80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4"/>
          <a:stretch/>
        </p:blipFill>
        <p:spPr>
          <a:xfrm>
            <a:off x="4618054" y="886166"/>
            <a:ext cx="1952232" cy="4225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5BDC1E-A8DF-42D0-B6F4-5243E54DC7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3"/>
          <a:stretch/>
        </p:blipFill>
        <p:spPr>
          <a:xfrm>
            <a:off x="6365217" y="883117"/>
            <a:ext cx="2563975" cy="4225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F23667-DEE7-4897-9378-B0F6B575E5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7" b="11765"/>
          <a:stretch/>
        </p:blipFill>
        <p:spPr>
          <a:xfrm>
            <a:off x="685800" y="838199"/>
            <a:ext cx="3657600" cy="52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15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9440847-C557-4D67-BB66-36BBC6A252F4}"/>
              </a:ext>
            </a:extLst>
          </p:cNvPr>
          <p:cNvSpPr/>
          <p:nvPr/>
        </p:nvSpPr>
        <p:spPr>
          <a:xfrm>
            <a:off x="4724400" y="228600"/>
            <a:ext cx="3886200" cy="4724400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T4 Lysozyme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A8B6F7-1437-4A65-A63D-236004E19C09}"/>
              </a:ext>
            </a:extLst>
          </p:cNvPr>
          <p:cNvSpPr txBox="1"/>
          <p:nvPr/>
        </p:nvSpPr>
        <p:spPr>
          <a:xfrm>
            <a:off x="6097472" y="4419600"/>
            <a:ext cx="114005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Unpolarized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ECD14-9495-4899-9D36-769A108B9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748"/>
            <a:ext cx="3581400" cy="3504104"/>
          </a:xfrm>
          <a:prstGeom prst="rect">
            <a:avLst/>
          </a:prstGeom>
        </p:spPr>
      </p:pic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80B112D7-0A8B-4511-8567-412E54936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762000"/>
            <a:ext cx="7162800" cy="2187472"/>
          </a:xfrm>
        </p:spPr>
        <p:txBody>
          <a:bodyPr/>
          <a:lstStyle/>
          <a:p>
            <a:r>
              <a:rPr lang="en-US" sz="1800" dirty="0"/>
              <a:t>Doped with TEMPO</a:t>
            </a:r>
          </a:p>
          <a:p>
            <a:r>
              <a:rPr lang="en-US" sz="1800" dirty="0"/>
              <a:t>“Large” crystals</a:t>
            </a:r>
          </a:p>
          <a:p>
            <a:pPr lvl="1"/>
            <a:r>
              <a:rPr lang="en-US" sz="1600" dirty="0"/>
              <a:t>~0.5mm-1.0mm on edge</a:t>
            </a:r>
          </a:p>
          <a:p>
            <a:r>
              <a:rPr lang="en-US" sz="1800" dirty="0"/>
              <a:t>Detector was uncalibrated, and shifted </a:t>
            </a:r>
            <a:br>
              <a:rPr lang="en-US" sz="1800" dirty="0"/>
            </a:br>
            <a:r>
              <a:rPr lang="en-US" sz="1800" dirty="0"/>
              <a:t>between frames</a:t>
            </a:r>
          </a:p>
          <a:p>
            <a:r>
              <a:rPr lang="en-US" sz="1800" dirty="0"/>
              <a:t>Short hold times in “frozen spin” mode</a:t>
            </a:r>
          </a:p>
          <a:p>
            <a:pPr lvl="1"/>
            <a:r>
              <a:rPr lang="en-US" sz="1600" dirty="0"/>
              <a:t>~60-180 min T</a:t>
            </a:r>
            <a:r>
              <a:rPr lang="en-US" sz="1600" baseline="-25000" dirty="0"/>
              <a:t>1</a:t>
            </a:r>
          </a:p>
          <a:p>
            <a:pPr lvl="1"/>
            <a:r>
              <a:rPr lang="en-US" sz="1600" dirty="0"/>
              <a:t>Very high temperatures</a:t>
            </a:r>
          </a:p>
          <a:p>
            <a:pPr lvl="2"/>
            <a:r>
              <a:rPr lang="en-US" sz="1400" dirty="0"/>
              <a:t>~230 mK</a:t>
            </a:r>
          </a:p>
          <a:p>
            <a:r>
              <a:rPr lang="en-US" sz="1800" dirty="0"/>
              <a:t>Measured diffraction pattern change</a:t>
            </a:r>
          </a:p>
          <a:p>
            <a:r>
              <a:rPr lang="en-US" sz="1800" dirty="0"/>
              <a:t>Enhancements of 2-3 in integrated</a:t>
            </a:r>
            <a:br>
              <a:rPr lang="en-US" sz="1800" dirty="0"/>
            </a:br>
            <a:r>
              <a:rPr lang="en-US" sz="1800" dirty="0"/>
              <a:t>diffraction pattern for anti-aligned spins</a:t>
            </a:r>
          </a:p>
          <a:p>
            <a:pPr lvl="1"/>
            <a:r>
              <a:rPr lang="en-US" sz="1400" dirty="0"/>
              <a:t>The enhancement of individual reflections depends varies depending on the relative contribution of hydrogen</a:t>
            </a:r>
          </a:p>
          <a:p>
            <a:r>
              <a:rPr lang="en-US" sz="1800" dirty="0"/>
              <a:t>Consistent with maximum polarizations of around 50%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88B883-D564-48B3-B401-484C96BC859D}"/>
              </a:ext>
            </a:extLst>
          </p:cNvPr>
          <p:cNvSpPr/>
          <p:nvPr/>
        </p:nvSpPr>
        <p:spPr>
          <a:xfrm>
            <a:off x="5457654" y="948088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168CB3F-9A83-401F-AD3F-F5EB49965CA9}"/>
              </a:ext>
            </a:extLst>
          </p:cNvPr>
          <p:cNvSpPr/>
          <p:nvPr/>
        </p:nvSpPr>
        <p:spPr>
          <a:xfrm>
            <a:off x="5791200" y="1175851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AA6094-6FA1-4508-BAD0-1EE7214AFD00}"/>
              </a:ext>
            </a:extLst>
          </p:cNvPr>
          <p:cNvSpPr/>
          <p:nvPr/>
        </p:nvSpPr>
        <p:spPr>
          <a:xfrm>
            <a:off x="7124700" y="1381356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20C521-F11D-4DF5-BBAE-F51A7BB3E603}"/>
              </a:ext>
            </a:extLst>
          </p:cNvPr>
          <p:cNvSpPr/>
          <p:nvPr/>
        </p:nvSpPr>
        <p:spPr>
          <a:xfrm>
            <a:off x="7620000" y="36576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8B531F-F317-4279-B557-5F1534D1E6D6}"/>
              </a:ext>
            </a:extLst>
          </p:cNvPr>
          <p:cNvSpPr/>
          <p:nvPr/>
        </p:nvSpPr>
        <p:spPr>
          <a:xfrm>
            <a:off x="5375868" y="3722077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9B8B6F9-F4E7-4A5A-8996-EBA0C6E6EB13}"/>
              </a:ext>
            </a:extLst>
          </p:cNvPr>
          <p:cNvSpPr/>
          <p:nvPr/>
        </p:nvSpPr>
        <p:spPr>
          <a:xfrm>
            <a:off x="4860052" y="2311959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7D8C8E-1534-46A1-AC95-D9835DE0AC26}"/>
              </a:ext>
            </a:extLst>
          </p:cNvPr>
          <p:cNvSpPr/>
          <p:nvPr/>
        </p:nvSpPr>
        <p:spPr>
          <a:xfrm>
            <a:off x="6213230" y="3554604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3DA63D2-E358-4B9F-8CA3-CD61755D36ED}"/>
              </a:ext>
            </a:extLst>
          </p:cNvPr>
          <p:cNvSpPr/>
          <p:nvPr/>
        </p:nvSpPr>
        <p:spPr>
          <a:xfrm>
            <a:off x="5245239" y="2611734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0EB925-B51A-4525-9D6C-20A234E31DA7}"/>
              </a:ext>
            </a:extLst>
          </p:cNvPr>
          <p:cNvSpPr/>
          <p:nvPr/>
        </p:nvSpPr>
        <p:spPr>
          <a:xfrm>
            <a:off x="5377543" y="2869641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C912238-35ED-4192-9598-565E298B941C}"/>
              </a:ext>
            </a:extLst>
          </p:cNvPr>
          <p:cNvSpPr/>
          <p:nvPr/>
        </p:nvSpPr>
        <p:spPr>
          <a:xfrm>
            <a:off x="5457654" y="34223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656ACC0-AF8A-4BCC-97D4-FC979DC05E19}"/>
              </a:ext>
            </a:extLst>
          </p:cNvPr>
          <p:cNvSpPr/>
          <p:nvPr/>
        </p:nvSpPr>
        <p:spPr>
          <a:xfrm>
            <a:off x="5293807" y="4016829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AE31FB6-CDC8-4A46-81E5-4E33123C9E50}"/>
              </a:ext>
            </a:extLst>
          </p:cNvPr>
          <p:cNvSpPr/>
          <p:nvPr/>
        </p:nvSpPr>
        <p:spPr>
          <a:xfrm>
            <a:off x="7519516" y="1027444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607BCC-94D9-4621-A288-974F2A201BF3}"/>
              </a:ext>
            </a:extLst>
          </p:cNvPr>
          <p:cNvSpPr/>
          <p:nvPr/>
        </p:nvSpPr>
        <p:spPr>
          <a:xfrm>
            <a:off x="4831582" y="2002134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3CEA2C-C768-4F15-A980-22AFAF65FD9D}"/>
              </a:ext>
            </a:extLst>
          </p:cNvPr>
          <p:cNvSpPr/>
          <p:nvPr/>
        </p:nvSpPr>
        <p:spPr>
          <a:xfrm>
            <a:off x="8152563" y="3569677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11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BAF24FAD-B80F-4B6F-AA0B-245A39B673B1}"/>
              </a:ext>
            </a:extLst>
          </p:cNvPr>
          <p:cNvSpPr txBox="1">
            <a:spLocks/>
          </p:cNvSpPr>
          <p:nvPr/>
        </p:nvSpPr>
        <p:spPr bwMode="auto">
          <a:xfrm>
            <a:off x="304800" y="762000"/>
            <a:ext cx="7162800" cy="218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Doped with TEMPO</a:t>
            </a:r>
          </a:p>
          <a:p>
            <a:r>
              <a:rPr lang="en-US" sz="1800" dirty="0"/>
              <a:t>“Large” crystals</a:t>
            </a:r>
          </a:p>
          <a:p>
            <a:pPr lvl="1"/>
            <a:r>
              <a:rPr lang="en-US" sz="1600" dirty="0"/>
              <a:t>~0.5mm-1.0mm on edge</a:t>
            </a:r>
          </a:p>
          <a:p>
            <a:r>
              <a:rPr lang="en-US" sz="1800" dirty="0"/>
              <a:t>Detector was uncalibrated, and shifted </a:t>
            </a:r>
            <a:br>
              <a:rPr lang="en-US" sz="1800" dirty="0"/>
            </a:br>
            <a:r>
              <a:rPr lang="en-US" sz="1800" dirty="0"/>
              <a:t>between frames</a:t>
            </a:r>
          </a:p>
          <a:p>
            <a:r>
              <a:rPr lang="en-US" sz="1800" dirty="0"/>
              <a:t>Short hold times in “frozen spin” mode</a:t>
            </a:r>
          </a:p>
          <a:p>
            <a:pPr lvl="1"/>
            <a:r>
              <a:rPr lang="en-US" sz="1600" dirty="0"/>
              <a:t>~60-180 min T</a:t>
            </a:r>
            <a:r>
              <a:rPr lang="en-US" sz="1600" baseline="-25000" dirty="0"/>
              <a:t>1</a:t>
            </a:r>
          </a:p>
          <a:p>
            <a:pPr lvl="1"/>
            <a:r>
              <a:rPr lang="en-US" sz="1600" dirty="0"/>
              <a:t>Very high temperatures</a:t>
            </a:r>
          </a:p>
          <a:p>
            <a:pPr lvl="2"/>
            <a:r>
              <a:rPr lang="en-US" sz="1400" dirty="0"/>
              <a:t>~230 </a:t>
            </a:r>
            <a:r>
              <a:rPr lang="en-US" sz="1400" dirty="0" err="1"/>
              <a:t>mK</a:t>
            </a:r>
            <a:endParaRPr lang="en-US" sz="1400" dirty="0"/>
          </a:p>
          <a:p>
            <a:r>
              <a:rPr lang="en-US" sz="1800" dirty="0"/>
              <a:t>Measured diffraction pattern change</a:t>
            </a:r>
          </a:p>
          <a:p>
            <a:r>
              <a:rPr lang="en-US" sz="1800" dirty="0"/>
              <a:t>Enhancements of 2-3 in integrated</a:t>
            </a:r>
            <a:br>
              <a:rPr lang="en-US" sz="1800" dirty="0"/>
            </a:br>
            <a:r>
              <a:rPr lang="en-US" sz="1800" dirty="0"/>
              <a:t>diffraction pattern for anti-aligned spins</a:t>
            </a:r>
          </a:p>
          <a:p>
            <a:pPr lvl="1"/>
            <a:r>
              <a:rPr lang="en-US" sz="1400" dirty="0"/>
              <a:t>The enhancement of individual reflections depends varies depending on the relative contribution of hydrogen</a:t>
            </a:r>
          </a:p>
          <a:p>
            <a:r>
              <a:rPr lang="en-US" sz="1800" dirty="0"/>
              <a:t>Consistent with maximum polarizations of around 50%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9440847-C557-4D67-BB66-36BBC6A252F4}"/>
              </a:ext>
            </a:extLst>
          </p:cNvPr>
          <p:cNvSpPr/>
          <p:nvPr/>
        </p:nvSpPr>
        <p:spPr>
          <a:xfrm>
            <a:off x="4724400" y="228600"/>
            <a:ext cx="3886200" cy="4724400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T4 Lysozyme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A8B6F7-1437-4A65-A63D-236004E19C09}"/>
              </a:ext>
            </a:extLst>
          </p:cNvPr>
          <p:cNvSpPr txBox="1"/>
          <p:nvPr/>
        </p:nvSpPr>
        <p:spPr>
          <a:xfrm>
            <a:off x="6201666" y="4419600"/>
            <a:ext cx="93166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Polarized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ECD14-9495-4899-9D36-769A108B9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748"/>
            <a:ext cx="3581400" cy="350410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DB0EB15-3E4B-4C6E-8E5C-6A004A64C172}"/>
              </a:ext>
            </a:extLst>
          </p:cNvPr>
          <p:cNvSpPr/>
          <p:nvPr/>
        </p:nvSpPr>
        <p:spPr>
          <a:xfrm>
            <a:off x="5457654" y="948088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4879F3-7C6E-46FE-B44C-41C130D4C0D4}"/>
              </a:ext>
            </a:extLst>
          </p:cNvPr>
          <p:cNvSpPr/>
          <p:nvPr/>
        </p:nvSpPr>
        <p:spPr>
          <a:xfrm>
            <a:off x="5791200" y="1175851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73A4ED-11FF-43A2-A017-E17D98A6154D}"/>
              </a:ext>
            </a:extLst>
          </p:cNvPr>
          <p:cNvSpPr/>
          <p:nvPr/>
        </p:nvSpPr>
        <p:spPr>
          <a:xfrm>
            <a:off x="7124700" y="1381356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D89297-B5DF-4B53-8BAA-E69F25CF87CA}"/>
              </a:ext>
            </a:extLst>
          </p:cNvPr>
          <p:cNvSpPr/>
          <p:nvPr/>
        </p:nvSpPr>
        <p:spPr>
          <a:xfrm>
            <a:off x="7620000" y="36576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230438-7DD3-4728-9669-D94CA7089CAB}"/>
              </a:ext>
            </a:extLst>
          </p:cNvPr>
          <p:cNvSpPr/>
          <p:nvPr/>
        </p:nvSpPr>
        <p:spPr>
          <a:xfrm>
            <a:off x="5375868" y="3722077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3D36EE-48E2-4F58-8CAE-6CEC6250241D}"/>
              </a:ext>
            </a:extLst>
          </p:cNvPr>
          <p:cNvSpPr/>
          <p:nvPr/>
        </p:nvSpPr>
        <p:spPr>
          <a:xfrm>
            <a:off x="4860052" y="2311959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A31DE2-CE38-4635-8F21-2368C60787A1}"/>
              </a:ext>
            </a:extLst>
          </p:cNvPr>
          <p:cNvSpPr/>
          <p:nvPr/>
        </p:nvSpPr>
        <p:spPr>
          <a:xfrm>
            <a:off x="6213230" y="3554604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052588-80D1-4C50-B81D-5246E5CF050E}"/>
              </a:ext>
            </a:extLst>
          </p:cNvPr>
          <p:cNvSpPr/>
          <p:nvPr/>
        </p:nvSpPr>
        <p:spPr>
          <a:xfrm>
            <a:off x="5245239" y="2611734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58F0501-9E6E-46DA-B117-0E80C1B8E6E8}"/>
              </a:ext>
            </a:extLst>
          </p:cNvPr>
          <p:cNvSpPr/>
          <p:nvPr/>
        </p:nvSpPr>
        <p:spPr>
          <a:xfrm>
            <a:off x="5377543" y="2869641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B676C6-C341-4343-A76C-59D5A0526A0F}"/>
              </a:ext>
            </a:extLst>
          </p:cNvPr>
          <p:cNvSpPr/>
          <p:nvPr/>
        </p:nvSpPr>
        <p:spPr>
          <a:xfrm>
            <a:off x="5457654" y="34223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07B70D-D03B-481C-8092-EAAAA041A7A6}"/>
              </a:ext>
            </a:extLst>
          </p:cNvPr>
          <p:cNvSpPr/>
          <p:nvPr/>
        </p:nvSpPr>
        <p:spPr>
          <a:xfrm>
            <a:off x="5293807" y="4016829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8DDBE3-FF60-487A-9DDA-860957CAA8B6}"/>
              </a:ext>
            </a:extLst>
          </p:cNvPr>
          <p:cNvSpPr/>
          <p:nvPr/>
        </p:nvSpPr>
        <p:spPr>
          <a:xfrm>
            <a:off x="7519516" y="1027444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861B2A-9724-4C2A-8222-BD0ACF8F2C23}"/>
              </a:ext>
            </a:extLst>
          </p:cNvPr>
          <p:cNvSpPr/>
          <p:nvPr/>
        </p:nvSpPr>
        <p:spPr>
          <a:xfrm>
            <a:off x="4831582" y="2002134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66501A7-628D-4E19-BE1E-74ECBBA04063}"/>
              </a:ext>
            </a:extLst>
          </p:cNvPr>
          <p:cNvSpPr/>
          <p:nvPr/>
        </p:nvSpPr>
        <p:spPr>
          <a:xfrm>
            <a:off x="8152563" y="3569677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4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Dependence of Neutron Scattering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228600" y="914400"/>
            <a:ext cx="41982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For a lattice of identical atoms with non-zero spin, the incoherent and coherent cross section for neutron scattering has a dependence on the spin alignment of the neutron and the struck nucleus</a:t>
            </a:r>
          </a:p>
          <a:p>
            <a:r>
              <a:rPr lang="en-US" sz="2000" dirty="0"/>
              <a:t>Control over spin orientation gives control over scattering.</a:t>
            </a:r>
          </a:p>
          <a:p>
            <a:r>
              <a:rPr lang="en-US" sz="2000" dirty="0"/>
              <a:t>Neutron Polarization is well developed</a:t>
            </a:r>
          </a:p>
          <a:p>
            <a:pPr lvl="1"/>
            <a:r>
              <a:rPr lang="en-US" sz="1600" dirty="0"/>
              <a:t>Supermirror polarizers</a:t>
            </a:r>
          </a:p>
          <a:p>
            <a:pPr lvl="1"/>
            <a:r>
              <a:rPr lang="en-US" sz="1600" dirty="0"/>
              <a:t> 3He filters</a:t>
            </a:r>
          </a:p>
          <a:p>
            <a:r>
              <a:rPr lang="en-US" sz="2000" dirty="0"/>
              <a:t>Nuclear Polarization is more challenging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8EFB369-9C35-4D07-A197-2DEBB1C51FA7}"/>
                  </a:ext>
                </a:extLst>
              </p:cNvPr>
              <p:cNvSpPr/>
              <p:nvPr/>
            </p:nvSpPr>
            <p:spPr>
              <a:xfrm>
                <a:off x="6010015" y="777134"/>
                <a:ext cx="13557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1400" b="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8EFB369-9C35-4D07-A197-2DEBB1C51F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015" y="777134"/>
                <a:ext cx="135575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8E18654-A7B6-495D-94D0-E0E97D4A2B96}"/>
                  </a:ext>
                </a:extLst>
              </p:cNvPr>
              <p:cNvSpPr/>
              <p:nvPr/>
            </p:nvSpPr>
            <p:spPr>
              <a:xfrm>
                <a:off x="4793090" y="1182859"/>
                <a:ext cx="3789606" cy="414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1400" b="0" i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d>
                      </m:e>
                      <m:sub>
                        <m:r>
                          <a:rPr lang="en-US" sz="1400" b="0" i="0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US" sz="1400" b="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1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4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1400" b="0" i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f>
                              <m:fPr>
                                <m:ctrlP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14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1400" b="0" i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f>
                              <m:fPr>
                                <m:ctrlP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400" b="0" i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1400" b="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14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1400" b="0" i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1400" b="0" i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400" b="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400" dirty="0"/>
                  <a:t>;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8E18654-A7B6-495D-94D0-E0E97D4A2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090" y="1182859"/>
                <a:ext cx="3789606" cy="414729"/>
              </a:xfrm>
              <a:prstGeom prst="rect">
                <a:avLst/>
              </a:prstGeom>
              <a:blipFill>
                <a:blip r:embed="rId4"/>
                <a:stretch>
                  <a:fillRect r="-16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0F87437-AD80-4DF6-B46C-0EC0D6CD0F5B}"/>
                  </a:ext>
                </a:extLst>
              </p:cNvPr>
              <p:cNvSpPr/>
              <p:nvPr/>
            </p:nvSpPr>
            <p:spPr>
              <a:xfrm>
                <a:off x="3792293" y="1695536"/>
                <a:ext cx="5791200" cy="639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1400" i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𝜿</m:t>
                                  </m:r>
                                  <m:r>
                                    <a:rPr lang="en-US" sz="1400" b="0" i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 b="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sup>
                          </m:sSup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;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0F87437-AD80-4DF6-B46C-0EC0D6CD0F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293" y="1695536"/>
                <a:ext cx="5791200" cy="639534"/>
              </a:xfrm>
              <a:prstGeom prst="rect">
                <a:avLst/>
              </a:prstGeom>
              <a:blipFill>
                <a:blip r:embed="rId5"/>
                <a:stretch>
                  <a:fillRect t="-111429" b="-15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77ABA9C-D436-4B84-86FC-B7C4CDB5B6D7}"/>
                  </a:ext>
                </a:extLst>
              </p:cNvPr>
              <p:cNvSpPr/>
              <p:nvPr/>
            </p:nvSpPr>
            <p:spPr>
              <a:xfrm>
                <a:off x="3830393" y="2433018"/>
                <a:ext cx="5715000" cy="494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4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0">
                          <a:latin typeface="Cambria Math" panose="02040503050406030204" pitchFamily="18" charset="0"/>
                        </a:rPr>
                        <m:t>;  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0">
                          <a:latin typeface="Cambria Math" panose="02040503050406030204" pitchFamily="18" charset="0"/>
                        </a:rPr>
                        <m:t>=0;  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𝑝𝑃𝐼</m:t>
                          </m:r>
                        </m:num>
                        <m:den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77ABA9C-D436-4B84-86FC-B7C4CDB5B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393" y="2433018"/>
                <a:ext cx="5715000" cy="494238"/>
              </a:xfrm>
              <a:prstGeom prst="rect">
                <a:avLst/>
              </a:prstGeom>
              <a:blipFill>
                <a:blip r:embed="rId6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ACD4CB4-611E-4A3E-A149-4076C83A58A4}"/>
                  </a:ext>
                </a:extLst>
              </p:cNvPr>
              <p:cNvSpPr/>
              <p:nvPr/>
            </p:nvSpPr>
            <p:spPr>
              <a:xfrm>
                <a:off x="5221627" y="3025204"/>
                <a:ext cx="2932533" cy="523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𝐼𝑝𝑃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ACD4CB4-611E-4A3E-A149-4076C83A5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627" y="3025204"/>
                <a:ext cx="2932533" cy="523157"/>
              </a:xfrm>
              <a:prstGeom prst="rect">
                <a:avLst/>
              </a:prstGeom>
              <a:blipFill>
                <a:blip r:embed="rId7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A1C470F-C079-4AD9-9948-DF3A96205C07}"/>
                  </a:ext>
                </a:extLst>
              </p:cNvPr>
              <p:cNvSpPr/>
              <p:nvPr/>
            </p:nvSpPr>
            <p:spPr>
              <a:xfrm>
                <a:off x="4873582" y="3646309"/>
                <a:ext cx="3628622" cy="523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𝐼𝑝𝑃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𝑝𝑃𝐼</m:t>
                          </m:r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A1C470F-C079-4AD9-9948-DF3A96205C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82" y="3646309"/>
                <a:ext cx="3628622" cy="523157"/>
              </a:xfrm>
              <a:prstGeom prst="rect">
                <a:avLst/>
              </a:prstGeom>
              <a:blipFill>
                <a:blip r:embed="rId8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2900E93-8C39-4D41-82B8-114AD5DF93F5}"/>
                  </a:ext>
                </a:extLst>
              </p:cNvPr>
              <p:cNvSpPr/>
              <p:nvPr/>
            </p:nvSpPr>
            <p:spPr>
              <a:xfrm>
                <a:off x="4945686" y="4267414"/>
                <a:ext cx="3484415" cy="628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𝑖𝑛𝑐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𝑐𝑜h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𝜿</m:t>
                                  </m:r>
                                  <m:r>
                                    <a:rPr lang="en-US" sz="1400" b="0" i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;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2900E93-8C39-4D41-82B8-114AD5DF9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686" y="4267414"/>
                <a:ext cx="3484415" cy="6286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F859AD-4080-406E-973D-637E29FB6B79}"/>
                  </a:ext>
                </a:extLst>
              </p:cNvPr>
              <p:cNvSpPr/>
              <p:nvPr/>
            </p:nvSpPr>
            <p:spPr>
              <a:xfrm>
                <a:off x="5095118" y="4994060"/>
                <a:ext cx="3185551" cy="609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𝑖𝑛𝑐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𝑝𝑃𝐼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F859AD-4080-406E-973D-637E29FB6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118" y="4994060"/>
                <a:ext cx="3185551" cy="6099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ACDF691-1D85-4717-BE65-9375CC08F669}"/>
                  </a:ext>
                </a:extLst>
              </p:cNvPr>
              <p:cNvSpPr/>
              <p:nvPr/>
            </p:nvSpPr>
            <p:spPr>
              <a:xfrm>
                <a:off x="5138046" y="5701916"/>
                <a:ext cx="3099695" cy="609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𝑐𝑜h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𝐼𝑝𝑃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ACDF691-1D85-4717-BE65-9375CC08F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046" y="5701916"/>
                <a:ext cx="3099695" cy="6099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31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dirty="0"/>
              <a:t>Application to SANS Contrast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762000"/>
            <a:ext cx="8414040" cy="4805015"/>
          </a:xfrm>
        </p:spPr>
        <p:txBody>
          <a:bodyPr/>
          <a:lstStyle/>
          <a:p>
            <a:r>
              <a:rPr lang="en-US" dirty="0"/>
              <a:t>Deuteration</a:t>
            </a:r>
          </a:p>
          <a:p>
            <a:pPr lvl="1"/>
            <a:r>
              <a:rPr lang="en-US" dirty="0"/>
              <a:t>The unpolarized coherent scattering </a:t>
            </a:r>
            <a:br>
              <a:rPr lang="en-US" dirty="0"/>
            </a:br>
            <a:r>
              <a:rPr lang="en-US" dirty="0"/>
              <a:t>length of hydrogen is -3.74 fm</a:t>
            </a:r>
          </a:p>
          <a:p>
            <a:pPr lvl="1"/>
            <a:r>
              <a:rPr lang="en-US" dirty="0"/>
              <a:t> The unpolarized coherent scattering </a:t>
            </a:r>
            <a:br>
              <a:rPr lang="en-US" dirty="0"/>
            </a:br>
            <a:r>
              <a:rPr lang="en-US" dirty="0"/>
              <a:t>length of deuterium is 6.674 fm</a:t>
            </a:r>
          </a:p>
          <a:p>
            <a:r>
              <a:rPr lang="en-US" dirty="0"/>
              <a:t>Polarization</a:t>
            </a:r>
          </a:p>
          <a:p>
            <a:pPr lvl="1"/>
            <a:r>
              <a:rPr lang="en-US" dirty="0"/>
              <a:t>Positive polarization: 10.82 fm </a:t>
            </a:r>
          </a:p>
          <a:p>
            <a:pPr lvl="1"/>
            <a:r>
              <a:rPr lang="en-US" dirty="0"/>
              <a:t>Negative polarization: </a:t>
            </a:r>
            <a:br>
              <a:rPr lang="en-US" dirty="0"/>
            </a:br>
            <a:r>
              <a:rPr lang="en-US" dirty="0"/>
              <a:t>-18.3 fm </a:t>
            </a:r>
          </a:p>
          <a:p>
            <a:pPr lvl="1"/>
            <a:r>
              <a:rPr lang="en-US" dirty="0"/>
              <a:t>Can be changed in-situ</a:t>
            </a:r>
          </a:p>
          <a:p>
            <a:pPr lvl="2"/>
            <a:r>
              <a:rPr lang="en-US" dirty="0"/>
              <a:t>Requires a single sample reparation</a:t>
            </a:r>
          </a:p>
          <a:p>
            <a:pPr lvl="1"/>
            <a:r>
              <a:rPr lang="en-US" dirty="0"/>
              <a:t>Work done by </a:t>
            </a:r>
            <a:r>
              <a:rPr lang="en-US" dirty="0" err="1"/>
              <a:t>Stuhrmann</a:t>
            </a:r>
            <a:r>
              <a:rPr lang="en-US" dirty="0"/>
              <a:t> et al</a:t>
            </a:r>
          </a:p>
          <a:p>
            <a:pPr lvl="1"/>
            <a:r>
              <a:rPr lang="en-US" dirty="0"/>
              <a:t>Current work by </a:t>
            </a:r>
            <a:r>
              <a:rPr lang="en-US" dirty="0" err="1"/>
              <a:t>Kumada</a:t>
            </a:r>
            <a:r>
              <a:rPr lang="en-US" dirty="0"/>
              <a:t> et al. (also working on DNP for reflectometry)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981FE-6C7D-402A-9A15-77CD6B754E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" t="2348" r="65098" b="64689"/>
          <a:stretch/>
        </p:blipFill>
        <p:spPr>
          <a:xfrm>
            <a:off x="5257800" y="1143000"/>
            <a:ext cx="2326574" cy="320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52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dirty="0"/>
              <a:t>Application to SANS Contrast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762000"/>
            <a:ext cx="8414040" cy="4805015"/>
          </a:xfrm>
        </p:spPr>
        <p:txBody>
          <a:bodyPr/>
          <a:lstStyle/>
          <a:p>
            <a:r>
              <a:rPr lang="en-US" dirty="0"/>
              <a:t>Deuteration</a:t>
            </a:r>
          </a:p>
          <a:p>
            <a:pPr lvl="1"/>
            <a:r>
              <a:rPr lang="en-US" dirty="0"/>
              <a:t>The unpolarized coherent scattering </a:t>
            </a:r>
            <a:br>
              <a:rPr lang="en-US" dirty="0"/>
            </a:br>
            <a:r>
              <a:rPr lang="en-US" dirty="0"/>
              <a:t>length of hydrogen is -3.74 fm</a:t>
            </a:r>
          </a:p>
          <a:p>
            <a:pPr lvl="1"/>
            <a:r>
              <a:rPr lang="en-US" dirty="0"/>
              <a:t> The unpolarized coherent scattering </a:t>
            </a:r>
            <a:br>
              <a:rPr lang="en-US" dirty="0"/>
            </a:br>
            <a:r>
              <a:rPr lang="en-US" dirty="0"/>
              <a:t>length of deuterium is 6.674 fm</a:t>
            </a:r>
          </a:p>
          <a:p>
            <a:r>
              <a:rPr lang="en-US" dirty="0"/>
              <a:t>Polarization</a:t>
            </a:r>
          </a:p>
          <a:p>
            <a:pPr lvl="1"/>
            <a:r>
              <a:rPr lang="en-US" dirty="0"/>
              <a:t>Positive polarization: 10.82 fm </a:t>
            </a:r>
          </a:p>
          <a:p>
            <a:pPr lvl="1"/>
            <a:r>
              <a:rPr lang="en-US" dirty="0"/>
              <a:t>Negative polarization: </a:t>
            </a:r>
            <a:br>
              <a:rPr lang="en-US" dirty="0"/>
            </a:br>
            <a:r>
              <a:rPr lang="en-US" dirty="0"/>
              <a:t>-18.3 fm </a:t>
            </a:r>
          </a:p>
          <a:p>
            <a:pPr lvl="1"/>
            <a:r>
              <a:rPr lang="en-US" dirty="0"/>
              <a:t>Can be changed in-situ</a:t>
            </a:r>
          </a:p>
          <a:p>
            <a:pPr lvl="2"/>
            <a:r>
              <a:rPr lang="en-US" dirty="0"/>
              <a:t>Requires a single sample reparation</a:t>
            </a:r>
          </a:p>
          <a:p>
            <a:pPr lvl="1"/>
            <a:r>
              <a:rPr lang="en-US" dirty="0"/>
              <a:t>Work done by </a:t>
            </a:r>
            <a:r>
              <a:rPr lang="en-US" dirty="0" err="1"/>
              <a:t>Stuhrmann</a:t>
            </a:r>
            <a:r>
              <a:rPr lang="en-US" dirty="0"/>
              <a:t> et al</a:t>
            </a:r>
          </a:p>
          <a:p>
            <a:pPr lvl="1"/>
            <a:r>
              <a:rPr lang="en-US" dirty="0"/>
              <a:t>Current work by </a:t>
            </a:r>
            <a:r>
              <a:rPr lang="en-US" dirty="0" err="1"/>
              <a:t>Kumada</a:t>
            </a:r>
            <a:r>
              <a:rPr lang="en-US" dirty="0"/>
              <a:t> et al. (also working on DNP for reflectometry)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981FE-6C7D-402A-9A15-77CD6B754E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" t="2348" r="65098" b="64689"/>
          <a:stretch/>
        </p:blipFill>
        <p:spPr>
          <a:xfrm>
            <a:off x="5257800" y="1143000"/>
            <a:ext cx="2326574" cy="3209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93A4AA-13F1-4559-A24B-DEC1A9D2E7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6" t="2593" r="35327" b="64444"/>
          <a:stretch/>
        </p:blipFill>
        <p:spPr>
          <a:xfrm>
            <a:off x="5527963" y="1164771"/>
            <a:ext cx="2062349" cy="320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17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dirty="0"/>
              <a:t>Application to SANS Contrast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762000"/>
            <a:ext cx="8414040" cy="4805015"/>
          </a:xfrm>
        </p:spPr>
        <p:txBody>
          <a:bodyPr/>
          <a:lstStyle/>
          <a:p>
            <a:r>
              <a:rPr lang="en-US" dirty="0"/>
              <a:t>Deuteration</a:t>
            </a:r>
          </a:p>
          <a:p>
            <a:pPr lvl="1"/>
            <a:r>
              <a:rPr lang="en-US" dirty="0"/>
              <a:t>The unpolarized coherent scattering </a:t>
            </a:r>
            <a:br>
              <a:rPr lang="en-US" dirty="0"/>
            </a:br>
            <a:r>
              <a:rPr lang="en-US" dirty="0"/>
              <a:t>length of hydrogen is -3.74 fm</a:t>
            </a:r>
          </a:p>
          <a:p>
            <a:pPr lvl="1"/>
            <a:r>
              <a:rPr lang="en-US" dirty="0"/>
              <a:t> The unpolarized coherent scattering </a:t>
            </a:r>
            <a:br>
              <a:rPr lang="en-US" dirty="0"/>
            </a:br>
            <a:r>
              <a:rPr lang="en-US" dirty="0"/>
              <a:t>length of deuterium is 6.674 fm</a:t>
            </a:r>
          </a:p>
          <a:p>
            <a:r>
              <a:rPr lang="en-US" dirty="0"/>
              <a:t>Polarization</a:t>
            </a:r>
          </a:p>
          <a:p>
            <a:pPr lvl="1"/>
            <a:r>
              <a:rPr lang="en-US" dirty="0"/>
              <a:t>Positive polarization: 10.82 fm </a:t>
            </a:r>
          </a:p>
          <a:p>
            <a:pPr lvl="1"/>
            <a:r>
              <a:rPr lang="en-US" dirty="0"/>
              <a:t>Negative polarization: </a:t>
            </a:r>
            <a:br>
              <a:rPr lang="en-US" dirty="0"/>
            </a:br>
            <a:r>
              <a:rPr lang="en-US" dirty="0"/>
              <a:t>-18.3 fm </a:t>
            </a:r>
          </a:p>
          <a:p>
            <a:pPr lvl="1"/>
            <a:r>
              <a:rPr lang="en-US" dirty="0"/>
              <a:t>Can be changed in-situ</a:t>
            </a:r>
          </a:p>
          <a:p>
            <a:pPr lvl="2"/>
            <a:r>
              <a:rPr lang="en-US" dirty="0"/>
              <a:t>Requires a single sample reparation</a:t>
            </a:r>
          </a:p>
          <a:p>
            <a:pPr lvl="1"/>
            <a:r>
              <a:rPr lang="en-US" dirty="0"/>
              <a:t>Work done by </a:t>
            </a:r>
            <a:r>
              <a:rPr lang="en-US" dirty="0" err="1"/>
              <a:t>Stuhrmann</a:t>
            </a:r>
            <a:r>
              <a:rPr lang="en-US" dirty="0"/>
              <a:t> et al</a:t>
            </a:r>
          </a:p>
          <a:p>
            <a:pPr lvl="1"/>
            <a:r>
              <a:rPr lang="en-US" dirty="0"/>
              <a:t>Current work by </a:t>
            </a:r>
            <a:r>
              <a:rPr lang="en-US" dirty="0" err="1"/>
              <a:t>Kumada</a:t>
            </a:r>
            <a:r>
              <a:rPr lang="en-US" dirty="0"/>
              <a:t> et al. (also working on DNP for reflectometry)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981FE-6C7D-402A-9A15-77CD6B754E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" t="2348" r="65098" b="64689"/>
          <a:stretch/>
        </p:blipFill>
        <p:spPr>
          <a:xfrm>
            <a:off x="5257800" y="1143000"/>
            <a:ext cx="2326574" cy="3209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0DFD8A-67C0-4BDB-A721-447DFEEE2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9" t="2593" b="64444"/>
          <a:stretch/>
        </p:blipFill>
        <p:spPr>
          <a:xfrm>
            <a:off x="5529943" y="1166750"/>
            <a:ext cx="2439852" cy="320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14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Techniques: Localized Polarization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960" y="990600"/>
            <a:ext cx="4451640" cy="4805015"/>
          </a:xfrm>
        </p:spPr>
        <p:txBody>
          <a:bodyPr/>
          <a:lstStyle/>
          <a:p>
            <a:r>
              <a:rPr lang="en-US" sz="2000" dirty="0"/>
              <a:t>If the center is an attached spin label, then the location of the polarized region can be controlled</a:t>
            </a:r>
          </a:p>
          <a:p>
            <a:pPr lvl="1"/>
            <a:r>
              <a:rPr lang="en-US" sz="1800" dirty="0"/>
              <a:t>Attached to a specific site on a macromolecule</a:t>
            </a:r>
          </a:p>
          <a:p>
            <a:pPr lvl="1"/>
            <a:r>
              <a:rPr lang="en-US" sz="1800" dirty="0"/>
              <a:t>Size and rate of propagation has been studied with SANS (van den Brandt 2006)</a:t>
            </a:r>
          </a:p>
          <a:p>
            <a:r>
              <a:rPr lang="en-US" sz="2000" dirty="0"/>
              <a:t>Alternatively, different components of a composite sample could be selectively polarized</a:t>
            </a:r>
          </a:p>
          <a:p>
            <a:pPr lvl="1"/>
            <a:r>
              <a:rPr lang="en-US" sz="1800" dirty="0"/>
              <a:t>One layer of a sample for example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78821"/>
            <a:ext cx="2705159" cy="232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48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77163"/>
          </a:xfrm>
        </p:spPr>
        <p:txBody>
          <a:bodyPr/>
          <a:lstStyle/>
          <a:p>
            <a:r>
              <a:rPr lang="en-US" dirty="0"/>
              <a:t>Advanced Techniques: </a:t>
            </a:r>
            <a:br>
              <a:rPr lang="en-US" dirty="0"/>
            </a:br>
            <a:r>
              <a:rPr lang="en-US" dirty="0"/>
              <a:t>Difference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143000"/>
            <a:ext cx="4451640" cy="4805015"/>
          </a:xfrm>
        </p:spPr>
        <p:txBody>
          <a:bodyPr/>
          <a:lstStyle/>
          <a:p>
            <a:r>
              <a:rPr lang="en-US" sz="2000" dirty="0"/>
              <a:t>All that is required is to change the microwave frequency to change polarization sign </a:t>
            </a:r>
          </a:p>
          <a:p>
            <a:pPr lvl="1"/>
            <a:r>
              <a:rPr lang="en-US" sz="1800" dirty="0"/>
              <a:t>Field remains constant</a:t>
            </a:r>
          </a:p>
          <a:p>
            <a:pPr lvl="1"/>
            <a:r>
              <a:rPr lang="en-US" sz="1800" dirty="0"/>
              <a:t>Temperature remains constant</a:t>
            </a:r>
          </a:p>
          <a:p>
            <a:r>
              <a:rPr lang="en-US" sz="2000" dirty="0"/>
              <a:t>Adiabatic Fast Passage or neutron spin flipper can reverse polarization more quickly</a:t>
            </a:r>
          </a:p>
          <a:p>
            <a:r>
              <a:rPr lang="en-US" sz="2000" dirty="0"/>
              <a:t>Only thing that changes is the cross section for the nuclei, and that changes in a predictable manner</a:t>
            </a:r>
          </a:p>
          <a:p>
            <a:r>
              <a:rPr lang="en-US" sz="2000" dirty="0"/>
              <a:t>This can be used to highlight specific structures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7" name="Rectangle: Rounded Corners 13">
            <a:extLst>
              <a:ext uri="{FF2B5EF4-FFF2-40B4-BE49-F238E27FC236}">
                <a16:creationId xmlns:a16="http://schemas.microsoft.com/office/drawing/2014/main" id="{69440847-C557-4D67-BB66-36BBC6A252F4}"/>
              </a:ext>
            </a:extLst>
          </p:cNvPr>
          <p:cNvSpPr/>
          <p:nvPr/>
        </p:nvSpPr>
        <p:spPr>
          <a:xfrm>
            <a:off x="5943600" y="228600"/>
            <a:ext cx="2667000" cy="5867400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2BD659-DAE3-4A61-BB1A-A2FF45F82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486437"/>
            <a:ext cx="228600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9137C-91EA-4C3A-9564-1EBCFAD26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3305837"/>
            <a:ext cx="2286000" cy="228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A8B6F7-1437-4A65-A63D-236004E19C09}"/>
              </a:ext>
            </a:extLst>
          </p:cNvPr>
          <p:cNvSpPr txBox="1"/>
          <p:nvPr/>
        </p:nvSpPr>
        <p:spPr>
          <a:xfrm>
            <a:off x="6641478" y="2842881"/>
            <a:ext cx="127124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Spins Aligned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3C1E08-295F-42BA-9BCC-A48EB927A6C2}"/>
              </a:ext>
            </a:extLst>
          </p:cNvPr>
          <p:cNvSpPr txBox="1"/>
          <p:nvPr/>
        </p:nvSpPr>
        <p:spPr>
          <a:xfrm>
            <a:off x="6467552" y="5733568"/>
            <a:ext cx="161909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Spins Anti-aligned</a:t>
            </a:r>
          </a:p>
        </p:txBody>
      </p:sp>
    </p:spTree>
    <p:extLst>
      <p:ext uri="{BB962C8B-B14F-4D97-AF65-F5344CB8AC3E}">
        <p14:creationId xmlns:p14="http://schemas.microsoft.com/office/powerpoint/2010/main" val="1237280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Nuclei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6560" y="838200"/>
            <a:ext cx="8871240" cy="4495800"/>
          </a:xfrm>
        </p:spPr>
        <p:txBody>
          <a:bodyPr/>
          <a:lstStyle/>
          <a:p>
            <a:r>
              <a:rPr lang="en-US" dirty="0"/>
              <a:t>All non spin zero nuclei will polarize</a:t>
            </a:r>
          </a:p>
          <a:p>
            <a:r>
              <a:rPr lang="en-US" dirty="0"/>
              <a:t>Polarization will be different for </a:t>
            </a:r>
            <a:br>
              <a:rPr lang="en-US" dirty="0"/>
            </a:br>
            <a:r>
              <a:rPr lang="en-US" dirty="0"/>
              <a:t>different nuclei</a:t>
            </a:r>
          </a:p>
          <a:p>
            <a:pPr lvl="1"/>
            <a:r>
              <a:rPr lang="en-US" dirty="0"/>
              <a:t>15N and 13C polarize well, are </a:t>
            </a:r>
            <a:br>
              <a:rPr lang="en-US" dirty="0"/>
            </a:br>
            <a:r>
              <a:rPr lang="en-US" dirty="0"/>
              <a:t>used for DNP enhanced MRI </a:t>
            </a:r>
            <a:br>
              <a:rPr lang="en-US" dirty="0"/>
            </a:br>
            <a:r>
              <a:rPr lang="en-US" dirty="0"/>
              <a:t>and NMR measurements</a:t>
            </a:r>
          </a:p>
          <a:p>
            <a:r>
              <a:rPr lang="en-US" dirty="0"/>
              <a:t>Spin dependent scattering </a:t>
            </a:r>
            <a:br>
              <a:rPr lang="en-US" dirty="0"/>
            </a:br>
            <a:r>
              <a:rPr lang="en-US" dirty="0"/>
              <a:t>lengths are different for each </a:t>
            </a:r>
            <a:br>
              <a:rPr lang="en-US" dirty="0"/>
            </a:br>
            <a:r>
              <a:rPr lang="en-US" dirty="0"/>
              <a:t>nucleus</a:t>
            </a:r>
          </a:p>
          <a:p>
            <a:pPr lvl="1"/>
            <a:r>
              <a:rPr lang="en-US" dirty="0"/>
              <a:t>15N and 13C have very little spin </a:t>
            </a:r>
            <a:br>
              <a:rPr lang="en-US" dirty="0"/>
            </a:br>
            <a:r>
              <a:rPr lang="en-US" dirty="0"/>
              <a:t>dependence</a:t>
            </a:r>
          </a:p>
          <a:p>
            <a:r>
              <a:rPr lang="en-US" dirty="0"/>
              <a:t>Difference measurements may still be possible</a:t>
            </a:r>
          </a:p>
          <a:p>
            <a:pPr lvl="1"/>
            <a:r>
              <a:rPr lang="en-US" dirty="0"/>
              <a:t>Different nuclei species could be </a:t>
            </a:r>
            <a:br>
              <a:rPr lang="en-US" dirty="0"/>
            </a:br>
            <a:r>
              <a:rPr lang="en-US" dirty="0"/>
              <a:t>selectively polarized/depolarized/flipped using a combination of NMR and DNP techniques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866BF61-93CB-4D66-986D-0DFDD676AC5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86200" y="3342317"/>
              <a:ext cx="5424170" cy="15500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708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53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/>
                              <a:ea typeface="Franklin Gothic Book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Franklin Gothic Book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Franklin Gothic Book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𝑑</m:t>
                                            </m:r>
                                            <m:r>
                                              <a:rPr lang="en-US" sz="20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𝜎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𝑑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Ω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Franklin Gothic Book"/>
                                      </a:rPr>
                                      <m:t>𝑖𝑛𝑐</m:t>
                                    </m:r>
                                  </m:sub>
                                </m:sSub>
                                <m:r>
                                  <a:rPr lang="en-US" sz="2000">
                                    <a:effectLst/>
                                    <a:latin typeface="Cambria Math"/>
                                    <a:ea typeface="Franklin Gothic Book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Franklin Gothic Book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Franklin Gothic Book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effectLst/>
                                            <a:latin typeface="Cambria Math"/>
                                            <a:ea typeface="Franklin Gothic Book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  <a:ea typeface="Franklin Gothic Book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  <a:ea typeface="Franklin Gothic Book"/>
                                      </a:rPr>
                                      <m:t>4</m:t>
                                    </m:r>
                                  </m:den>
                                </m:f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Franklin Gothic Book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Franklin Gothic Book"/>
                                      </a:rPr>
                                      <m:t>𝐼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Franklin Gothic Book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effectLst/>
                                            <a:latin typeface="Cambria Math"/>
                                            <a:ea typeface="Franklin Gothic Book"/>
                                          </a:rPr>
                                          <m:t>𝐼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  <a:ea typeface="Franklin Gothic Book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Franklin Gothic Book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Franklin Gothic Book"/>
                                      </a:rPr>
                                      <m:t>𝑝𝑃𝐼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Franklin Gothic Book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Franklin Gothic Book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effectLst/>
                                            <a:latin typeface="Cambria Math"/>
                                            <a:ea typeface="Franklin Gothic Book"/>
                                          </a:rPr>
                                          <m:t>𝑃</m:t>
                                        </m:r>
                                      </m:e>
                                      <m:sup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  <a:ea typeface="Franklin Gothic Book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Franklin Gothic Book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effectLst/>
                                            <a:latin typeface="Cambria Math"/>
                                            <a:ea typeface="Franklin Gothic Book"/>
                                          </a:rPr>
                                          <m:t>𝐼</m:t>
                                        </m:r>
                                      </m:e>
                                      <m:sup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  <a:ea typeface="Franklin Gothic Book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/>
                                    <a:ea typeface="Times New Roman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Franklin Gothic Book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Franklin Gothic Book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2000" i="1"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  <m:t>𝜎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  <m:t>𝑑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effectLst/>
                                              <a:latin typeface="Cambria Math"/>
                                              <a:ea typeface="Times New Roman"/>
                                            </a:rPr>
                                            <m:t>Ω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Franklin Gothic Book"/>
                                    </a:rPr>
                                    <m:t>𝑐𝑜h</m:t>
                                  </m:r>
                                </m:sub>
                              </m:sSub>
                              <m:r>
                                <a:rPr lang="en-US" sz="2000">
                                  <a:effectLst/>
                                  <a:latin typeface="Cambria Math"/>
                                  <a:ea typeface="Franklin Gothic Book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Franklin Gothic Book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Franklin Gothic Book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/>
                                          <a:ea typeface="Franklin Gothic Book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effectLst/>
                                          <a:latin typeface="Cambria Math"/>
                                          <a:ea typeface="Franklin Gothic Book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000">
                                          <a:effectLst/>
                                          <a:latin typeface="Cambria Math"/>
                                          <a:ea typeface="Franklin Gothic Book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>
                                      <a:effectLst/>
                                      <a:latin typeface="Cambria Math"/>
                                      <a:ea typeface="Franklin Gothic Book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Franklin Gothic Book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Franklin Gothic Book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/>
                                          <a:ea typeface="Franklin Gothic Book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effectLst/>
                                          <a:latin typeface="Cambria Math"/>
                                          <a:ea typeface="Franklin Gothic Book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Franklin Gothic Book"/>
                                    </a:rPr>
                                    <m:t>𝐼𝑝𝑃</m:t>
                                  </m:r>
                                  <m:r>
                                    <a:rPr lang="en-US" sz="2000">
                                      <a:effectLst/>
                                      <a:latin typeface="Cambria Math"/>
                                      <a:ea typeface="Franklin Gothic Book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Franklin Gothic Book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Franklin Gothic Book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effectLst/>
                                              <a:latin typeface="Cambria Math"/>
                                              <a:ea typeface="Franklin Gothic Book"/>
                                            </a:rPr>
                                            <m:t>𝐼</m:t>
                                          </m:r>
                                        </m:e>
                                        <m:sup>
                                          <m:r>
                                            <a:rPr lang="en-US" sz="2000">
                                              <a:effectLst/>
                                              <a:latin typeface="Cambria Math"/>
                                              <a:ea typeface="Franklin Gothic Book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Franklin Gothic Book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effectLst/>
                                              <a:latin typeface="Cambria Math"/>
                                              <a:ea typeface="Franklin Gothic Book"/>
                                            </a:rPr>
                                            <m:t>𝑃</m:t>
                                          </m:r>
                                        </m:e>
                                        <m:sup>
                                          <m:r>
                                            <a:rPr lang="en-US" sz="2000">
                                              <a:effectLst/>
                                              <a:latin typeface="Cambria Math"/>
                                              <a:ea typeface="Franklin Gothic Book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Franklin Gothic Book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effectLst/>
                                              <a:latin typeface="Cambria Math"/>
                                              <a:ea typeface="Franklin Gothic Book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000">
                                              <a:effectLst/>
                                              <a:latin typeface="Cambria Math"/>
                                              <a:ea typeface="Franklin Gothic Book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000">
                                          <a:effectLst/>
                                          <a:latin typeface="Cambria Math"/>
                                          <a:ea typeface="Franklin Gothic Book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>
                                  <a:effectLst/>
                                  <a:latin typeface="Cambria Math"/>
                                  <a:ea typeface="Franklin Gothic Book"/>
                                </a:rPr>
                                <m:t>;</m:t>
                              </m:r>
                            </m:oMath>
                          </a14:m>
                          <a:endParaRPr lang="en-US" sz="2000" dirty="0">
                            <a:effectLst/>
                            <a:latin typeface="Times New Roman"/>
                            <a:ea typeface="Franklin Gothic Book"/>
                          </a:endParaRP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/>
                              <a:ea typeface="Franklin Gothic Book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866BF61-93CB-4D66-986D-0DFDD676AC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7666486"/>
                  </p:ext>
                </p:extLst>
              </p:nvPr>
            </p:nvGraphicFramePr>
            <p:xfrm>
              <a:off x="3886200" y="3342317"/>
              <a:ext cx="5424170" cy="15500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708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53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55009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/>
                              <a:ea typeface="Franklin Gothic Book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117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EEF0D17-1838-4D0E-8923-105F0A02353B}"/>
                  </a:ext>
                </a:extLst>
              </p:cNvPr>
              <p:cNvSpPr/>
              <p:nvPr/>
            </p:nvSpPr>
            <p:spPr>
              <a:xfrm>
                <a:off x="5517779" y="1574101"/>
                <a:ext cx="18562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𝑎</m:t>
                      </m:r>
                      <m:r>
                        <a:rPr lang="en-US" sz="20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𝑏</m:t>
                      </m:r>
                      <m:r>
                        <a:rPr lang="en-US" sz="2000" b="1" i="1">
                          <a:latin typeface="Cambria Math"/>
                        </a:rPr>
                        <m:t>𝑰</m:t>
                      </m:r>
                      <m:r>
                        <a:rPr lang="en-US" sz="2000" b="1">
                          <a:latin typeface="Cambria Math"/>
                        </a:rPr>
                        <m:t>⋅</m:t>
                      </m:r>
                      <m:r>
                        <a:rPr lang="en-US" sz="2000" b="1" i="1">
                          <a:latin typeface="Cambria Math"/>
                        </a:rPr>
                        <m:t>𝒔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EEF0D17-1838-4D0E-8923-105F0A023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9" y="1574101"/>
                <a:ext cx="1856214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C3C5BA-2940-4B19-A1EA-A7D604906DE7}"/>
                  </a:ext>
                </a:extLst>
              </p:cNvPr>
              <p:cNvSpPr txBox="1"/>
              <p:nvPr/>
            </p:nvSpPr>
            <p:spPr>
              <a:xfrm>
                <a:off x="5651212" y="2640901"/>
                <a:ext cx="1589345" cy="528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C3C5BA-2940-4B19-A1EA-A7D604906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212" y="2640901"/>
                <a:ext cx="1589345" cy="528030"/>
              </a:xfrm>
              <a:prstGeom prst="rect">
                <a:avLst/>
              </a:prstGeom>
              <a:blipFill>
                <a:blip r:embed="rId5"/>
                <a:stretch>
                  <a:fillRect t="-2299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467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83" y="152400"/>
            <a:ext cx="8636290" cy="484748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33" y="838200"/>
            <a:ext cx="8642640" cy="4195415"/>
          </a:xfrm>
        </p:spPr>
        <p:txBody>
          <a:bodyPr/>
          <a:lstStyle/>
          <a:p>
            <a:r>
              <a:rPr lang="en-US" dirty="0"/>
              <a:t>The nuclear spin dependence of neutron scattering can be used to manipulate scattering </a:t>
            </a:r>
          </a:p>
          <a:p>
            <a:r>
              <a:rPr lang="en-US" dirty="0"/>
              <a:t>Polarized hydrogen has a large potential benefit to protein crystallography</a:t>
            </a:r>
          </a:p>
          <a:p>
            <a:pPr lvl="1"/>
            <a:r>
              <a:rPr lang="en-US" dirty="0"/>
              <a:t>Could allow the use of sustainably smaller samples or greatly reduced data collection time</a:t>
            </a:r>
          </a:p>
          <a:p>
            <a:r>
              <a:rPr lang="en-US" dirty="0"/>
              <a:t>DNP is an effective means to polarize the hydrogen within a sample</a:t>
            </a:r>
          </a:p>
          <a:p>
            <a:pPr lvl="1"/>
            <a:r>
              <a:rPr lang="en-US" dirty="0"/>
              <a:t>Sample preparation and sample environment requirements are substantial </a:t>
            </a:r>
          </a:p>
          <a:p>
            <a:r>
              <a:rPr lang="en-US" dirty="0"/>
              <a:t>Control of scattering opens up the possibility for new measurement techniques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-49212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3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Dependence of Neutron Scattering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228600" y="914400"/>
            <a:ext cx="41982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For a lattice of identical atoms with non-zero spin, the incoherent and coherent cross section for neutron scattering has a dependence on the spin alignment of the neutron and the struck nucleus</a:t>
            </a:r>
          </a:p>
          <a:p>
            <a:r>
              <a:rPr lang="en-US" sz="2000" dirty="0"/>
              <a:t>Control over spin orientation gives control over scattering.</a:t>
            </a:r>
          </a:p>
          <a:p>
            <a:r>
              <a:rPr lang="en-US" sz="2000" dirty="0"/>
              <a:t>Neutron Polarization is well developed</a:t>
            </a:r>
          </a:p>
          <a:p>
            <a:pPr lvl="1"/>
            <a:r>
              <a:rPr lang="en-US" sz="1600" dirty="0"/>
              <a:t>Supermirror polarizers</a:t>
            </a:r>
          </a:p>
          <a:p>
            <a:pPr lvl="1"/>
            <a:r>
              <a:rPr lang="en-US" sz="1600" dirty="0"/>
              <a:t> 3He filters</a:t>
            </a:r>
          </a:p>
          <a:p>
            <a:r>
              <a:rPr lang="en-US" sz="2000" dirty="0"/>
              <a:t>Nuclear Polarization is more challenging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F859AD-4080-406E-973D-637E29FB6B79}"/>
                  </a:ext>
                </a:extLst>
              </p:cNvPr>
              <p:cNvSpPr/>
              <p:nvPr/>
            </p:nvSpPr>
            <p:spPr>
              <a:xfrm>
                <a:off x="4430133" y="1813178"/>
                <a:ext cx="4485267" cy="831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𝑖𝑛𝑐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𝑝𝑃𝐼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F859AD-4080-406E-973D-637E29FB6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133" y="1813178"/>
                <a:ext cx="4485267" cy="8317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ACDF691-1D85-4717-BE65-9375CC08F669}"/>
                  </a:ext>
                </a:extLst>
              </p:cNvPr>
              <p:cNvSpPr/>
              <p:nvPr/>
            </p:nvSpPr>
            <p:spPr>
              <a:xfrm>
                <a:off x="4473061" y="3283034"/>
                <a:ext cx="4363823" cy="831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𝑐𝑜h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𝐼𝑝𝑃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ACDF691-1D85-4717-BE65-9375CC08F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061" y="3283034"/>
                <a:ext cx="4363823" cy="8317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22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8B153DFB-FEE4-4B13-B62D-315BDC4BDBED}"/>
              </a:ext>
            </a:extLst>
          </p:cNvPr>
          <p:cNvSpPr txBox="1">
            <a:spLocks/>
          </p:cNvSpPr>
          <p:nvPr/>
        </p:nvSpPr>
        <p:spPr bwMode="auto">
          <a:xfrm>
            <a:off x="202910" y="177800"/>
            <a:ext cx="863629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dirty="0"/>
              <a:t>Spin Dependence of Neutron Scattering from Hydrogen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ABCEBA2-1FC1-4ABD-8508-BA8F50BD7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7144" y="762000"/>
            <a:ext cx="3666652" cy="46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F2FB8A7-BAD2-47B2-AE5E-986941402B73}"/>
              </a:ext>
            </a:extLst>
          </p:cNvPr>
          <p:cNvSpPr/>
          <p:nvPr/>
        </p:nvSpPr>
        <p:spPr>
          <a:xfrm>
            <a:off x="4643138" y="5453125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cs typeface="Arial" charset="0"/>
              </a:rPr>
              <a:t>Coherent, incoherent and total scattering cross section of hydrogen as a function of the proton polarization for fully polarized neutrons.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B844DE39-6CAC-4642-8556-731DE7ED80A8}"/>
              </a:ext>
            </a:extLst>
          </p:cNvPr>
          <p:cNvSpPr txBox="1">
            <a:spLocks/>
          </p:cNvSpPr>
          <p:nvPr/>
        </p:nvSpPr>
        <p:spPr bwMode="auto">
          <a:xfrm>
            <a:off x="228600" y="1189037"/>
            <a:ext cx="41982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Hydrogen is a special case</a:t>
            </a:r>
          </a:p>
          <a:p>
            <a:pPr lvl="1"/>
            <a:r>
              <a:rPr lang="en-US" sz="1400" dirty="0"/>
              <a:t>The spin dependence of the hydrogen cross section is very large</a:t>
            </a:r>
          </a:p>
          <a:p>
            <a:pPr lvl="1"/>
            <a:r>
              <a:rPr lang="en-US" sz="1400" dirty="0"/>
              <a:t>Looking for hydrogen locations is a primary motivation for Neutron Protein Crystallography</a:t>
            </a:r>
          </a:p>
          <a:p>
            <a:r>
              <a:rPr lang="en-US" sz="1800" dirty="0"/>
              <a:t>Incoherent scattering can be removed entirely (true for any nucleus)</a:t>
            </a:r>
          </a:p>
          <a:p>
            <a:r>
              <a:rPr lang="en-US" sz="1800" dirty="0"/>
              <a:t>Coherent scattering can be increased by a factor of 7 (or 20)</a:t>
            </a:r>
          </a:p>
          <a:p>
            <a:r>
              <a:rPr lang="en-US" sz="1800" dirty="0"/>
              <a:t>An increase in signal to noise enters squared into the calculation figure </a:t>
            </a:r>
            <a:br>
              <a:rPr lang="en-US" sz="1800" dirty="0"/>
            </a:br>
            <a:r>
              <a:rPr lang="en-US" sz="1800" dirty="0"/>
              <a:t>of merit</a:t>
            </a:r>
          </a:p>
          <a:p>
            <a:pPr lvl="1"/>
            <a:r>
              <a:rPr lang="en-US" sz="1400" dirty="0"/>
              <a:t>Factor of 10 in signal to noise is a </a:t>
            </a:r>
            <a:br>
              <a:rPr lang="en-US" sz="1400" dirty="0"/>
            </a:br>
            <a:r>
              <a:rPr lang="en-US" sz="1400" dirty="0"/>
              <a:t>factor of 100 in flux/sample size/data collection time</a:t>
            </a:r>
          </a:p>
          <a:p>
            <a:r>
              <a:rPr lang="en-US" sz="1800" dirty="0"/>
              <a:t>The hydrogen nucleus is polarizable</a:t>
            </a:r>
            <a:endParaRPr lang="en-US" sz="14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969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8A72E-4738-4B05-889F-36AC36F23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851" y="655311"/>
            <a:ext cx="4549149" cy="4754889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78A8E6CA-4F4B-442A-91B6-4EC4E1A125BF}"/>
              </a:ext>
            </a:extLst>
          </p:cNvPr>
          <p:cNvSpPr txBox="1">
            <a:spLocks/>
          </p:cNvSpPr>
          <p:nvPr/>
        </p:nvSpPr>
        <p:spPr bwMode="auto">
          <a:xfrm>
            <a:off x="202910" y="177800"/>
            <a:ext cx="863629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dirty="0"/>
              <a:t>Spin Dependence of Neutron Scattering from Hydrogen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4603059-DE9A-40FA-88B0-93FF63D667E8}"/>
              </a:ext>
            </a:extLst>
          </p:cNvPr>
          <p:cNvSpPr txBox="1">
            <a:spLocks/>
          </p:cNvSpPr>
          <p:nvPr/>
        </p:nvSpPr>
        <p:spPr bwMode="auto">
          <a:xfrm>
            <a:off x="228600" y="1189037"/>
            <a:ext cx="41982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Hydrogen is a special case</a:t>
            </a:r>
          </a:p>
          <a:p>
            <a:pPr lvl="1"/>
            <a:r>
              <a:rPr lang="en-US" sz="1400" dirty="0"/>
              <a:t>The spin dependence of the hydrogen cross section is very large</a:t>
            </a:r>
          </a:p>
          <a:p>
            <a:pPr lvl="1"/>
            <a:r>
              <a:rPr lang="en-US" sz="1400" dirty="0"/>
              <a:t>Looking for hydrogen locations is a primary motivation for Neutron Protein Crystallography</a:t>
            </a:r>
          </a:p>
          <a:p>
            <a:r>
              <a:rPr lang="en-US" sz="1800" dirty="0"/>
              <a:t>Incoherent scattering can be removed entirely (true for any nucleus)</a:t>
            </a:r>
          </a:p>
          <a:p>
            <a:r>
              <a:rPr lang="en-US" sz="1800" dirty="0"/>
              <a:t>Coherent scattering can be increased by a factor of 7 (or 20)</a:t>
            </a:r>
          </a:p>
          <a:p>
            <a:r>
              <a:rPr lang="en-US" sz="1800" dirty="0"/>
              <a:t>An increase in signal to noise enters squared into the calculation figure </a:t>
            </a:r>
            <a:br>
              <a:rPr lang="en-US" sz="1800" dirty="0"/>
            </a:br>
            <a:r>
              <a:rPr lang="en-US" sz="1800" dirty="0"/>
              <a:t>of merit</a:t>
            </a:r>
          </a:p>
          <a:p>
            <a:pPr lvl="1"/>
            <a:r>
              <a:rPr lang="en-US" sz="1400" dirty="0"/>
              <a:t>Factor of 10 in signal to noise is a </a:t>
            </a:r>
            <a:br>
              <a:rPr lang="en-US" sz="1400" dirty="0"/>
            </a:br>
            <a:r>
              <a:rPr lang="en-US" sz="1400" dirty="0"/>
              <a:t>factor of 100 in flux/sample size/data collection time</a:t>
            </a:r>
          </a:p>
          <a:p>
            <a:r>
              <a:rPr lang="en-US" sz="1800" dirty="0"/>
              <a:t>The hydrogen nucleus is polarizable</a:t>
            </a:r>
            <a:endParaRPr lang="en-US" sz="14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576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EFB9FB-C729-4047-AF73-81AF07093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67" y="661405"/>
            <a:ext cx="4764033" cy="558699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6F702BD4-3462-4BA8-8C2F-328A6719A447}"/>
              </a:ext>
            </a:extLst>
          </p:cNvPr>
          <p:cNvSpPr txBox="1">
            <a:spLocks/>
          </p:cNvSpPr>
          <p:nvPr/>
        </p:nvSpPr>
        <p:spPr bwMode="auto">
          <a:xfrm>
            <a:off x="202910" y="177800"/>
            <a:ext cx="863629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dirty="0"/>
              <a:t>Spin Dependence of Neutron Scattering from Hydrogen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9CC9204-9AA5-48EA-B9A7-0499A7F6FF15}"/>
              </a:ext>
            </a:extLst>
          </p:cNvPr>
          <p:cNvSpPr txBox="1">
            <a:spLocks/>
          </p:cNvSpPr>
          <p:nvPr/>
        </p:nvSpPr>
        <p:spPr bwMode="auto">
          <a:xfrm>
            <a:off x="228600" y="1189037"/>
            <a:ext cx="41982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Hydrogen is a special case</a:t>
            </a:r>
          </a:p>
          <a:p>
            <a:pPr lvl="1"/>
            <a:r>
              <a:rPr lang="en-US" sz="1400" dirty="0"/>
              <a:t>The spin dependence of the hydrogen cross section is very large</a:t>
            </a:r>
          </a:p>
          <a:p>
            <a:pPr lvl="1"/>
            <a:r>
              <a:rPr lang="en-US" sz="1400" dirty="0"/>
              <a:t>Looking for hydrogen locations is a primary motivation for Neutron Protein Crystallography</a:t>
            </a:r>
          </a:p>
          <a:p>
            <a:r>
              <a:rPr lang="en-US" sz="1800" dirty="0"/>
              <a:t>Incoherent scattering can be removed entirely (true for any nucleus)</a:t>
            </a:r>
          </a:p>
          <a:p>
            <a:r>
              <a:rPr lang="en-US" sz="1800" dirty="0"/>
              <a:t>Coherent scattering can be increased by a factor of 7 (or 20)</a:t>
            </a:r>
          </a:p>
          <a:p>
            <a:r>
              <a:rPr lang="en-US" sz="1800" dirty="0"/>
              <a:t>An increase in signal to noise enters squared into the calculation figure </a:t>
            </a:r>
            <a:br>
              <a:rPr lang="en-US" sz="1800" dirty="0"/>
            </a:br>
            <a:r>
              <a:rPr lang="en-US" sz="1800" dirty="0"/>
              <a:t>of merit</a:t>
            </a:r>
          </a:p>
          <a:p>
            <a:pPr lvl="1"/>
            <a:r>
              <a:rPr lang="en-US" sz="1400" dirty="0"/>
              <a:t>Factor of 10 in signal to noise is a </a:t>
            </a:r>
            <a:br>
              <a:rPr lang="en-US" sz="1400" dirty="0"/>
            </a:br>
            <a:r>
              <a:rPr lang="en-US" sz="1400" dirty="0"/>
              <a:t>factor of 100 in flux/sample size/data collection time</a:t>
            </a:r>
          </a:p>
          <a:p>
            <a:r>
              <a:rPr lang="en-US" sz="1800" dirty="0"/>
              <a:t>The hydrogen nucleus is polarizable</a:t>
            </a:r>
            <a:endParaRPr lang="en-US" sz="14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7277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61920" y="1488649"/>
            <a:ext cx="4354560" cy="445495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201168" y="1143000"/>
                <a:ext cx="8642640" cy="4195415"/>
              </a:xfrm>
            </p:spPr>
            <p:txBody>
              <a:bodyPr/>
              <a:lstStyle>
                <a:defPPr marL="432000" lvl="0" indent="-324000">
                  <a:spcBef>
                    <a:spcPts val="0"/>
                  </a:spcBef>
                  <a:spcAft>
                    <a:spcPts val="1417"/>
                  </a:spcAft>
                  <a:buSzPct val="45000"/>
                  <a:buFont typeface="StarSymbol"/>
                  <a:buNone/>
                  <a:defRPr lang="en-US" sz="3200" b="0" i="0" u="none" strike="noStrike" kern="1200">
                    <a:ln>
                      <a:noFill/>
                    </a:ln>
                    <a:latin typeface="Meiryo" pitchFamily="34"/>
                    <a:ea typeface="Microsoft YaHei" pitchFamily="2"/>
                    <a:cs typeface="Mangal" pitchFamily="2"/>
                  </a:defRPr>
                </a:defPPr>
                <a:lvl1pPr marL="432000" lvl="0" indent="-324000">
                  <a:spcBef>
                    <a:spcPts val="0"/>
                  </a:spcBef>
                  <a:spcAft>
                    <a:spcPts val="1417"/>
                  </a:spcAft>
                  <a:buSzPct val="45000"/>
                  <a:buFont typeface="StarSymbol"/>
                  <a:buChar char="●"/>
                  <a:defRPr lang="en-US" sz="3200" b="0" i="0" u="none" strike="noStrike" kern="1200">
                    <a:ln>
                      <a:noFill/>
                    </a:ln>
                    <a:latin typeface="Meiryo" pitchFamily="34"/>
                    <a:ea typeface="Microsoft YaHei" pitchFamily="2"/>
                    <a:cs typeface="Mangal" pitchFamily="2"/>
                  </a:defRPr>
                </a:lvl1pPr>
                <a:lvl2pPr marL="864000" lvl="1" indent="-324000">
                  <a:spcBef>
                    <a:spcPts val="0"/>
                  </a:spcBef>
                  <a:spcAft>
                    <a:spcPts val="1134"/>
                  </a:spcAft>
                  <a:buSzPct val="45000"/>
                  <a:buFont typeface="StarSymbol"/>
                  <a:buChar char="●"/>
                  <a:defRPr lang="en-US" sz="2800" b="0" i="0" u="none" strike="noStrike" kern="1200">
                    <a:ln>
                      <a:noFill/>
                    </a:ln>
                    <a:latin typeface="Meiryo" pitchFamily="34"/>
                    <a:ea typeface="Microsoft YaHei" pitchFamily="2"/>
                    <a:cs typeface="Mangal" pitchFamily="2"/>
                  </a:defRPr>
                </a:lvl2pPr>
                <a:lvl3pPr marL="1295999" lvl="2" indent="-288000">
                  <a:spcBef>
                    <a:spcPts val="0"/>
                  </a:spcBef>
                  <a:spcAft>
                    <a:spcPts val="850"/>
                  </a:spcAft>
                  <a:buSzPct val="75000"/>
                  <a:buFont typeface="StarSymbol"/>
                  <a:buChar char="–"/>
                  <a:defRPr lang="en-US" sz="2400" b="0" i="0" u="none" strike="noStrike" kern="1200">
                    <a:ln>
                      <a:noFill/>
                    </a:ln>
                    <a:latin typeface="Meiryo" pitchFamily="34"/>
                    <a:ea typeface="Microsoft YaHei" pitchFamily="2"/>
                    <a:cs typeface="Mangal" pitchFamily="2"/>
                  </a:defRPr>
                </a:lvl3pPr>
                <a:lvl4pPr marL="1728000" lvl="3" indent="-216000">
                  <a:spcBef>
                    <a:spcPts val="0"/>
                  </a:spcBef>
                  <a:spcAft>
                    <a:spcPts val="567"/>
                  </a:spcAft>
                  <a:buSzPct val="45000"/>
                  <a:buFont typeface="StarSymbol"/>
                  <a:buChar char="●"/>
                  <a:defRPr lang="en-US" sz="2000" b="0" i="0" u="none" strike="noStrike" kern="1200">
                    <a:ln>
                      <a:noFill/>
                    </a:ln>
                    <a:latin typeface="Meiryo" pitchFamily="34"/>
                    <a:ea typeface="Microsoft YaHei" pitchFamily="2"/>
                    <a:cs typeface="Mangal" pitchFamily="2"/>
                  </a:defRPr>
                </a:lvl4pPr>
                <a:lvl5pPr marL="2160000" lvl="4" indent="-216000">
                  <a:spcBef>
                    <a:spcPts val="0"/>
                  </a:spcBef>
                  <a:spcAft>
                    <a:spcPts val="283"/>
                  </a:spcAft>
                  <a:buSzPct val="75000"/>
                  <a:buFont typeface="StarSymbol"/>
                  <a:buChar char="–"/>
                  <a:defRPr lang="en-US" sz="2000" b="0" i="0" u="none" strike="noStrike" kern="1200">
                    <a:ln>
                      <a:noFill/>
                    </a:ln>
                    <a:latin typeface="Meiryo" pitchFamily="34"/>
                    <a:ea typeface="Microsoft YaHei" pitchFamily="2"/>
                    <a:cs typeface="Mangal" pitchFamily="2"/>
                  </a:defRPr>
                </a:lvl5pPr>
                <a:lvl6pPr marL="2592000" lvl="5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000" b="0" i="0" u="none" strike="noStrike" kern="1200">
                    <a:ln>
                      <a:noFill/>
                    </a:ln>
                    <a:latin typeface="Meiryo" pitchFamily="34"/>
                    <a:ea typeface="Microsoft YaHei" pitchFamily="2"/>
                    <a:cs typeface="Mangal" pitchFamily="2"/>
                  </a:defRPr>
                </a:lvl6pPr>
                <a:lvl7pPr marL="3024000" lvl="6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000" b="0" i="0" u="none" strike="noStrike" kern="1200">
                    <a:ln>
                      <a:noFill/>
                    </a:ln>
                    <a:latin typeface="Meiryo" pitchFamily="34"/>
                    <a:ea typeface="Microsoft YaHei" pitchFamily="2"/>
                    <a:cs typeface="Mangal" pitchFamily="2"/>
                  </a:defRPr>
                </a:lvl7pPr>
                <a:lvl8pPr marL="3456000" lvl="7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000" b="0" i="0" u="none" strike="noStrike" kern="1200">
                    <a:ln>
                      <a:noFill/>
                    </a:ln>
                    <a:latin typeface="Meiryo" pitchFamily="34"/>
                    <a:ea typeface="Microsoft YaHei" pitchFamily="2"/>
                    <a:cs typeface="Mangal" pitchFamily="2"/>
                  </a:defRPr>
                </a:lvl8pPr>
                <a:lvl9pPr marL="3887999" lvl="8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000" b="0" i="0" u="none" strike="noStrike" kern="1200">
                    <a:ln>
                      <a:noFill/>
                    </a:ln>
                    <a:latin typeface="Meiryo" pitchFamily="34"/>
                    <a:ea typeface="Microsoft YaHei" pitchFamily="2"/>
                    <a:cs typeface="Mangal" pitchFamily="2"/>
                  </a:defRPr>
                </a:lvl9pPr>
              </a:lstStyle>
              <a:p>
                <a:pPr lvl="0"/>
                <a:r>
                  <a:rPr lang="en-US" sz="2400" dirty="0">
                    <a:latin typeface="+mn-lt"/>
                  </a:rPr>
                  <a:t>“Brute Force” is the most straight-forward method.  </a:t>
                </a:r>
              </a:p>
              <a:p>
                <a:pPr lvl="1" rtl="0" hangingPunct="0"/>
                <a:r>
                  <a:rPr lang="en-US" sz="2000" dirty="0">
                    <a:latin typeface="+mn-lt"/>
                  </a:rPr>
                  <a:t>Nuclei in a high magnetic field and low temperature will polarize</a:t>
                </a:r>
              </a:p>
              <a:p>
                <a:pPr lvl="1" rtl="0" hangingPunct="0"/>
                <a:r>
                  <a:rPr lang="en-US" sz="2000" dirty="0">
                    <a:latin typeface="+mn-lt"/>
                  </a:rPr>
                  <a:t>For Spin ½: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𝜇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𝐵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>
                  <a:latin typeface="+mn-lt"/>
                </a:endParaRPr>
              </a:p>
              <a:p>
                <a:pPr lvl="1" rtl="0" hangingPunct="0"/>
                <a:r>
                  <a:rPr lang="en-US" sz="2000" dirty="0">
                    <a:latin typeface="+mn-lt"/>
                  </a:rPr>
                  <a:t>Polarization reaches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thermal equilibrium value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with time </a:t>
                </a:r>
                <a:r>
                  <a:rPr lang="en-US" sz="2000" i="1" dirty="0">
                    <a:latin typeface="+mn-lt"/>
                  </a:rPr>
                  <a:t>t</a:t>
                </a:r>
                <a:r>
                  <a:rPr lang="en-US" sz="2000" i="1" baseline="-33000" dirty="0">
                    <a:latin typeface="+mn-lt"/>
                  </a:rPr>
                  <a:t>1</a:t>
                </a:r>
                <a:r>
                  <a:rPr lang="en-US" sz="2000" dirty="0">
                    <a:latin typeface="+mn-lt"/>
                  </a:rPr>
                  <a:t>:</a:t>
                </a:r>
                <a:br>
                  <a:rPr lang="en-US" sz="2000" dirty="0">
                    <a:latin typeface="+mn-lt"/>
                  </a:rPr>
                </a:br>
                <a:br>
                  <a:rPr lang="en-US" sz="2000" dirty="0">
                    <a:latin typeface="+mn-lt"/>
                  </a:rPr>
                </a:br>
                <a:br>
                  <a:rPr lang="en-US" sz="2000" dirty="0">
                    <a:latin typeface="+mn-lt"/>
                  </a:rPr>
                </a:br>
                <a:br>
                  <a:rPr lang="en-US" sz="2000" dirty="0">
                    <a:latin typeface="+mn-lt"/>
                  </a:rPr>
                </a:br>
                <a:endParaRPr lang="en-US" sz="2000" dirty="0">
                  <a:latin typeface="+mn-lt"/>
                </a:endParaRPr>
              </a:p>
              <a:p>
                <a:pPr lvl="1" hangingPunct="0"/>
                <a:r>
                  <a:rPr lang="en-US" sz="2000" i="1" dirty="0"/>
                  <a:t>t</a:t>
                </a:r>
                <a:r>
                  <a:rPr lang="en-US" sz="2000" i="1" baseline="-33000" dirty="0"/>
                  <a:t>1 </a:t>
                </a:r>
                <a:r>
                  <a:rPr lang="en-US" sz="2000" dirty="0">
                    <a:latin typeface="+mn-lt"/>
                  </a:rPr>
                  <a:t>Strong function of temperature</a:t>
                </a:r>
              </a:p>
              <a:p>
                <a:pPr lvl="1" rtl="0" hangingPunct="0"/>
                <a:r>
                  <a:rPr lang="en-US" sz="2000" dirty="0">
                    <a:latin typeface="+mn-lt"/>
                  </a:rPr>
                  <a:t>Hundreds or thousands of hours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at very low temperatures</a:t>
                </a:r>
              </a:p>
              <a:p>
                <a:pPr marL="540000" lvl="1" indent="0" rtl="0" hangingPunct="0">
                  <a:buNone/>
                </a:pP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168" y="1143000"/>
                <a:ext cx="8642640" cy="4195415"/>
              </a:xfrm>
              <a:blipFill>
                <a:blip r:embed="rId4"/>
                <a:stretch>
                  <a:fillRect t="-1890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Polarization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Resize="1"/>
              </p:cNvSpPr>
              <p:nvPr/>
            </p:nvSpPr>
            <p:spPr>
              <a:xfrm>
                <a:off x="1447800" y="3974663"/>
                <a:ext cx="2720498" cy="4728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81639" tIns="40820" rIns="81639" bIns="40820" compatLnSpc="0"/>
              <a:lstStyle/>
              <a:p>
                <a:pPr hangingPunct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𝑡𝑒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/>
                                </a:rPr>
                                <m:t>e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2000" i="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974663"/>
                <a:ext cx="2720498" cy="472896"/>
              </a:xfrm>
              <a:prstGeom prst="rect">
                <a:avLst/>
              </a:prstGeom>
              <a:blipFill>
                <a:blip r:embed="rId5"/>
                <a:stretch>
                  <a:fillRect t="-74359" r="-6054" b="-782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8A2DB37-B6C7-4E5E-A282-C831A9BF132A}"/>
              </a:ext>
            </a:extLst>
          </p:cNvPr>
          <p:cNvSpPr txBox="1"/>
          <p:nvPr/>
        </p:nvSpPr>
        <p:spPr>
          <a:xfrm>
            <a:off x="4972883" y="5885968"/>
            <a:ext cx="353263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Thermal equilibrium polarization at 5 Tesla</a:t>
            </a:r>
          </a:p>
        </p:txBody>
      </p:sp>
    </p:spTree>
    <p:extLst>
      <p:ext uri="{BB962C8B-B14F-4D97-AF65-F5344CB8AC3E}">
        <p14:creationId xmlns:p14="http://schemas.microsoft.com/office/powerpoint/2010/main" val="368183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Dynamic Nuclear Polarization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ea typeface="Microsoft YaHei" pitchFamily="2"/>
                <a:cs typeface="Mangal" pitchFamily="2"/>
              </a:rPr>
              <a:t>Uses a combination of high </a:t>
            </a:r>
            <a:r>
              <a:rPr lang="en-US" b="1" i="1" dirty="0">
                <a:ea typeface="Microsoft YaHei" pitchFamily="2"/>
                <a:cs typeface="Mangal" pitchFamily="2"/>
              </a:rPr>
              <a:t>B</a:t>
            </a:r>
            <a:r>
              <a:rPr lang="en-US" dirty="0">
                <a:ea typeface="Microsoft YaHei" pitchFamily="2"/>
                <a:cs typeface="Mangal" pitchFamily="2"/>
              </a:rPr>
              <a:t> field, low </a:t>
            </a:r>
            <a:r>
              <a:rPr lang="en-US" b="1" i="1" dirty="0">
                <a:ea typeface="Microsoft YaHei" pitchFamily="2"/>
                <a:cs typeface="Mangal" pitchFamily="2"/>
              </a:rPr>
              <a:t>T</a:t>
            </a:r>
            <a:r>
              <a:rPr lang="en-US" dirty="0">
                <a:ea typeface="Microsoft YaHei" pitchFamily="2"/>
                <a:cs typeface="Mangal" pitchFamily="2"/>
              </a:rPr>
              <a:t> and microwave irradiation to polarize target material that has been prepared by the addition of paramagnetic centers</a:t>
            </a:r>
          </a:p>
          <a:p>
            <a:endParaRPr lang="en-US" dirty="0">
              <a:ea typeface="Microsoft YaHei" pitchFamily="2"/>
              <a:cs typeface="Mangal" pitchFamily="2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48199" y="1219200"/>
            <a:ext cx="4160083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47316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_HFIR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STS 4x3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S 4x3" id="{48A71E99-560E-6045-B6C6-9DAED9AA34C0}" vid="{649EF587-A2DB-3241-83AA-8B6EB70F98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8F7A50-2969-4387-8ABB-A3555854BC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913069-075D-49F7-AF90-34940D148085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F50F8B6-4A11-4B4C-906E-532188B82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7703</TotalTime>
  <Words>1779</Words>
  <Application>Microsoft Office PowerPoint</Application>
  <PresentationFormat>On-screen Show (4:3)</PresentationFormat>
  <Paragraphs>404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Meiryo</vt:lpstr>
      <vt:lpstr>Microsoft YaHei</vt:lpstr>
      <vt:lpstr>Raleway</vt:lpstr>
      <vt:lpstr>StarSymbol</vt:lpstr>
      <vt:lpstr>Arial</vt:lpstr>
      <vt:lpstr>Arial Black</vt:lpstr>
      <vt:lpstr>Calibri</vt:lpstr>
      <vt:lpstr>Cambria Math</vt:lpstr>
      <vt:lpstr>Franklin Gothic Book</vt:lpstr>
      <vt:lpstr>Mangal</vt:lpstr>
      <vt:lpstr>Times New Roman</vt:lpstr>
      <vt:lpstr>Powerpoint-Template_HFIR</vt:lpstr>
      <vt:lpstr>STS 4x3</vt:lpstr>
      <vt:lpstr>Dynamic Nuclear Polarization for Neutron Scattering</vt:lpstr>
      <vt:lpstr>Community Scientific Needs: Smaller Samples and Faster Data Collection </vt:lpstr>
      <vt:lpstr>Spin Dependence of Neutron Scattering</vt:lpstr>
      <vt:lpstr>Spin Dependence of Neutron Scattering</vt:lpstr>
      <vt:lpstr>PowerPoint Presentation</vt:lpstr>
      <vt:lpstr>PowerPoint Presentation</vt:lpstr>
      <vt:lpstr>PowerPoint Presentation</vt:lpstr>
      <vt:lpstr>Polarization Methods</vt:lpstr>
      <vt:lpstr>Dynamic Nuclear Polarization</vt:lpstr>
      <vt:lpstr>Dynamic Nuclear Polarization</vt:lpstr>
      <vt:lpstr>Solid Effect</vt:lpstr>
      <vt:lpstr>Solid Effect</vt:lpstr>
      <vt:lpstr>Solid Effect</vt:lpstr>
      <vt:lpstr>Solid Effect</vt:lpstr>
      <vt:lpstr>Solid Effect</vt:lpstr>
      <vt:lpstr>Solid Effect</vt:lpstr>
      <vt:lpstr>Solid Effect</vt:lpstr>
      <vt:lpstr>Solid Effect</vt:lpstr>
      <vt:lpstr>Solid Effect</vt:lpstr>
      <vt:lpstr>Thermal Mixing</vt:lpstr>
      <vt:lpstr>Thermal Mixing </vt:lpstr>
      <vt:lpstr>Thermal Mixing</vt:lpstr>
      <vt:lpstr>Thermal Mixing</vt:lpstr>
      <vt:lpstr>DNP Components</vt:lpstr>
      <vt:lpstr>Sample Preparation</vt:lpstr>
      <vt:lpstr>Frozen Spin System Solves Acceptance Problem</vt:lpstr>
      <vt:lpstr>Tests at IMAGINE</vt:lpstr>
      <vt:lpstr>T4 Lysozyme Results</vt:lpstr>
      <vt:lpstr>T4 Lysozyme Results</vt:lpstr>
      <vt:lpstr>Application to SANS Contrast Matching</vt:lpstr>
      <vt:lpstr>Application to SANS Contrast Matching</vt:lpstr>
      <vt:lpstr>Application to SANS Contrast Matching</vt:lpstr>
      <vt:lpstr>Advanced Techniques: Localized Polarization</vt:lpstr>
      <vt:lpstr>Advanced Techniques:  Difference Measurements</vt:lpstr>
      <vt:lpstr>Other Nuclei</vt:lpstr>
      <vt:lpstr>Conclusion</vt:lpstr>
    </vt:vector>
  </TitlesOfParts>
  <Company>ORNL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Frozen Spin Target for Neutron Diffraction Measurements of Proteins Crystals</dc:title>
  <dc:creator>Pierce, Josh</dc:creator>
  <cp:keywords>HFIR, High Flux Isotope Reactor, Neutron Sciences Directorate</cp:keywords>
  <cp:lastModifiedBy>Pierce, Josh</cp:lastModifiedBy>
  <cp:revision>157</cp:revision>
  <dcterms:created xsi:type="dcterms:W3CDTF">2015-08-26T13:43:33Z</dcterms:created>
  <dcterms:modified xsi:type="dcterms:W3CDTF">2018-08-01T18:14:46Z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