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notesMasterIdLst>
    <p:notesMasterId r:id="rId14"/>
  </p:notesMasterIdLst>
  <p:handoutMasterIdLst>
    <p:handoutMasterId r:id="rId15"/>
  </p:handoutMasterIdLst>
  <p:sldIdLst>
    <p:sldId id="364" r:id="rId2"/>
    <p:sldId id="538" r:id="rId3"/>
    <p:sldId id="488" r:id="rId4"/>
    <p:sldId id="257" r:id="rId5"/>
    <p:sldId id="550" r:id="rId6"/>
    <p:sldId id="264" r:id="rId7"/>
    <p:sldId id="548" r:id="rId8"/>
    <p:sldId id="259" r:id="rId9"/>
    <p:sldId id="258" r:id="rId10"/>
    <p:sldId id="549" r:id="rId11"/>
    <p:sldId id="260" r:id="rId12"/>
    <p:sldId id="551" r:id="rId1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44">
          <p15:clr>
            <a:srgbClr val="A4A3A4"/>
          </p15:clr>
        </p15:guide>
        <p15:guide id="2" orient="horz" pos="4176">
          <p15:clr>
            <a:srgbClr val="A4A3A4"/>
          </p15:clr>
        </p15:guide>
        <p15:guide id="3" pos="3120">
          <p15:clr>
            <a:srgbClr val="A4A3A4"/>
          </p15:clr>
        </p15:guide>
        <p15:guide id="4" pos="56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21" autoAdjust="0"/>
    <p:restoredTop sz="91760" autoAdjust="0"/>
  </p:normalViewPr>
  <p:slideViewPr>
    <p:cSldViewPr showGuides="1">
      <p:cViewPr varScale="1">
        <p:scale>
          <a:sx n="84" d="100"/>
          <a:sy n="84" d="100"/>
        </p:scale>
        <p:origin x="1248" y="82"/>
      </p:cViewPr>
      <p:guideLst>
        <p:guide orient="horz" pos="144"/>
        <p:guide orient="horz" pos="4176"/>
        <p:guide pos="3120"/>
        <p:guide pos="56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784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D4679-D58A-4B0C-A154-DB7A680C5278}" type="datetimeFigureOut">
              <a:rPr lang="en-US" smtClean="0"/>
              <a:pPr/>
              <a:t>7/27/2018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D4D95-7726-4A56-B679-9E1C199AA4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9257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20C5B3-53C7-4D2C-93C2-AFB084B56010}" type="datetimeFigureOut">
              <a:rPr lang="en-US" smtClean="0"/>
              <a:pPr/>
              <a:t>7/27/2018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4E587-109E-415B-920B-A0B8DD23C0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264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065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79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First, let me explain what heavy transition metal magnets are and why the field is interesting.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Diverse group: assistant</a:t>
            </a:r>
            <a:r>
              <a:rPr lang="en-US" baseline="0" dirty="0"/>
              <a:t> prof, </a:t>
            </a:r>
            <a:r>
              <a:rPr lang="en-US" baseline="0" dirty="0" err="1"/>
              <a:t>instr</a:t>
            </a:r>
            <a:r>
              <a:rPr lang="en-US" baseline="0" dirty="0"/>
              <a:t> scientists from diff facilities, mid-career people,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39D09-F24A-4D7B-BC60-4193D2BD5B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99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Diverse group: assistant</a:t>
            </a:r>
            <a:r>
              <a:rPr lang="en-US" baseline="0" dirty="0"/>
              <a:t> prof, </a:t>
            </a:r>
            <a:r>
              <a:rPr lang="en-US" baseline="0" dirty="0" err="1"/>
              <a:t>instr</a:t>
            </a:r>
            <a:r>
              <a:rPr lang="en-US" baseline="0" dirty="0"/>
              <a:t> scientists from diff facilities, mid-career people,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39D09-F24A-4D7B-BC60-4193D2BD5B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728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Students remain employee of home institution</a:t>
            </a:r>
          </a:p>
        </p:txBody>
      </p:sp>
    </p:spTree>
    <p:extLst>
      <p:ext uri="{BB962C8B-B14F-4D97-AF65-F5344CB8AC3E}">
        <p14:creationId xmlns:p14="http://schemas.microsoft.com/office/powerpoint/2010/main" val="2957991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5610225" y="0"/>
            <a:ext cx="26988" cy="6858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378" y="1085334"/>
            <a:ext cx="4454622" cy="877163"/>
          </a:xfrm>
        </p:spPr>
        <p:txBody>
          <a:bodyPr wrap="square">
            <a:spAutoFit/>
          </a:bodyPr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378" y="2667000"/>
            <a:ext cx="4170536" cy="424732"/>
          </a:xfrm>
        </p:spPr>
        <p:txBody>
          <a:bodyPr wrap="square">
            <a:sp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 descr="New_DOE_Logo_Color_042808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238875"/>
            <a:ext cx="17430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ORNL_managed by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647038" y="6201688"/>
            <a:ext cx="3505200" cy="452426"/>
          </a:xfrm>
          <a:prstGeom prst="rect">
            <a:avLst/>
          </a:prstGeom>
        </p:spPr>
      </p:pic>
      <p:pic>
        <p:nvPicPr>
          <p:cNvPr id="11" name="Picture 10" descr="template graphic_090l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734314" y="1233948"/>
            <a:ext cx="4292392" cy="42245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229600" cy="48474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204" y="1344823"/>
            <a:ext cx="8229600" cy="2024144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 flipH="1">
            <a:off x="228600" y="6402858"/>
            <a:ext cx="281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 defTabSz="173038" eaLnBrk="1" hangingPunct="1">
              <a:lnSpc>
                <a:spcPct val="90000"/>
              </a:lnSpc>
              <a:tabLst>
                <a:tab pos="230188" algn="l"/>
              </a:tabLst>
              <a:defRPr/>
            </a:pPr>
            <a:endParaRPr lang="en-US" sz="900" b="0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10" descr="ORNL emboss_2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77200" y="6216650"/>
            <a:ext cx="89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56"/>
          <p:cNvSpPr txBox="1">
            <a:spLocks noChangeArrowheads="1"/>
          </p:cNvSpPr>
          <p:nvPr/>
        </p:nvSpPr>
        <p:spPr>
          <a:xfrm>
            <a:off x="3124200" y="6476464"/>
            <a:ext cx="2895600" cy="1825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9" r:id="rId3"/>
    <p:sldLayoutId id="2147483920" r:id="rId4"/>
    <p:sldLayoutId id="2147483921" r:id="rId5"/>
    <p:sldLayoutId id="2147483853" r:id="rId6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kern="1200">
          <a:solidFill>
            <a:srgbClr val="006C3A"/>
          </a:solidFill>
          <a:latin typeface="Arial Black" pitchFamily="34" charset="0"/>
          <a:ea typeface="+mj-ea"/>
          <a:cs typeface="+mj-cs"/>
        </a:defRPr>
      </a:lvl1pPr>
    </p:titleStyle>
    <p:bodyStyle>
      <a:lvl1pPr marL="230188" indent="-230188" algn="l" defTabSz="914400" rtl="0" eaLnBrk="1" latinLnBrk="0" hangingPunct="1">
        <a:lnSpc>
          <a:spcPct val="90000"/>
        </a:lnSpc>
        <a:spcBef>
          <a:spcPts val="1400"/>
        </a:spcBef>
        <a:buClr>
          <a:srgbClr val="006C3A"/>
        </a:buClr>
        <a:buFont typeface="Arial" pitchFamily="34" charset="0"/>
        <a:buChar char="•"/>
        <a:defRPr sz="28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625475" indent="-279400" algn="l" defTabSz="914400" rtl="0" eaLnBrk="1" latinLnBrk="0" hangingPunct="1">
        <a:lnSpc>
          <a:spcPct val="90000"/>
        </a:lnSpc>
        <a:spcBef>
          <a:spcPts val="800"/>
        </a:spcBef>
        <a:buClr>
          <a:srgbClr val="006C3A"/>
        </a:buClr>
        <a:buFont typeface="Arial" pitchFamily="34" charset="0"/>
        <a:buChar char="–"/>
        <a:defRPr sz="24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914400" indent="-230188" algn="l" defTabSz="914400" rtl="0" eaLnBrk="1" latinLnBrk="0" hangingPunct="1">
        <a:lnSpc>
          <a:spcPct val="90000"/>
        </a:lnSpc>
        <a:spcBef>
          <a:spcPts val="800"/>
        </a:spcBef>
        <a:buClr>
          <a:srgbClr val="006C3A"/>
        </a:buClr>
        <a:buFont typeface="Arial" pitchFamily="34" charset="0"/>
        <a:buChar char="•"/>
        <a:defRPr sz="20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144588" indent="-173038" algn="l" defTabSz="914400" rtl="0" eaLnBrk="1" latinLnBrk="0" hangingPunct="1">
        <a:lnSpc>
          <a:spcPct val="90000"/>
        </a:lnSpc>
        <a:spcBef>
          <a:spcPts val="800"/>
        </a:spcBef>
        <a:buClr>
          <a:srgbClr val="006C3A"/>
        </a:buClr>
        <a:buFont typeface="Arial" pitchFamily="34" charset="0"/>
        <a:buChar char="–"/>
        <a:defRPr sz="18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1482725" indent="-222250" algn="l" defTabSz="914400" rtl="0" eaLnBrk="1" latinLnBrk="0" hangingPunct="1">
        <a:lnSpc>
          <a:spcPct val="90000"/>
        </a:lnSpc>
        <a:spcBef>
          <a:spcPts val="600"/>
        </a:spcBef>
        <a:buClr>
          <a:srgbClr val="006C3A"/>
        </a:buClr>
        <a:buFont typeface="Arial" pitchFamily="34" charset="0"/>
        <a:buChar char="»"/>
        <a:defRPr sz="18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schrofca@ornl.gov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SHUG-neutron" TargetMode="External"/><Relationship Id="rId2" Type="http://schemas.openxmlformats.org/officeDocument/2006/relationships/hyperlink" Target="http://neutrons.ornl.gov/shug-online-comment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609600"/>
            <a:ext cx="4114800" cy="2450030"/>
          </a:xfrm>
        </p:spPr>
        <p:txBody>
          <a:bodyPr/>
          <a:lstStyle/>
          <a:p>
            <a:pPr algn="ctr"/>
            <a:r>
              <a:rPr lang="en-US" b="1" dirty="0"/>
              <a:t>Information about SHUG and Graduate Student Research Opportunities at ORNL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259997"/>
            <a:ext cx="4170536" cy="1047466"/>
          </a:xfrm>
        </p:spPr>
        <p:txBody>
          <a:bodyPr/>
          <a:lstStyle/>
          <a:p>
            <a:pPr algn="ctr"/>
            <a:r>
              <a:rPr lang="en-US" sz="2800" dirty="0"/>
              <a:t>A.A. Aczel, ORNL NSD</a:t>
            </a:r>
          </a:p>
          <a:p>
            <a:pPr algn="ctr"/>
            <a:r>
              <a:rPr lang="en-US" sz="2800" dirty="0"/>
              <a:t>SHUG-EC secretary </a:t>
            </a:r>
            <a:endParaRPr lang="en-US" sz="28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38906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985" y="23191"/>
            <a:ext cx="8636290" cy="880369"/>
          </a:xfrm>
        </p:spPr>
        <p:txBody>
          <a:bodyPr/>
          <a:lstStyle/>
          <a:p>
            <a:pPr algn="ctr"/>
            <a:r>
              <a:rPr lang="en-US" dirty="0"/>
              <a:t>Graduate Student Opportunities more specific to ORNL: GO!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8991600" cy="513166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600" b="0" dirty="0">
                <a:latin typeface="Arial" panose="020B0604020202020204" pitchFamily="34" charset="0"/>
                <a:cs typeface="Arial" panose="020B0604020202020204" pitchFamily="34" charset="0"/>
              </a:rPr>
              <a:t>Google “ORNL GO! Program”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600" b="0" dirty="0">
                <a:latin typeface="Arial" panose="020B0604020202020204" pitchFamily="34" charset="0"/>
                <a:cs typeface="Arial" panose="020B0604020202020204" pitchFamily="34" charset="0"/>
              </a:rPr>
              <a:t>Students carry out world-leading research at ORNL while earning a Ph.D. degree from their home institution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600" b="0" dirty="0">
                <a:latin typeface="Arial" panose="020B0604020202020204" pitchFamily="34" charset="0"/>
                <a:cs typeface="Arial" panose="020B0604020202020204" pitchFamily="34" charset="0"/>
              </a:rPr>
              <a:t>Time spent at ORNL: 1 – 3 years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600" b="0" dirty="0">
                <a:latin typeface="Arial" panose="020B0604020202020204" pitchFamily="34" charset="0"/>
                <a:cs typeface="Arial" panose="020B0604020202020204" pitchFamily="34" charset="0"/>
              </a:rPr>
              <a:t>Students are funded by ORNL during their residency period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600" b="0" dirty="0">
                <a:latin typeface="Arial" panose="020B0604020202020204" pitchFamily="34" charset="0"/>
                <a:cs typeface="Arial" panose="020B0604020202020204" pitchFamily="34" charset="0"/>
              </a:rPr>
              <a:t>No citizenship requirement, but only students from particular universities are eligible to participate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600" b="0" dirty="0">
                <a:latin typeface="Arial" panose="020B0604020202020204" pitchFamily="34" charset="0"/>
                <a:cs typeface="Arial" panose="020B0604020202020204" pitchFamily="34" charset="0"/>
              </a:rPr>
              <a:t>Coursework must be completed at host university before student residency period at ORNL begins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600" b="0" dirty="0">
                <a:latin typeface="Arial" panose="020B0604020202020204" pitchFamily="34" charset="0"/>
                <a:cs typeface="Arial" panose="020B0604020202020204" pitchFamily="34" charset="0"/>
              </a:rPr>
              <a:t>Agreement reached between ORNL and host university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600" b="0" dirty="0">
                <a:latin typeface="Arial" panose="020B0604020202020204" pitchFamily="34" charset="0"/>
                <a:cs typeface="Arial" panose="020B0604020202020204" pitchFamily="34" charset="0"/>
              </a:rPr>
              <a:t>Point-of-contact: Crystal Schrof, </a:t>
            </a:r>
            <a:r>
              <a:rPr lang="en-US" sz="2600" b="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schrofca@ornl.gov</a:t>
            </a:r>
            <a:r>
              <a:rPr lang="en-US" sz="2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6309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855" y="152400"/>
            <a:ext cx="8636290" cy="487954"/>
          </a:xfrm>
        </p:spPr>
        <p:txBody>
          <a:bodyPr/>
          <a:lstStyle/>
          <a:p>
            <a:pPr algn="ctr"/>
            <a:r>
              <a:rPr lang="en-US" dirty="0"/>
              <a:t>ORNL GO! Program: Partner Institutions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566" y="727373"/>
            <a:ext cx="8642640" cy="5978227"/>
          </a:xfrm>
        </p:spPr>
        <p:txBody>
          <a:bodyPr numCol="3"/>
          <a:lstStyle/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Boston University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Colorado School of Mines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Florida State University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Georgia Tech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Michigan State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Michigan Tech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Middle TN State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NC State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Ohio State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University State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Purdue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Rensselaer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Rice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TN Tech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Texas A&amp;M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UC-Davis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Univ. FL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UIUC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Univ. Memphis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Univ. Missouri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Nebraska–Lincoln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Univ. TN Chattanooga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Univ. TN Knoxville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UVA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Wisc.-Madison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UNLV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Vanderbilt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Virginia Tech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Washington State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(always open to new partnerships)</a:t>
            </a: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16525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855" y="2548673"/>
            <a:ext cx="8636290" cy="883640"/>
          </a:xfrm>
        </p:spPr>
        <p:txBody>
          <a:bodyPr/>
          <a:lstStyle/>
          <a:p>
            <a:pPr algn="ctr"/>
            <a:r>
              <a:rPr lang="en-US" sz="60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261158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496290"/>
          </a:xfrm>
        </p:spPr>
        <p:txBody>
          <a:bodyPr/>
          <a:lstStyle/>
          <a:p>
            <a:pPr algn="ctr"/>
            <a:r>
              <a:rPr lang="en-US" dirty="0"/>
              <a:t>Purpose of SNS-HFIR user group (SHUG)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047536"/>
          </a:xfrm>
        </p:spPr>
        <p:txBody>
          <a:bodyPr/>
          <a:lstStyle/>
          <a:p>
            <a:pPr algn="ctr"/>
            <a:r>
              <a:rPr lang="en-US" b="0" dirty="0">
                <a:latin typeface="Arial" pitchFamily="34" charset="0"/>
                <a:cs typeface="Arial" pitchFamily="34" charset="0"/>
              </a:rPr>
              <a:t>SHUG consists of all persons interested in using the neutron scattering facilities at Oak Ridge </a:t>
            </a:r>
          </a:p>
          <a:p>
            <a:pPr algn="ctr"/>
            <a:endParaRPr lang="en-US" b="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0" dirty="0">
                <a:latin typeface="Arial" pitchFamily="34" charset="0"/>
                <a:cs typeface="Arial" pitchFamily="34" charset="0"/>
              </a:rPr>
              <a:t>Input to </a:t>
            </a:r>
            <a:r>
              <a:rPr lang="en-US" b="0" dirty="0" err="1">
                <a:latin typeface="Arial" pitchFamily="34" charset="0"/>
                <a:cs typeface="Arial" pitchFamily="34" charset="0"/>
              </a:rPr>
              <a:t>NScD</a:t>
            </a:r>
            <a:r>
              <a:rPr lang="en-US" b="0" dirty="0">
                <a:latin typeface="Arial" pitchFamily="34" charset="0"/>
                <a:cs typeface="Arial" pitchFamily="34" charset="0"/>
              </a:rPr>
              <a:t> management on user concerns </a:t>
            </a:r>
          </a:p>
          <a:p>
            <a:pPr algn="ctr"/>
            <a:endParaRPr lang="en-US" b="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0" dirty="0">
                <a:latin typeface="Arial" pitchFamily="34" charset="0"/>
                <a:cs typeface="Arial" pitchFamily="34" charset="0"/>
              </a:rPr>
              <a:t>Make recommendations to </a:t>
            </a:r>
            <a:r>
              <a:rPr lang="en-US" b="0" dirty="0" err="1">
                <a:latin typeface="Arial" pitchFamily="34" charset="0"/>
                <a:cs typeface="Arial" pitchFamily="34" charset="0"/>
              </a:rPr>
              <a:t>NScD</a:t>
            </a:r>
            <a:r>
              <a:rPr lang="en-US" b="0" dirty="0">
                <a:latin typeface="Arial" pitchFamily="34" charset="0"/>
                <a:cs typeface="Arial" pitchFamily="34" charset="0"/>
              </a:rPr>
              <a:t> management for new neutron scattering capabilities and instruments</a:t>
            </a:r>
          </a:p>
          <a:p>
            <a:pPr algn="ctr"/>
            <a:endParaRPr lang="en-US" b="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0" dirty="0">
                <a:latin typeface="Arial" pitchFamily="34" charset="0"/>
                <a:cs typeface="Arial" pitchFamily="34" charset="0"/>
              </a:rPr>
              <a:t>Forum for keeping the community informed of issues and progress at these facilities </a:t>
            </a:r>
          </a:p>
        </p:txBody>
      </p:sp>
    </p:spTree>
    <p:extLst>
      <p:ext uri="{BB962C8B-B14F-4D97-AF65-F5344CB8AC3E}">
        <p14:creationId xmlns:p14="http://schemas.microsoft.com/office/powerpoint/2010/main" val="3885748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932948"/>
          </a:xfrm>
        </p:spPr>
        <p:txBody>
          <a:bodyPr/>
          <a:lstStyle/>
          <a:p>
            <a:pPr algn="ctr"/>
            <a:r>
              <a:rPr lang="en-US" sz="3200" b="1" dirty="0"/>
              <a:t>SHUG: integral part of shaping neutron sciences at ORNL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9E7D6E-9B1F-43F5-AE17-C7519D8CE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524000"/>
            <a:ext cx="8229600" cy="4894673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Topics important to SHUG</a:t>
            </a:r>
          </a:p>
          <a:p>
            <a:pPr algn="ctr"/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User support from instrument teams</a:t>
            </a:r>
          </a:p>
          <a:p>
            <a:pPr algn="ctr"/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New capabilities for existing instruments</a:t>
            </a:r>
          </a:p>
          <a:p>
            <a:pPr algn="ctr"/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Data acquisition and analysis software</a:t>
            </a:r>
          </a:p>
          <a:p>
            <a:pPr algn="ctr"/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Sample environment equipment and support</a:t>
            </a:r>
          </a:p>
          <a:p>
            <a:pPr algn="ctr"/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Planning for new instruments at SNS, HFIR, and the STS</a:t>
            </a:r>
          </a:p>
          <a:p>
            <a:pPr algn="ctr"/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And more…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911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68" y="0"/>
            <a:ext cx="7315199" cy="855135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SHUG Executive Committee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1" y="662870"/>
            <a:ext cx="6550531" cy="6055306"/>
          </a:xfrm>
        </p:spPr>
        <p:txBody>
          <a:bodyPr>
            <a:noAutofit/>
          </a:bodyPr>
          <a:lstStyle/>
          <a:p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Michelle Dolgos (Oregon State University) – Chair </a:t>
            </a:r>
          </a:p>
          <a:p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 Janoschek (LANL – Vice Chair)</a:t>
            </a:r>
          </a:p>
          <a:p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Kate Ross (Colorado State University – Past Chair)</a:t>
            </a:r>
          </a:p>
          <a:p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Adam Aczel (ORNL) - Secretary</a:t>
            </a:r>
          </a:p>
          <a:p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Allyson Fry-Petit (Cal State University - Fullerton)</a:t>
            </a:r>
          </a:p>
          <a:p>
            <a:r>
              <a:rPr lang="en-US" sz="2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Sudipta</a:t>
            </a: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Gupta (Louisiana State University – Postdoc/Grad Student Representative)</a:t>
            </a:r>
          </a:p>
          <a:p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Antonio </a:t>
            </a:r>
            <a:r>
              <a:rPr lang="en-US" sz="2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Faraone</a:t>
            </a: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(NIST)</a:t>
            </a:r>
          </a:p>
          <a:p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 </a:t>
            </a:r>
            <a:r>
              <a:rPr lang="en-US" sz="2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Haravifard</a:t>
            </a: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(Duke)</a:t>
            </a:r>
          </a:p>
          <a:p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Eugene Mamontov (ORNL)</a:t>
            </a:r>
          </a:p>
          <a:p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Dvora Perahia (Clemson University)</a:t>
            </a:r>
          </a:p>
          <a:p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Stephen Wilson(University of California, Santa Barbara)</a:t>
            </a:r>
          </a:p>
          <a:p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Gerald Schneider (Louisiana State)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483" y="3729987"/>
            <a:ext cx="809050" cy="9073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136" y="3344243"/>
            <a:ext cx="805754" cy="10071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168" y="5748680"/>
            <a:ext cx="792371" cy="1109320"/>
          </a:xfrm>
          <a:prstGeom prst="rect">
            <a:avLst/>
          </a:prstGeom>
        </p:spPr>
      </p:pic>
      <p:pic>
        <p:nvPicPr>
          <p:cNvPr id="4" name="Picture 3" descr="KateRoss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289" y="1284694"/>
            <a:ext cx="869984" cy="10533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CEA18FA-B12C-4153-80FD-923FDD3520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7915" y="120802"/>
            <a:ext cx="828330" cy="11059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ED92BE0-2A4A-46D9-A9C9-6564BEA9E5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66260" y="421694"/>
            <a:ext cx="862133" cy="10776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7095D3E-930A-4F89-BBA8-70A5AD52BF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97903" y="1499360"/>
            <a:ext cx="902210" cy="11277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9C2B412-ED72-4982-8539-34FCEEF9900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25909"/>
          <a:stretch/>
        </p:blipFill>
        <p:spPr>
          <a:xfrm>
            <a:off x="7077864" y="2338081"/>
            <a:ext cx="991181" cy="89186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E8BD2B7-AB75-4911-B224-AE0830B280A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08477" y="2666586"/>
            <a:ext cx="881062" cy="102393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835D6A3-2701-4511-942C-607BD06F8A6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51112" y="4415440"/>
            <a:ext cx="993371" cy="124171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0B9B574-16D9-4AA4-BAB2-6D61CEE56441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14767"/>
          <a:stretch/>
        </p:blipFill>
        <p:spPr>
          <a:xfrm>
            <a:off x="8197168" y="4639375"/>
            <a:ext cx="756365" cy="109346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0394B8E-9A91-4B80-8221-57B1408CA0D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88091" y="5732840"/>
            <a:ext cx="1109812" cy="110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424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SHUG Executive Committee Activities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47875C-17C8-47B5-B640-3352E3B92555}"/>
              </a:ext>
            </a:extLst>
          </p:cNvPr>
          <p:cNvSpPr/>
          <p:nvPr/>
        </p:nvSpPr>
        <p:spPr>
          <a:xfrm>
            <a:off x="0" y="1371600"/>
            <a:ext cx="9144000" cy="5227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0188" lvl="0" indent="-230188" fontAlgn="auto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6C3A"/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Monthly conference call with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NScD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management: information exchange and activity planning</a:t>
            </a:r>
          </a:p>
          <a:p>
            <a:pPr lvl="0" fontAlgn="auto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6C3A"/>
              </a:buClr>
            </a:pPr>
            <a:endParaRPr lang="en-US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30188" lvl="0" indent="-230188" fontAlgn="auto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6C3A"/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Organize an on-site meeting at ORNL every year: talks, tutorials, panel discussions, town hall meeting</a:t>
            </a:r>
          </a:p>
          <a:p>
            <a:pPr lvl="0" fontAlgn="auto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6C3A"/>
              </a:buClr>
            </a:pPr>
            <a:endParaRPr lang="en-US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30188" lvl="0" indent="-230188" fontAlgn="auto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6C3A"/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Recent activities organized by SHUG-EC at the ACNS:</a:t>
            </a:r>
          </a:p>
          <a:p>
            <a:pPr marL="687388" lvl="1" indent="-230188" fontAlgn="auto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6C3A"/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ORNL new instrumentation workshop</a:t>
            </a:r>
          </a:p>
          <a:p>
            <a:pPr marL="687388" lvl="1" indent="-230188" fontAlgn="auto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6C3A"/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Proposal writing tutorial</a:t>
            </a:r>
          </a:p>
          <a:p>
            <a:pPr marL="687388" lvl="1" indent="-230188" fontAlgn="auto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6C3A"/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Town hall meeting </a:t>
            </a:r>
          </a:p>
        </p:txBody>
      </p:sp>
    </p:spTree>
    <p:extLst>
      <p:ext uri="{BB962C8B-B14F-4D97-AF65-F5344CB8AC3E}">
        <p14:creationId xmlns:p14="http://schemas.microsoft.com/office/powerpoint/2010/main" val="2853836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6248400" cy="10668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Providing feedback to SHUG is important</a:t>
            </a:r>
            <a:endParaRPr lang="en-US" sz="3200" b="1" dirty="0">
              <a:solidFill>
                <a:srgbClr val="2F589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752600"/>
            <a:ext cx="8540749" cy="4296834"/>
          </a:xfrm>
        </p:spPr>
        <p:txBody>
          <a:bodyPr>
            <a:noAutofit/>
          </a:bodyPr>
          <a:lstStyle/>
          <a:p>
            <a:pPr lvl="1">
              <a:lnSpc>
                <a:spcPct val="150000"/>
              </a:lnSpc>
              <a:buFont typeface="Wingdings" charset="2"/>
              <a:buChar char="²"/>
            </a:pPr>
            <a:r>
              <a:rPr lang="en-US" sz="2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End of experiment survey questions</a:t>
            </a:r>
          </a:p>
          <a:p>
            <a:pPr lvl="1">
              <a:lnSpc>
                <a:spcPct val="150000"/>
              </a:lnSpc>
              <a:buFont typeface="Wingdings" charset="2"/>
              <a:buChar char="²"/>
            </a:pPr>
            <a:r>
              <a:rPr lang="en-US" sz="2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SHUG email address (shug-ec@email.ornl.gov)</a:t>
            </a:r>
          </a:p>
          <a:p>
            <a:pPr lvl="1">
              <a:lnSpc>
                <a:spcPct val="150000"/>
              </a:lnSpc>
              <a:buFont typeface="Wingdings" charset="2"/>
              <a:buChar char="²"/>
            </a:pPr>
            <a:r>
              <a:rPr lang="en-US" sz="2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Online comment card: </a:t>
            </a:r>
            <a:r>
              <a:rPr lang="en-US" sz="2600" b="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http://neutrons.ornl.gov/shug-online-comment</a:t>
            </a:r>
            <a:r>
              <a:rPr lang="en-US" sz="2600" b="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150000"/>
              </a:lnSpc>
              <a:buFont typeface="Wingdings" charset="2"/>
              <a:buChar char="²"/>
            </a:pPr>
            <a:r>
              <a:rPr lang="en-US" sz="2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LinkedIn page: </a:t>
            </a:r>
            <a:r>
              <a:rPr lang="en-US" sz="2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http://tinyurl.com/SHUG-neutron</a:t>
            </a:r>
            <a:r>
              <a:rPr lang="en-US" sz="2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150000"/>
              </a:lnSpc>
              <a:buFont typeface="Wingdings" charset="2"/>
              <a:buChar char="²"/>
            </a:pPr>
            <a:r>
              <a:rPr lang="en-US" sz="2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Other suggestions? </a:t>
            </a:r>
          </a:p>
        </p:txBody>
      </p:sp>
    </p:spTree>
    <p:extLst>
      <p:ext uri="{BB962C8B-B14F-4D97-AF65-F5344CB8AC3E}">
        <p14:creationId xmlns:p14="http://schemas.microsoft.com/office/powerpoint/2010/main" val="3600535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855" y="152400"/>
            <a:ext cx="8636290" cy="932948"/>
          </a:xfrm>
        </p:spPr>
        <p:txBody>
          <a:bodyPr/>
          <a:lstStyle/>
          <a:p>
            <a:pPr algn="ctr"/>
            <a:r>
              <a:rPr lang="en-US" sz="3200" dirty="0"/>
              <a:t>Graduate Student Opportunities across DOE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758" y="1295400"/>
            <a:ext cx="8642640" cy="5055743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US Department of Energy Office of Science Graduate Student Research Program</a:t>
            </a:r>
          </a:p>
          <a:p>
            <a:pPr lvl="1"/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google “DOE SCGSR”</a:t>
            </a:r>
          </a:p>
          <a:p>
            <a:pPr>
              <a:spcBef>
                <a:spcPts val="800"/>
              </a:spcBef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Facilitates “in-residence” stays at DOE Office of Science Laboratories for collaborative research</a:t>
            </a:r>
          </a:p>
          <a:p>
            <a:pPr>
              <a:spcBef>
                <a:spcPts val="800"/>
              </a:spcBef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Graduate student stipend provided by DOE during national lab appointment</a:t>
            </a:r>
          </a:p>
          <a:p>
            <a:pPr>
              <a:spcBef>
                <a:spcPts val="800"/>
              </a:spcBef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Stays must be 3-12 months in duration</a:t>
            </a:r>
          </a:p>
          <a:p>
            <a:pPr>
              <a:spcBef>
                <a:spcPts val="800"/>
              </a:spcBef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Research must be aligned with a DOE priority area</a:t>
            </a:r>
          </a:p>
          <a:p>
            <a:pPr marL="346075" lvl="1" indent="0">
              <a:buNone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	Neutron scattering science and instrumentation</a:t>
            </a:r>
          </a:p>
          <a:p>
            <a:pPr>
              <a:tabLst>
                <a:tab pos="2505075" algn="l"/>
              </a:tabLst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Restricted to US Citizens and Legal Permanent Residents</a:t>
            </a:r>
          </a:p>
          <a:p>
            <a:pPr>
              <a:tabLst>
                <a:tab pos="2505075" algn="l"/>
              </a:tabLst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Strict application schedule established by DOE</a:t>
            </a:r>
          </a:p>
        </p:txBody>
      </p:sp>
    </p:spTree>
    <p:extLst>
      <p:ext uri="{BB962C8B-B14F-4D97-AF65-F5344CB8AC3E}">
        <p14:creationId xmlns:p14="http://schemas.microsoft.com/office/powerpoint/2010/main" val="4062828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855" y="152400"/>
            <a:ext cx="8636290" cy="487954"/>
          </a:xfrm>
        </p:spPr>
        <p:txBody>
          <a:bodyPr/>
          <a:lstStyle/>
          <a:p>
            <a:pPr algn="ctr"/>
            <a:r>
              <a:rPr lang="en-US" dirty="0"/>
              <a:t>DOE SCGSR Program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828360-8162-4CB8-B871-04FFE7F71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24" y="743986"/>
            <a:ext cx="8636290" cy="553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580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855" y="152400"/>
            <a:ext cx="8636290" cy="880369"/>
          </a:xfrm>
        </p:spPr>
        <p:txBody>
          <a:bodyPr/>
          <a:lstStyle/>
          <a:p>
            <a:pPr algn="ctr"/>
            <a:r>
              <a:rPr lang="en-US" dirty="0"/>
              <a:t>Graduate Student Opportunities more specific to ORNL: HERE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1"/>
            <a:ext cx="8839200" cy="559435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600" b="0" dirty="0">
                <a:latin typeface="Arial" panose="020B0604020202020204" pitchFamily="34" charset="0"/>
                <a:cs typeface="Arial" panose="020B0604020202020204" pitchFamily="34" charset="0"/>
              </a:rPr>
              <a:t>Higher Education Research Experiences (HERE) at ORNL through ORAU</a:t>
            </a:r>
          </a:p>
          <a:p>
            <a:pPr lvl="1">
              <a:spcBef>
                <a:spcPts val="0"/>
              </a:spcBef>
              <a:spcAft>
                <a:spcPts val="800"/>
              </a:spcAft>
            </a:pPr>
            <a:r>
              <a:rPr lang="en-US" sz="2600" b="0" dirty="0">
                <a:latin typeface="Arial" panose="020B0604020202020204" pitchFamily="34" charset="0"/>
                <a:cs typeface="Arial" panose="020B0604020202020204" pitchFamily="34" charset="0"/>
              </a:rPr>
              <a:t>Google “HERE at ORNL”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600" b="0" dirty="0">
                <a:latin typeface="Arial" panose="020B0604020202020204" pitchFamily="34" charset="0"/>
                <a:cs typeface="Arial" panose="020B0604020202020204" pitchFamily="34" charset="0"/>
              </a:rPr>
              <a:t>Two different programs available for graduate students: </a:t>
            </a:r>
          </a:p>
          <a:p>
            <a:pPr lvl="1">
              <a:spcBef>
                <a:spcPts val="0"/>
              </a:spcBef>
              <a:spcAft>
                <a:spcPts val="800"/>
              </a:spcAft>
            </a:pPr>
            <a:r>
              <a:rPr lang="en-US" sz="2600" b="0" dirty="0">
                <a:latin typeface="Arial" panose="020B0604020202020204" pitchFamily="34" charset="0"/>
                <a:cs typeface="Arial" panose="020B0604020202020204" pitchFamily="34" charset="0"/>
              </a:rPr>
              <a:t>(1) ‘new’ graduate student program: duration &lt; 1 year) </a:t>
            </a:r>
          </a:p>
          <a:p>
            <a:pPr lvl="1">
              <a:spcBef>
                <a:spcPts val="0"/>
              </a:spcBef>
              <a:spcAft>
                <a:spcPts val="800"/>
              </a:spcAft>
            </a:pPr>
            <a:r>
              <a:rPr lang="en-US" sz="2600" b="0" dirty="0">
                <a:latin typeface="Arial" panose="020B0604020202020204" pitchFamily="34" charset="0"/>
                <a:cs typeface="Arial" panose="020B0604020202020204" pitchFamily="34" charset="0"/>
              </a:rPr>
              <a:t>(2) thesis/dissertation program: duration 1 – 3 years</a:t>
            </a:r>
          </a:p>
          <a:p>
            <a:pPr lvl="1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600" b="0" dirty="0">
                <a:latin typeface="Arial" panose="020B0604020202020204" pitchFamily="34" charset="0"/>
                <a:cs typeface="Arial" panose="020B0604020202020204" pitchFamily="34" charset="0"/>
              </a:rPr>
              <a:t>Facilitate access to ORNL so graduate students can work on collaborative research</a:t>
            </a:r>
          </a:p>
          <a:p>
            <a:pPr lvl="1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600" b="0" dirty="0">
                <a:latin typeface="Arial" panose="020B0604020202020204" pitchFamily="34" charset="0"/>
                <a:cs typeface="Arial" panose="020B0604020202020204" pitchFamily="34" charset="0"/>
              </a:rPr>
              <a:t>Graduate student stipends and housing allowance provided by ORAU/ORNL</a:t>
            </a:r>
          </a:p>
          <a:p>
            <a:pPr lvl="1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600" b="0" dirty="0">
                <a:latin typeface="Arial" panose="020B0604020202020204" pitchFamily="34" charset="0"/>
                <a:cs typeface="Arial" panose="020B0604020202020204" pitchFamily="34" charset="0"/>
              </a:rPr>
              <a:t>Restricted to US Citizens and Legal Permanent Residents</a:t>
            </a:r>
          </a:p>
          <a:p>
            <a:pPr lvl="1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600" b="0" dirty="0">
                <a:latin typeface="Arial" panose="020B0604020202020204" pitchFamily="34" charset="0"/>
                <a:cs typeface="Arial" panose="020B0604020202020204" pitchFamily="34" charset="0"/>
              </a:rPr>
              <a:t>Applications accepted by ORAU year round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58257391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RNL 0812 new">
      <a:dk1>
        <a:sysClr val="windowText" lastClr="000000"/>
      </a:dk1>
      <a:lt1>
        <a:sysClr val="window" lastClr="FFFFFF"/>
      </a:lt1>
      <a:dk2>
        <a:srgbClr val="006C3A"/>
      </a:dk2>
      <a:lt2>
        <a:srgbClr val="FFFFFF"/>
      </a:lt2>
      <a:accent1>
        <a:srgbClr val="4F81BD"/>
      </a:accent1>
      <a:accent2>
        <a:srgbClr val="C0504D"/>
      </a:accent2>
      <a:accent3>
        <a:srgbClr val="00B274"/>
      </a:accent3>
      <a:accent4>
        <a:srgbClr val="F79646"/>
      </a:accent4>
      <a:accent5>
        <a:srgbClr val="4BACC6"/>
      </a:accent5>
      <a:accent6>
        <a:srgbClr val="8064A2"/>
      </a:accent6>
      <a:hlink>
        <a:srgbClr val="1F497D"/>
      </a:hlink>
      <a:folHlink>
        <a:srgbClr val="006C3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50785</TotalTime>
  <Words>729</Words>
  <Application>Microsoft Office PowerPoint</Application>
  <PresentationFormat>On-screen Show (4:3)</PresentationFormat>
  <Paragraphs>115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Arial Narrow</vt:lpstr>
      <vt:lpstr>Calibri</vt:lpstr>
      <vt:lpstr>Times New Roman</vt:lpstr>
      <vt:lpstr>Wingdings</vt:lpstr>
      <vt:lpstr>Default Theme</vt:lpstr>
      <vt:lpstr>Information about SHUG and Graduate Student Research Opportunities at ORNL</vt:lpstr>
      <vt:lpstr>Purpose of SNS-HFIR user group (SHUG)</vt:lpstr>
      <vt:lpstr>SHUG: integral part of shaping neutron sciences at ORNL</vt:lpstr>
      <vt:lpstr>SHUG Executive Committee</vt:lpstr>
      <vt:lpstr>SHUG Executive Committee Activities</vt:lpstr>
      <vt:lpstr>Providing feedback to SHUG is important</vt:lpstr>
      <vt:lpstr>Graduate Student Opportunities across DOE</vt:lpstr>
      <vt:lpstr>DOE SCGSR Program </vt:lpstr>
      <vt:lpstr>Graduate Student Opportunities more specific to ORNL: HERE program</vt:lpstr>
      <vt:lpstr>Graduate Student Opportunities more specific to ORNL: GO! program</vt:lpstr>
      <vt:lpstr>ORNL GO! Program: Partner Institutions</vt:lpstr>
      <vt:lpstr>Questions?</vt:lpstr>
    </vt:vector>
  </TitlesOfParts>
  <Company>ORNL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Donna Jo Roy</dc:creator>
  <cp:lastModifiedBy>Bain, Lisa A.</cp:lastModifiedBy>
  <cp:revision>1314</cp:revision>
  <cp:lastPrinted>2011-02-02T19:12:21Z</cp:lastPrinted>
  <dcterms:created xsi:type="dcterms:W3CDTF">2011-02-24T01:02:42Z</dcterms:created>
  <dcterms:modified xsi:type="dcterms:W3CDTF">2018-07-27T22:55:37Z</dcterms:modified>
</cp:coreProperties>
</file>