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jpg" ContentType="image/jpeg"/>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42"/>
  </p:notesMasterIdLst>
  <p:handoutMasterIdLst>
    <p:handoutMasterId r:id="rId43"/>
  </p:handoutMasterIdLst>
  <p:sldIdLst>
    <p:sldId id="257" r:id="rId2"/>
    <p:sldId id="419" r:id="rId3"/>
    <p:sldId id="436" r:id="rId4"/>
    <p:sldId id="451" r:id="rId5"/>
    <p:sldId id="352" r:id="rId6"/>
    <p:sldId id="320" r:id="rId7"/>
    <p:sldId id="305" r:id="rId8"/>
    <p:sldId id="304" r:id="rId9"/>
    <p:sldId id="441" r:id="rId10"/>
    <p:sldId id="274" r:id="rId11"/>
    <p:sldId id="415" r:id="rId12"/>
    <p:sldId id="319" r:id="rId13"/>
    <p:sldId id="395" r:id="rId14"/>
    <p:sldId id="382" r:id="rId15"/>
    <p:sldId id="396" r:id="rId16"/>
    <p:sldId id="475" r:id="rId17"/>
    <p:sldId id="476" r:id="rId18"/>
    <p:sldId id="472" r:id="rId19"/>
    <p:sldId id="409" r:id="rId20"/>
    <p:sldId id="427" r:id="rId21"/>
    <p:sldId id="468" r:id="rId22"/>
    <p:sldId id="423" r:id="rId23"/>
    <p:sldId id="422" r:id="rId24"/>
    <p:sldId id="461" r:id="rId25"/>
    <p:sldId id="477" r:id="rId26"/>
    <p:sldId id="462" r:id="rId27"/>
    <p:sldId id="353" r:id="rId28"/>
    <p:sldId id="397" r:id="rId29"/>
    <p:sldId id="474" r:id="rId30"/>
    <p:sldId id="398" r:id="rId31"/>
    <p:sldId id="464" r:id="rId32"/>
    <p:sldId id="354" r:id="rId33"/>
    <p:sldId id="363" r:id="rId34"/>
    <p:sldId id="364" r:id="rId35"/>
    <p:sldId id="410" r:id="rId36"/>
    <p:sldId id="356" r:id="rId37"/>
    <p:sldId id="387" r:id="rId38"/>
    <p:sldId id="426" r:id="rId39"/>
    <p:sldId id="405" r:id="rId40"/>
    <p:sldId id="358" r:id="rId41"/>
  </p:sldIdLst>
  <p:sldSz cx="9144000" cy="6858000" type="screen4x3"/>
  <p:notesSz cx="6858000" cy="9083675"/>
  <p:defaultTextStyle>
    <a:defPPr>
      <a:defRPr lang="de-DE"/>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009900"/>
    <a:srgbClr val="FFFF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429" autoAdjust="0"/>
    <p:restoredTop sz="84047" autoAdjust="0"/>
  </p:normalViewPr>
  <p:slideViewPr>
    <p:cSldViewPr>
      <p:cViewPr varScale="1">
        <p:scale>
          <a:sx n="100" d="100"/>
          <a:sy n="100" d="100"/>
        </p:scale>
        <p:origin x="1528" y="176"/>
      </p:cViewPr>
      <p:guideLst>
        <p:guide orient="horz" pos="2160"/>
        <p:guide pos="2880"/>
      </p:guideLst>
    </p:cSldViewPr>
  </p:slideViewPr>
  <p:outlineViewPr>
    <p:cViewPr>
      <p:scale>
        <a:sx n="33" d="100"/>
        <a:sy n="33" d="100"/>
      </p:scale>
      <p:origin x="0" y="-11304"/>
    </p:cViewPr>
  </p:outlineViewPr>
  <p:notesTextViewPr>
    <p:cViewPr>
      <p:scale>
        <a:sx n="100" d="100"/>
        <a:sy n="100" d="100"/>
      </p:scale>
      <p:origin x="0" y="0"/>
    </p:cViewPr>
  </p:notesTextViewPr>
  <p:sorterViewPr>
    <p:cViewPr varScale="1">
      <p:scale>
        <a:sx n="100" d="100"/>
        <a:sy n="100" d="100"/>
      </p:scale>
      <p:origin x="0" y="832"/>
    </p:cViewPr>
  </p:sorterViewPr>
  <p:notesViewPr>
    <p:cSldViewPr>
      <p:cViewPr varScale="1">
        <p:scale>
          <a:sx n="96" d="100"/>
          <a:sy n="96" d="100"/>
        </p:scale>
        <p:origin x="3688" y="176"/>
      </p:cViewPr>
      <p:guideLst/>
    </p:cSldViewPr>
  </p:notes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theme" Target="theme/theme1.xml"/><Relationship Id="rId47"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notesMaster" Target="notesMasters/notesMaster1.xml"/><Relationship Id="rId43" Type="http://schemas.openxmlformats.org/officeDocument/2006/relationships/handoutMaster" Target="handoutMasters/handoutMaster1.xml"/><Relationship Id="rId44" Type="http://schemas.openxmlformats.org/officeDocument/2006/relationships/presProps" Target="presProps.xml"/><Relationship Id="rId4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418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4184"/>
          </a:xfrm>
          <a:prstGeom prst="rect">
            <a:avLst/>
          </a:prstGeom>
        </p:spPr>
        <p:txBody>
          <a:bodyPr vert="horz" lIns="91440" tIns="45720" rIns="91440" bIns="45720" rtlCol="0"/>
          <a:lstStyle>
            <a:lvl1pPr algn="r">
              <a:defRPr sz="1200"/>
            </a:lvl1pPr>
          </a:lstStyle>
          <a:p>
            <a:fld id="{D6550934-7D8A-4F08-87F0-6BD18A1D495E}" type="datetimeFigureOut">
              <a:rPr lang="en-US" smtClean="0"/>
              <a:t>7/31/18</a:t>
            </a:fld>
            <a:endParaRPr lang="en-US"/>
          </a:p>
        </p:txBody>
      </p:sp>
      <p:sp>
        <p:nvSpPr>
          <p:cNvPr id="4" name="Footer Placeholder 3"/>
          <p:cNvSpPr>
            <a:spLocks noGrp="1"/>
          </p:cNvSpPr>
          <p:nvPr>
            <p:ph type="ftr" sz="quarter" idx="2"/>
          </p:nvPr>
        </p:nvSpPr>
        <p:spPr>
          <a:xfrm>
            <a:off x="0" y="8627915"/>
            <a:ext cx="2971800" cy="454184"/>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27915"/>
            <a:ext cx="2971800" cy="454184"/>
          </a:xfrm>
          <a:prstGeom prst="rect">
            <a:avLst/>
          </a:prstGeom>
        </p:spPr>
        <p:txBody>
          <a:bodyPr vert="horz" lIns="91440" tIns="45720" rIns="91440" bIns="45720" rtlCol="0" anchor="b"/>
          <a:lstStyle>
            <a:lvl1pPr algn="r">
              <a:defRPr sz="1200"/>
            </a:lvl1pPr>
          </a:lstStyle>
          <a:p>
            <a:fld id="{97A461B6-EEDD-4E0B-94AA-0F6A77A14699}" type="slidenum">
              <a:rPr lang="en-US" smtClean="0"/>
              <a:t>‹#›</a:t>
            </a:fld>
            <a:endParaRPr lang="en-US"/>
          </a:p>
        </p:txBody>
      </p:sp>
    </p:spTree>
    <p:extLst>
      <p:ext uri="{BB962C8B-B14F-4D97-AF65-F5344CB8AC3E}">
        <p14:creationId xmlns:p14="http://schemas.microsoft.com/office/powerpoint/2010/main" val="29962690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4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smtClean="0">
                <a:latin typeface="Arial" pitchFamily="34" charset="0"/>
              </a:defRPr>
            </a:lvl1pPr>
          </a:lstStyle>
          <a:p>
            <a:pPr>
              <a:defRPr/>
            </a:pPr>
            <a:endParaRPr lang="de-DE"/>
          </a:p>
        </p:txBody>
      </p:sp>
      <p:sp>
        <p:nvSpPr>
          <p:cNvPr id="5123" name="Rectangle 3"/>
          <p:cNvSpPr>
            <a:spLocks noGrp="1" noChangeArrowheads="1"/>
          </p:cNvSpPr>
          <p:nvPr>
            <p:ph type="dt" idx="1"/>
          </p:nvPr>
        </p:nvSpPr>
        <p:spPr bwMode="auto">
          <a:xfrm>
            <a:off x="3884613" y="0"/>
            <a:ext cx="2971800" cy="454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smtClean="0">
                <a:latin typeface="Arial" pitchFamily="34" charset="0"/>
              </a:defRPr>
            </a:lvl1pPr>
          </a:lstStyle>
          <a:p>
            <a:pPr>
              <a:defRPr/>
            </a:pPr>
            <a:endParaRPr lang="de-DE"/>
          </a:p>
        </p:txBody>
      </p:sp>
      <p:sp>
        <p:nvSpPr>
          <p:cNvPr id="6148" name="Rectangle 4"/>
          <p:cNvSpPr>
            <a:spLocks noGrp="1" noRot="1" noChangeAspect="1" noChangeArrowheads="1" noTextEdit="1"/>
          </p:cNvSpPr>
          <p:nvPr>
            <p:ph type="sldImg" idx="2"/>
          </p:nvPr>
        </p:nvSpPr>
        <p:spPr bwMode="auto">
          <a:xfrm>
            <a:off x="1157288" y="681038"/>
            <a:ext cx="4543425" cy="340677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p:cNvSpPr>
            <a:spLocks noGrp="1" noChangeArrowheads="1"/>
          </p:cNvSpPr>
          <p:nvPr>
            <p:ph type="body" sz="quarter" idx="3"/>
          </p:nvPr>
        </p:nvSpPr>
        <p:spPr bwMode="auto">
          <a:xfrm>
            <a:off x="685800" y="4314746"/>
            <a:ext cx="5486400" cy="4087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noProof="0" smtClean="0"/>
              <a:t>Textmasterformate durch Klicken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p>
        </p:txBody>
      </p:sp>
      <p:sp>
        <p:nvSpPr>
          <p:cNvPr id="5126" name="Rectangle 6"/>
          <p:cNvSpPr>
            <a:spLocks noGrp="1" noChangeArrowheads="1"/>
          </p:cNvSpPr>
          <p:nvPr>
            <p:ph type="ftr" sz="quarter" idx="4"/>
          </p:nvPr>
        </p:nvSpPr>
        <p:spPr bwMode="auto">
          <a:xfrm>
            <a:off x="0" y="8627915"/>
            <a:ext cx="2971800" cy="454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smtClean="0">
                <a:latin typeface="Arial" pitchFamily="34" charset="0"/>
              </a:defRPr>
            </a:lvl1pPr>
          </a:lstStyle>
          <a:p>
            <a:pPr>
              <a:defRPr/>
            </a:pPr>
            <a:endParaRPr lang="de-DE"/>
          </a:p>
        </p:txBody>
      </p:sp>
      <p:sp>
        <p:nvSpPr>
          <p:cNvPr id="5127" name="Rectangle 7"/>
          <p:cNvSpPr>
            <a:spLocks noGrp="1" noChangeArrowheads="1"/>
          </p:cNvSpPr>
          <p:nvPr>
            <p:ph type="sldNum" sz="quarter" idx="5"/>
          </p:nvPr>
        </p:nvSpPr>
        <p:spPr bwMode="auto">
          <a:xfrm>
            <a:off x="3884613" y="8627915"/>
            <a:ext cx="2971800" cy="454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smtClean="0">
                <a:latin typeface="Arial" pitchFamily="34" charset="0"/>
              </a:defRPr>
            </a:lvl1pPr>
          </a:lstStyle>
          <a:p>
            <a:pPr>
              <a:defRPr/>
            </a:pPr>
            <a:fld id="{0D780E38-F900-4C2F-B5A0-20E2A1DFF24A}" type="slidenum">
              <a:rPr lang="de-DE"/>
              <a:pPr>
                <a:defRPr/>
              </a:pPr>
              <a:t>‹#›</a:t>
            </a:fld>
            <a:endParaRPr lang="de-DE"/>
          </a:p>
        </p:txBody>
      </p:sp>
    </p:spTree>
    <p:extLst>
      <p:ext uri="{BB962C8B-B14F-4D97-AF65-F5344CB8AC3E}">
        <p14:creationId xmlns:p14="http://schemas.microsoft.com/office/powerpoint/2010/main" val="318407252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30102C0-B5BC-42EE-A035-E4BEB33F8747}" type="slidenum">
              <a:rPr lang="de-DE"/>
              <a:pPr eaLnBrk="1" hangingPunct="1"/>
              <a:t>1</a:t>
            </a:fld>
            <a:endParaRPr lang="de-DE"/>
          </a:p>
        </p:txBody>
      </p:sp>
      <p:sp>
        <p:nvSpPr>
          <p:cNvPr id="7171" name="Rectangle 6"/>
          <p:cNvSpPr txBox="1">
            <a:spLocks noGrp="1" noChangeArrowheads="1"/>
          </p:cNvSpPr>
          <p:nvPr/>
        </p:nvSpPr>
        <p:spPr bwMode="auto">
          <a:xfrm>
            <a:off x="0" y="8629492"/>
            <a:ext cx="2971800" cy="452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346" tIns="43674" rIns="87346" bIns="43674" anchor="b"/>
          <a:lstStyle>
            <a:lvl1pPr defTabSz="873125" eaLnBrk="0" hangingPunct="0">
              <a:defRPr>
                <a:solidFill>
                  <a:schemeClr val="tx1"/>
                </a:solidFill>
                <a:latin typeface="Arial" charset="0"/>
              </a:defRPr>
            </a:lvl1pPr>
            <a:lvl2pPr marL="742950" indent="-285750" defTabSz="873125" eaLnBrk="0" hangingPunct="0">
              <a:defRPr>
                <a:solidFill>
                  <a:schemeClr val="tx1"/>
                </a:solidFill>
                <a:latin typeface="Arial" charset="0"/>
              </a:defRPr>
            </a:lvl2pPr>
            <a:lvl3pPr marL="1143000" indent="-228600" defTabSz="873125" eaLnBrk="0" hangingPunct="0">
              <a:defRPr>
                <a:solidFill>
                  <a:schemeClr val="tx1"/>
                </a:solidFill>
                <a:latin typeface="Arial" charset="0"/>
              </a:defRPr>
            </a:lvl3pPr>
            <a:lvl4pPr marL="1600200" indent="-228600" defTabSz="873125" eaLnBrk="0" hangingPunct="0">
              <a:defRPr>
                <a:solidFill>
                  <a:schemeClr val="tx1"/>
                </a:solidFill>
                <a:latin typeface="Arial" charset="0"/>
              </a:defRPr>
            </a:lvl4pPr>
            <a:lvl5pPr marL="2057400" indent="-228600" defTabSz="873125" eaLnBrk="0" hangingPunct="0">
              <a:defRPr>
                <a:solidFill>
                  <a:schemeClr val="tx1"/>
                </a:solidFill>
                <a:latin typeface="Arial" charset="0"/>
              </a:defRPr>
            </a:lvl5pPr>
            <a:lvl6pPr marL="2514600" indent="-228600" defTabSz="873125" eaLnBrk="0" fontAlgn="base" hangingPunct="0">
              <a:spcBef>
                <a:spcPct val="0"/>
              </a:spcBef>
              <a:spcAft>
                <a:spcPct val="0"/>
              </a:spcAft>
              <a:defRPr>
                <a:solidFill>
                  <a:schemeClr val="tx1"/>
                </a:solidFill>
                <a:latin typeface="Arial" charset="0"/>
              </a:defRPr>
            </a:lvl6pPr>
            <a:lvl7pPr marL="2971800" indent="-228600" defTabSz="873125" eaLnBrk="0" fontAlgn="base" hangingPunct="0">
              <a:spcBef>
                <a:spcPct val="0"/>
              </a:spcBef>
              <a:spcAft>
                <a:spcPct val="0"/>
              </a:spcAft>
              <a:defRPr>
                <a:solidFill>
                  <a:schemeClr val="tx1"/>
                </a:solidFill>
                <a:latin typeface="Arial" charset="0"/>
              </a:defRPr>
            </a:lvl7pPr>
            <a:lvl8pPr marL="3429000" indent="-228600" defTabSz="873125" eaLnBrk="0" fontAlgn="base" hangingPunct="0">
              <a:spcBef>
                <a:spcPct val="0"/>
              </a:spcBef>
              <a:spcAft>
                <a:spcPct val="0"/>
              </a:spcAft>
              <a:defRPr>
                <a:solidFill>
                  <a:schemeClr val="tx1"/>
                </a:solidFill>
                <a:latin typeface="Arial" charset="0"/>
              </a:defRPr>
            </a:lvl8pPr>
            <a:lvl9pPr marL="3886200" indent="-228600" defTabSz="873125" eaLnBrk="0" fontAlgn="base" hangingPunct="0">
              <a:spcBef>
                <a:spcPct val="0"/>
              </a:spcBef>
              <a:spcAft>
                <a:spcPct val="0"/>
              </a:spcAft>
              <a:defRPr>
                <a:solidFill>
                  <a:schemeClr val="tx1"/>
                </a:solidFill>
                <a:latin typeface="Arial" charset="0"/>
              </a:defRPr>
            </a:lvl9pPr>
          </a:lstStyle>
          <a:p>
            <a:pPr eaLnBrk="1" hangingPunct="1"/>
            <a:r>
              <a:rPr lang="de-DE" sz="1100"/>
              <a:t>Topic-2</a:t>
            </a:r>
          </a:p>
        </p:txBody>
      </p:sp>
      <p:sp>
        <p:nvSpPr>
          <p:cNvPr id="7172" name="Rectangle 7"/>
          <p:cNvSpPr txBox="1">
            <a:spLocks noGrp="1" noChangeArrowheads="1"/>
          </p:cNvSpPr>
          <p:nvPr/>
        </p:nvSpPr>
        <p:spPr bwMode="auto">
          <a:xfrm>
            <a:off x="3884613" y="8629492"/>
            <a:ext cx="2971800" cy="452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346" tIns="43674" rIns="87346" bIns="43674" anchor="b"/>
          <a:lstStyle>
            <a:lvl1pPr defTabSz="873125" eaLnBrk="0" hangingPunct="0">
              <a:defRPr>
                <a:solidFill>
                  <a:schemeClr val="tx1"/>
                </a:solidFill>
                <a:latin typeface="Arial" charset="0"/>
              </a:defRPr>
            </a:lvl1pPr>
            <a:lvl2pPr marL="742950" indent="-285750" defTabSz="873125" eaLnBrk="0" hangingPunct="0">
              <a:defRPr>
                <a:solidFill>
                  <a:schemeClr val="tx1"/>
                </a:solidFill>
                <a:latin typeface="Arial" charset="0"/>
              </a:defRPr>
            </a:lvl2pPr>
            <a:lvl3pPr marL="1143000" indent="-228600" defTabSz="873125" eaLnBrk="0" hangingPunct="0">
              <a:defRPr>
                <a:solidFill>
                  <a:schemeClr val="tx1"/>
                </a:solidFill>
                <a:latin typeface="Arial" charset="0"/>
              </a:defRPr>
            </a:lvl3pPr>
            <a:lvl4pPr marL="1600200" indent="-228600" defTabSz="873125" eaLnBrk="0" hangingPunct="0">
              <a:defRPr>
                <a:solidFill>
                  <a:schemeClr val="tx1"/>
                </a:solidFill>
                <a:latin typeface="Arial" charset="0"/>
              </a:defRPr>
            </a:lvl4pPr>
            <a:lvl5pPr marL="2057400" indent="-228600" defTabSz="873125" eaLnBrk="0" hangingPunct="0">
              <a:defRPr>
                <a:solidFill>
                  <a:schemeClr val="tx1"/>
                </a:solidFill>
                <a:latin typeface="Arial" charset="0"/>
              </a:defRPr>
            </a:lvl5pPr>
            <a:lvl6pPr marL="2514600" indent="-228600" defTabSz="873125" eaLnBrk="0" fontAlgn="base" hangingPunct="0">
              <a:spcBef>
                <a:spcPct val="0"/>
              </a:spcBef>
              <a:spcAft>
                <a:spcPct val="0"/>
              </a:spcAft>
              <a:defRPr>
                <a:solidFill>
                  <a:schemeClr val="tx1"/>
                </a:solidFill>
                <a:latin typeface="Arial" charset="0"/>
              </a:defRPr>
            </a:lvl6pPr>
            <a:lvl7pPr marL="2971800" indent="-228600" defTabSz="873125" eaLnBrk="0" fontAlgn="base" hangingPunct="0">
              <a:spcBef>
                <a:spcPct val="0"/>
              </a:spcBef>
              <a:spcAft>
                <a:spcPct val="0"/>
              </a:spcAft>
              <a:defRPr>
                <a:solidFill>
                  <a:schemeClr val="tx1"/>
                </a:solidFill>
                <a:latin typeface="Arial" charset="0"/>
              </a:defRPr>
            </a:lvl7pPr>
            <a:lvl8pPr marL="3429000" indent="-228600" defTabSz="873125" eaLnBrk="0" fontAlgn="base" hangingPunct="0">
              <a:spcBef>
                <a:spcPct val="0"/>
              </a:spcBef>
              <a:spcAft>
                <a:spcPct val="0"/>
              </a:spcAft>
              <a:defRPr>
                <a:solidFill>
                  <a:schemeClr val="tx1"/>
                </a:solidFill>
                <a:latin typeface="Arial" charset="0"/>
              </a:defRPr>
            </a:lvl8pPr>
            <a:lvl9pPr marL="3886200" indent="-228600" defTabSz="873125" eaLnBrk="0" fontAlgn="base" hangingPunct="0">
              <a:spcBef>
                <a:spcPct val="0"/>
              </a:spcBef>
              <a:spcAft>
                <a:spcPct val="0"/>
              </a:spcAft>
              <a:defRPr>
                <a:solidFill>
                  <a:schemeClr val="tx1"/>
                </a:solidFill>
                <a:latin typeface="Arial" charset="0"/>
              </a:defRPr>
            </a:lvl9pPr>
          </a:lstStyle>
          <a:p>
            <a:pPr algn="r" eaLnBrk="1" hangingPunct="1"/>
            <a:fld id="{59F250BE-593A-4E3D-B113-6116136A3983}" type="slidenum">
              <a:rPr lang="de-DE" sz="1100"/>
              <a:pPr algn="r" eaLnBrk="1" hangingPunct="1"/>
              <a:t>1</a:t>
            </a:fld>
            <a:endParaRPr lang="de-DE" sz="1100"/>
          </a:p>
        </p:txBody>
      </p:sp>
      <p:sp>
        <p:nvSpPr>
          <p:cNvPr id="7173" name="Rectangle 2"/>
          <p:cNvSpPr>
            <a:spLocks noGrp="1" noRot="1" noChangeAspect="1" noChangeArrowheads="1" noTextEdit="1"/>
          </p:cNvSpPr>
          <p:nvPr>
            <p:ph type="sldImg"/>
          </p:nvPr>
        </p:nvSpPr>
        <p:spPr>
          <a:ln/>
        </p:spPr>
      </p:sp>
      <p:sp>
        <p:nvSpPr>
          <p:cNvPr id="7174" name="Rectangle 3"/>
          <p:cNvSpPr>
            <a:spLocks noGrp="1" noChangeArrowheads="1"/>
          </p:cNvSpPr>
          <p:nvPr>
            <p:ph type="body" idx="1"/>
          </p:nvPr>
        </p:nvSpPr>
        <p:spPr>
          <a:xfrm>
            <a:off x="685800" y="4316323"/>
            <a:ext cx="5486400" cy="4086076"/>
          </a:xfrm>
          <a:noFill/>
        </p:spPr>
        <p:txBody>
          <a:bodyPr lIns="87346" tIns="43674" rIns="87346" bIns="43674"/>
          <a:lstStyle/>
          <a:p>
            <a:pPr eaLnBrk="1" hangingPunct="1"/>
            <a:endParaRPr lang="en-GB" sz="1000" smtClean="0">
              <a:latin typeface="Arial" charset="0"/>
            </a:endParaRPr>
          </a:p>
        </p:txBody>
      </p:sp>
    </p:spTree>
    <p:extLst>
      <p:ext uri="{BB962C8B-B14F-4D97-AF65-F5344CB8AC3E}">
        <p14:creationId xmlns:p14="http://schemas.microsoft.com/office/powerpoint/2010/main" val="8045101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we</a:t>
            </a:r>
            <a:r>
              <a:rPr lang="en-US" baseline="0" dirty="0" smtClean="0"/>
              <a:t> can demonstrate the basic principle of NSE (following a single neutron)</a:t>
            </a:r>
            <a:endParaRPr lang="en-US" dirty="0"/>
          </a:p>
        </p:txBody>
      </p:sp>
      <p:sp>
        <p:nvSpPr>
          <p:cNvPr id="4" name="Slide Number Placeholder 3"/>
          <p:cNvSpPr>
            <a:spLocks noGrp="1"/>
          </p:cNvSpPr>
          <p:nvPr>
            <p:ph type="sldNum" sz="quarter" idx="10"/>
          </p:nvPr>
        </p:nvSpPr>
        <p:spPr/>
        <p:txBody>
          <a:bodyPr/>
          <a:lstStyle/>
          <a:p>
            <a:pPr>
              <a:defRPr/>
            </a:pPr>
            <a:fld id="{0D780E38-F900-4C2F-B5A0-20E2A1DFF24A}" type="slidenum">
              <a:rPr lang="de-DE" smtClean="0"/>
              <a:pPr>
                <a:defRPr/>
              </a:pPr>
              <a:t>10</a:t>
            </a:fld>
            <a:endParaRPr lang="de-DE"/>
          </a:p>
        </p:txBody>
      </p:sp>
    </p:spTree>
    <p:extLst>
      <p:ext uri="{BB962C8B-B14F-4D97-AF65-F5344CB8AC3E}">
        <p14:creationId xmlns:p14="http://schemas.microsoft.com/office/powerpoint/2010/main" val="18336799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we have neutrons with</a:t>
            </a:r>
            <a:r>
              <a:rPr lang="en-US" baseline="0" dirty="0" smtClean="0"/>
              <a:t> different velocities - </a:t>
            </a:r>
            <a:r>
              <a:rPr lang="is-IS" baseline="0" dirty="0" smtClean="0"/>
              <a:t>watch the polarization </a:t>
            </a:r>
            <a:endParaRPr lang="en-US" dirty="0"/>
          </a:p>
        </p:txBody>
      </p:sp>
      <p:sp>
        <p:nvSpPr>
          <p:cNvPr id="4" name="Slide Number Placeholder 3"/>
          <p:cNvSpPr>
            <a:spLocks noGrp="1"/>
          </p:cNvSpPr>
          <p:nvPr>
            <p:ph type="sldNum" sz="quarter" idx="10"/>
          </p:nvPr>
        </p:nvSpPr>
        <p:spPr/>
        <p:txBody>
          <a:bodyPr/>
          <a:lstStyle/>
          <a:p>
            <a:pPr>
              <a:defRPr/>
            </a:pPr>
            <a:fld id="{0D780E38-F900-4C2F-B5A0-20E2A1DFF24A}" type="slidenum">
              <a:rPr lang="de-DE" smtClean="0"/>
              <a:pPr>
                <a:defRPr/>
              </a:pPr>
              <a:t>11</a:t>
            </a:fld>
            <a:endParaRPr lang="de-DE"/>
          </a:p>
        </p:txBody>
      </p:sp>
    </p:spTree>
    <p:extLst>
      <p:ext uri="{BB962C8B-B14F-4D97-AF65-F5344CB8AC3E}">
        <p14:creationId xmlns:p14="http://schemas.microsoft.com/office/powerpoint/2010/main" val="10731856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now</a:t>
            </a:r>
            <a:r>
              <a:rPr lang="en-US" baseline="0" dirty="0" smtClean="0"/>
              <a:t> if we have something that moves and scatters the neutron.</a:t>
            </a:r>
            <a:endParaRPr lang="en-US" dirty="0"/>
          </a:p>
        </p:txBody>
      </p:sp>
      <p:sp>
        <p:nvSpPr>
          <p:cNvPr id="4" name="Slide Number Placeholder 3"/>
          <p:cNvSpPr>
            <a:spLocks noGrp="1"/>
          </p:cNvSpPr>
          <p:nvPr>
            <p:ph type="sldNum" sz="quarter" idx="10"/>
          </p:nvPr>
        </p:nvSpPr>
        <p:spPr/>
        <p:txBody>
          <a:bodyPr/>
          <a:lstStyle/>
          <a:p>
            <a:pPr>
              <a:defRPr/>
            </a:pPr>
            <a:fld id="{0D780E38-F900-4C2F-B5A0-20E2A1DFF24A}" type="slidenum">
              <a:rPr lang="de-DE" smtClean="0"/>
              <a:pPr>
                <a:defRPr/>
              </a:pPr>
              <a:t>12</a:t>
            </a:fld>
            <a:endParaRPr lang="de-DE"/>
          </a:p>
        </p:txBody>
      </p:sp>
    </p:spTree>
    <p:extLst>
      <p:ext uri="{BB962C8B-B14F-4D97-AF65-F5344CB8AC3E}">
        <p14:creationId xmlns:p14="http://schemas.microsoft.com/office/powerpoint/2010/main" val="14213889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kern="0" dirty="0" smtClean="0"/>
                  <a:t>Energy change (quasi-elastic scattering) </a:t>
                </a:r>
              </a:p>
              <a:p>
                <a:pPr lvl="1"/>
                <a14:m>
                  <m:oMathPara xmlns:m="http://schemas.openxmlformats.org/officeDocument/2006/math">
                    <m:oMathParaPr>
                      <m:jc m:val="left"/>
                    </m:oMathParaPr>
                    <m:oMath xmlns:m="http://schemas.openxmlformats.org/officeDocument/2006/math">
                      <m:r>
                        <m:rPr>
                          <m:sty m:val="p"/>
                        </m:rPr>
                        <a:rPr lang="en-US" kern="0" smtClean="0">
                          <a:latin typeface="Cambria Math" charset="0"/>
                          <a:ea typeface="Cambria Math" charset="0"/>
                          <a:cs typeface="Cambria Math" charset="0"/>
                        </a:rPr>
                        <m:t>Δ</m:t>
                      </m:r>
                      <m:r>
                        <a:rPr lang="en-US" i="1" kern="0" smtClean="0">
                          <a:latin typeface="Cambria Math" charset="0"/>
                          <a:ea typeface="Cambria Math" charset="0"/>
                          <a:cs typeface="Cambria Math" charset="0"/>
                        </a:rPr>
                        <m:t>𝐸</m:t>
                      </m:r>
                      <m:r>
                        <a:rPr lang="en-US" i="1" kern="0" smtClean="0">
                          <a:latin typeface="Cambria Math" charset="0"/>
                          <a:ea typeface="Cambria Math" charset="0"/>
                          <a:cs typeface="Cambria Math" charset="0"/>
                        </a:rPr>
                        <m:t>= ℏ</m:t>
                      </m:r>
                      <m:r>
                        <a:rPr lang="en-US" i="1" kern="0">
                          <a:latin typeface="Cambria Math" charset="0"/>
                          <a:ea typeface="Cambria Math" charset="0"/>
                          <a:cs typeface="Cambria Math" charset="0"/>
                        </a:rPr>
                        <m:t>𝜔</m:t>
                      </m:r>
                      <m:r>
                        <a:rPr lang="en-US" i="1" kern="0">
                          <a:latin typeface="Cambria Math" charset="0"/>
                          <a:ea typeface="Cambria Math" charset="0"/>
                          <a:cs typeface="Cambria Math" charset="0"/>
                        </a:rPr>
                        <m:t>=</m:t>
                      </m:r>
                      <m:f>
                        <m:fPr>
                          <m:ctrlPr>
                            <a:rPr lang="en-US" i="1" kern="0" smtClean="0">
                              <a:latin typeface="Cambria Math" charset="0"/>
                              <a:ea typeface="Cambria Math" charset="0"/>
                              <a:cs typeface="Cambria Math" charset="0"/>
                            </a:rPr>
                          </m:ctrlPr>
                        </m:fPr>
                        <m:num>
                          <m:r>
                            <a:rPr lang="en-US" i="1" kern="0" smtClean="0">
                              <a:latin typeface="Cambria Math" charset="0"/>
                              <a:ea typeface="Cambria Math" charset="0"/>
                              <a:cs typeface="Cambria Math" charset="0"/>
                            </a:rPr>
                            <m:t>1</m:t>
                          </m:r>
                        </m:num>
                        <m:den>
                          <m:r>
                            <a:rPr lang="en-US" i="1" kern="0" smtClean="0">
                              <a:latin typeface="Cambria Math" charset="0"/>
                              <a:ea typeface="Cambria Math" charset="0"/>
                              <a:cs typeface="Cambria Math" charset="0"/>
                            </a:rPr>
                            <m:t>2</m:t>
                          </m:r>
                        </m:den>
                      </m:f>
                      <m:r>
                        <a:rPr lang="en-US" i="1" kern="0">
                          <a:latin typeface="Cambria Math" charset="0"/>
                          <a:ea typeface="Cambria Math" charset="0"/>
                          <a:cs typeface="Cambria Math" charset="0"/>
                        </a:rPr>
                        <m:t>𝑚</m:t>
                      </m:r>
                      <m:sSubSup>
                        <m:sSubSupPr>
                          <m:ctrlPr>
                            <a:rPr lang="en-US" i="1" kern="0">
                              <a:latin typeface="Cambria Math" charset="0"/>
                              <a:ea typeface="Cambria Math" charset="0"/>
                              <a:cs typeface="Cambria Math" charset="0"/>
                            </a:rPr>
                          </m:ctrlPr>
                        </m:sSubSupPr>
                        <m:e>
                          <m:r>
                            <a:rPr lang="en-US" i="1" kern="0">
                              <a:latin typeface="Cambria Math" charset="0"/>
                              <a:ea typeface="Cambria Math" charset="0"/>
                              <a:cs typeface="Cambria Math" charset="0"/>
                            </a:rPr>
                            <m:t>𝑣</m:t>
                          </m:r>
                        </m:e>
                        <m:sub>
                          <m:r>
                            <a:rPr lang="en-US" i="1" kern="0" smtClean="0">
                              <a:latin typeface="Cambria Math" charset="0"/>
                              <a:ea typeface="Cambria Math" charset="0"/>
                              <a:cs typeface="Cambria Math" charset="0"/>
                            </a:rPr>
                            <m:t>1</m:t>
                          </m:r>
                        </m:sub>
                        <m:sup>
                          <m:r>
                            <a:rPr lang="en-US" i="1" kern="0">
                              <a:latin typeface="Cambria Math" charset="0"/>
                              <a:ea typeface="Cambria Math" charset="0"/>
                              <a:cs typeface="Cambria Math" charset="0"/>
                            </a:rPr>
                            <m:t>2</m:t>
                          </m:r>
                        </m:sup>
                      </m:sSubSup>
                      <m:r>
                        <a:rPr lang="en-US" i="1" kern="0">
                          <a:latin typeface="Cambria Math" charset="0"/>
                          <a:ea typeface="Cambria Math" charset="0"/>
                          <a:cs typeface="Cambria Math" charset="0"/>
                        </a:rPr>
                        <m:t>−</m:t>
                      </m:r>
                      <m:f>
                        <m:fPr>
                          <m:ctrlPr>
                            <a:rPr lang="en-US" i="1" kern="0" smtClean="0">
                              <a:latin typeface="Cambria Math" charset="0"/>
                              <a:ea typeface="Cambria Math" charset="0"/>
                              <a:cs typeface="Cambria Math" charset="0"/>
                            </a:rPr>
                          </m:ctrlPr>
                        </m:fPr>
                        <m:num>
                          <m:r>
                            <a:rPr lang="en-US" i="1" kern="0" smtClean="0">
                              <a:latin typeface="Cambria Math" charset="0"/>
                              <a:ea typeface="Cambria Math" charset="0"/>
                              <a:cs typeface="Cambria Math" charset="0"/>
                            </a:rPr>
                            <m:t>1</m:t>
                          </m:r>
                        </m:num>
                        <m:den>
                          <m:r>
                            <a:rPr lang="en-US" i="1" kern="0" smtClean="0">
                              <a:latin typeface="Cambria Math" charset="0"/>
                              <a:ea typeface="Cambria Math" charset="0"/>
                              <a:cs typeface="Cambria Math" charset="0"/>
                            </a:rPr>
                            <m:t>2</m:t>
                          </m:r>
                        </m:den>
                      </m:f>
                      <m:r>
                        <a:rPr lang="en-US" i="1" kern="0">
                          <a:latin typeface="Cambria Math" charset="0"/>
                          <a:ea typeface="Cambria Math" charset="0"/>
                          <a:cs typeface="Cambria Math" charset="0"/>
                        </a:rPr>
                        <m:t>𝑚</m:t>
                      </m:r>
                      <m:sSubSup>
                        <m:sSubSupPr>
                          <m:ctrlPr>
                            <a:rPr lang="en-US" i="1" kern="0">
                              <a:latin typeface="Cambria Math" charset="0"/>
                              <a:ea typeface="Cambria Math" charset="0"/>
                              <a:cs typeface="Cambria Math" charset="0"/>
                            </a:rPr>
                          </m:ctrlPr>
                        </m:sSubSupPr>
                        <m:e>
                          <m:r>
                            <a:rPr lang="en-US" i="1" kern="0">
                              <a:latin typeface="Cambria Math" charset="0"/>
                              <a:ea typeface="Cambria Math" charset="0"/>
                              <a:cs typeface="Cambria Math" charset="0"/>
                            </a:rPr>
                            <m:t>𝑣</m:t>
                          </m:r>
                        </m:e>
                        <m:sub>
                          <m:r>
                            <a:rPr lang="en-US" i="1" kern="0" smtClean="0">
                              <a:latin typeface="Cambria Math" charset="0"/>
                              <a:ea typeface="Cambria Math" charset="0"/>
                              <a:cs typeface="Cambria Math" charset="0"/>
                            </a:rPr>
                            <m:t>2</m:t>
                          </m:r>
                        </m:sub>
                        <m:sup>
                          <m:r>
                            <a:rPr lang="en-US" i="1" kern="0">
                              <a:latin typeface="Cambria Math" charset="0"/>
                              <a:ea typeface="Cambria Math" charset="0"/>
                              <a:cs typeface="Cambria Math" charset="0"/>
                            </a:rPr>
                            <m:t>2</m:t>
                          </m:r>
                        </m:sup>
                      </m:sSubSup>
                      <m:r>
                        <a:rPr lang="en-US" i="1" kern="0">
                          <a:latin typeface="Cambria Math" charset="0"/>
                          <a:ea typeface="Cambria Math" charset="0"/>
                          <a:cs typeface="Cambria Math" charset="0"/>
                        </a:rPr>
                        <m:t>≅</m:t>
                      </m:r>
                      <m:r>
                        <a:rPr lang="en-US" i="1" kern="0">
                          <a:latin typeface="Cambria Math" charset="0"/>
                          <a:ea typeface="Cambria Math" charset="0"/>
                          <a:cs typeface="Cambria Math" charset="0"/>
                        </a:rPr>
                        <m:t>𝑚</m:t>
                      </m:r>
                      <m:r>
                        <a:rPr lang="en-US" i="1" kern="0">
                          <a:latin typeface="Cambria Math" charset="0"/>
                          <a:ea typeface="Cambria Math" charset="0"/>
                          <a:cs typeface="Cambria Math" charset="0"/>
                        </a:rPr>
                        <m:t> </m:t>
                      </m:r>
                      <m:r>
                        <a:rPr lang="en-US" i="1" kern="0">
                          <a:latin typeface="Cambria Math" charset="0"/>
                          <a:ea typeface="Cambria Math" charset="0"/>
                          <a:cs typeface="Cambria Math" charset="0"/>
                        </a:rPr>
                        <m:t>𝑣</m:t>
                      </m:r>
                      <m:r>
                        <a:rPr lang="en-US" i="1" kern="0">
                          <a:latin typeface="Cambria Math" charset="0"/>
                          <a:ea typeface="Cambria Math" charset="0"/>
                          <a:cs typeface="Cambria Math" charset="0"/>
                        </a:rPr>
                        <m:t> </m:t>
                      </m:r>
                      <m:r>
                        <a:rPr lang="en-US" i="1" kern="0">
                          <a:latin typeface="Cambria Math" charset="0"/>
                          <a:ea typeface="Cambria Math" charset="0"/>
                          <a:cs typeface="Cambria Math" charset="0"/>
                        </a:rPr>
                        <m:t>𝑑𝑣</m:t>
                      </m:r>
                    </m:oMath>
                  </m:oMathPara>
                </a14:m>
                <a:endParaRPr lang="en-US" kern="0" dirty="0" smtClean="0">
                  <a:ea typeface="Cambria Math" charset="0"/>
                  <a:cs typeface="Cambria Math" charset="0"/>
                </a:endParaRPr>
              </a:p>
              <a:p>
                <a:r>
                  <a:rPr lang="en-US" kern="0" dirty="0" smtClean="0">
                    <a:ea typeface="Cambria Math" charset="0"/>
                    <a:cs typeface="Cambria Math" charset="0"/>
                  </a:rPr>
                  <a:t>Accumulated phase:</a:t>
                </a:r>
                <a:endParaRPr lang="en-US" kern="0" dirty="0">
                  <a:ea typeface="Cambria Math" charset="0"/>
                  <a:cs typeface="Cambria Math" charset="0"/>
                </a:endParaRPr>
              </a:p>
              <a:p>
                <a:pPr lvl="1"/>
                <a14:m>
                  <m:oMathPara xmlns:m="http://schemas.openxmlformats.org/officeDocument/2006/math">
                    <m:oMathParaPr>
                      <m:jc m:val="left"/>
                    </m:oMathParaPr>
                    <m:oMath xmlns:m="http://schemas.openxmlformats.org/officeDocument/2006/math">
                      <m:sSub>
                        <m:sSubPr>
                          <m:ctrlPr>
                            <a:rPr lang="en-US" i="1" kern="0" smtClean="0">
                              <a:latin typeface="Cambria Math" charset="0"/>
                              <a:ea typeface="Cambria Math" charset="0"/>
                              <a:cs typeface="Cambria Math" charset="0"/>
                            </a:rPr>
                          </m:ctrlPr>
                        </m:sSubPr>
                        <m:e>
                          <m:r>
                            <a:rPr lang="en-US" i="1" kern="0" smtClean="0">
                              <a:latin typeface="Cambria Math" charset="0"/>
                              <a:ea typeface="Cambria Math" charset="0"/>
                              <a:cs typeface="Cambria Math" charset="0"/>
                            </a:rPr>
                            <m:t>𝜙</m:t>
                          </m:r>
                        </m:e>
                        <m:sub>
                          <m:r>
                            <a:rPr lang="en-US" b="0" i="1" kern="0" smtClean="0">
                              <a:latin typeface="Cambria Math" charset="0"/>
                              <a:ea typeface="Cambria Math" charset="0"/>
                              <a:cs typeface="Cambria Math" charset="0"/>
                            </a:rPr>
                            <m:t>2</m:t>
                          </m:r>
                        </m:sub>
                      </m:sSub>
                      <m:r>
                        <a:rPr lang="en-US" i="1" kern="0" smtClean="0">
                          <a:latin typeface="Cambria Math" charset="0"/>
                          <a:ea typeface="Cambria Math" charset="0"/>
                          <a:cs typeface="Cambria Math" charset="0"/>
                        </a:rPr>
                        <m:t>−</m:t>
                      </m:r>
                      <m:sSub>
                        <m:sSubPr>
                          <m:ctrlPr>
                            <a:rPr lang="en-US" i="1" kern="0" smtClean="0">
                              <a:latin typeface="Cambria Math" charset="0"/>
                              <a:ea typeface="Cambria Math" charset="0"/>
                              <a:cs typeface="Cambria Math" charset="0"/>
                            </a:rPr>
                          </m:ctrlPr>
                        </m:sSubPr>
                        <m:e>
                          <m:r>
                            <a:rPr lang="en-US" i="1" kern="0" smtClean="0">
                              <a:latin typeface="Cambria Math" charset="0"/>
                              <a:ea typeface="Cambria Math" charset="0"/>
                              <a:cs typeface="Cambria Math" charset="0"/>
                            </a:rPr>
                            <m:t>𝜙</m:t>
                          </m:r>
                        </m:e>
                        <m:sub>
                          <m:r>
                            <a:rPr lang="en-US" b="0" i="1" kern="0" smtClean="0">
                              <a:latin typeface="Cambria Math" charset="0"/>
                              <a:ea typeface="Cambria Math" charset="0"/>
                              <a:cs typeface="Cambria Math" charset="0"/>
                            </a:rPr>
                            <m:t>1</m:t>
                          </m:r>
                        </m:sub>
                      </m:sSub>
                      <m:r>
                        <a:rPr lang="en-US" i="1" kern="0" smtClean="0">
                          <a:latin typeface="Cambria Math" charset="0"/>
                          <a:ea typeface="Cambria Math" charset="0"/>
                          <a:cs typeface="Cambria Math" charset="0"/>
                        </a:rPr>
                        <m:t>=</m:t>
                      </m:r>
                      <m:r>
                        <a:rPr lang="en-US" i="1" kern="0" smtClean="0">
                          <a:latin typeface="Cambria Math" charset="0"/>
                          <a:ea typeface="Cambria Math" charset="0"/>
                          <a:cs typeface="Cambria Math" charset="0"/>
                        </a:rPr>
                        <m:t>𝛾</m:t>
                      </m:r>
                      <m:d>
                        <m:dPr>
                          <m:ctrlPr>
                            <a:rPr lang="en-US" i="1" kern="0" smtClean="0">
                              <a:latin typeface="Cambria Math" charset="0"/>
                              <a:ea typeface="Cambria Math" charset="0"/>
                              <a:cs typeface="Cambria Math" charset="0"/>
                            </a:rPr>
                          </m:ctrlPr>
                        </m:dPr>
                        <m:e>
                          <m:f>
                            <m:fPr>
                              <m:ctrlPr>
                                <a:rPr lang="en-US" i="1" kern="0" smtClean="0">
                                  <a:latin typeface="Cambria Math" charset="0"/>
                                  <a:ea typeface="Cambria Math" charset="0"/>
                                  <a:cs typeface="Cambria Math" charset="0"/>
                                </a:rPr>
                              </m:ctrlPr>
                            </m:fPr>
                            <m:num>
                              <m:sSub>
                                <m:sSubPr>
                                  <m:ctrlPr>
                                    <a:rPr lang="en-US" i="1" kern="0" smtClean="0">
                                      <a:latin typeface="Cambria Math" charset="0"/>
                                      <a:ea typeface="Cambria Math" charset="0"/>
                                      <a:cs typeface="Cambria Math" charset="0"/>
                                    </a:rPr>
                                  </m:ctrlPr>
                                </m:sSubPr>
                                <m:e>
                                  <m:r>
                                    <a:rPr lang="en-US" i="1" kern="0" smtClean="0">
                                      <a:latin typeface="Cambria Math" charset="0"/>
                                      <a:ea typeface="Cambria Math" charset="0"/>
                                      <a:cs typeface="Cambria Math" charset="0"/>
                                    </a:rPr>
                                    <m:t>𝐵</m:t>
                                  </m:r>
                                </m:e>
                                <m:sub>
                                  <m:r>
                                    <a:rPr lang="en-US" b="0" i="1" kern="0" smtClean="0">
                                      <a:latin typeface="Cambria Math" charset="0"/>
                                      <a:ea typeface="Cambria Math" charset="0"/>
                                      <a:cs typeface="Cambria Math" charset="0"/>
                                    </a:rPr>
                                    <m:t>2</m:t>
                                  </m:r>
                                </m:sub>
                              </m:sSub>
                              <m:sSub>
                                <m:sSubPr>
                                  <m:ctrlPr>
                                    <a:rPr lang="en-US" i="1" kern="0" smtClean="0">
                                      <a:latin typeface="Cambria Math" charset="0"/>
                                      <a:ea typeface="Cambria Math" charset="0"/>
                                      <a:cs typeface="Cambria Math" charset="0"/>
                                    </a:rPr>
                                  </m:ctrlPr>
                                </m:sSubPr>
                                <m:e>
                                  <m:r>
                                    <a:rPr lang="en-US" i="1" kern="0" smtClean="0">
                                      <a:latin typeface="Cambria Math" charset="0"/>
                                      <a:ea typeface="Cambria Math" charset="0"/>
                                      <a:cs typeface="Cambria Math" charset="0"/>
                                    </a:rPr>
                                    <m:t>𝑙</m:t>
                                  </m:r>
                                </m:e>
                                <m:sub>
                                  <m:r>
                                    <a:rPr lang="en-US" b="0" i="1" kern="0" smtClean="0">
                                      <a:latin typeface="Cambria Math" charset="0"/>
                                      <a:ea typeface="Cambria Math" charset="0"/>
                                      <a:cs typeface="Cambria Math" charset="0"/>
                                    </a:rPr>
                                    <m:t>2</m:t>
                                  </m:r>
                                </m:sub>
                              </m:sSub>
                            </m:num>
                            <m:den>
                              <m:sSub>
                                <m:sSubPr>
                                  <m:ctrlPr>
                                    <a:rPr lang="en-US" i="1" kern="0" smtClean="0">
                                      <a:latin typeface="Cambria Math" charset="0"/>
                                      <a:ea typeface="Cambria Math" charset="0"/>
                                      <a:cs typeface="Cambria Math" charset="0"/>
                                    </a:rPr>
                                  </m:ctrlPr>
                                </m:sSubPr>
                                <m:e>
                                  <m:r>
                                    <a:rPr lang="en-US" i="1" kern="0" smtClean="0">
                                      <a:latin typeface="Cambria Math" charset="0"/>
                                      <a:ea typeface="Cambria Math" charset="0"/>
                                      <a:cs typeface="Cambria Math" charset="0"/>
                                    </a:rPr>
                                    <m:t>𝑣</m:t>
                                  </m:r>
                                </m:e>
                                <m:sub>
                                  <m:r>
                                    <a:rPr lang="en-US" b="0" i="1" kern="0" smtClean="0">
                                      <a:latin typeface="Cambria Math" charset="0"/>
                                      <a:ea typeface="Cambria Math" charset="0"/>
                                      <a:cs typeface="Cambria Math" charset="0"/>
                                    </a:rPr>
                                    <m:t>2</m:t>
                                  </m:r>
                                </m:sub>
                              </m:sSub>
                            </m:den>
                          </m:f>
                          <m:r>
                            <a:rPr lang="en-US" i="1" kern="0" smtClean="0">
                              <a:latin typeface="Cambria Math" charset="0"/>
                              <a:ea typeface="Cambria Math" charset="0"/>
                              <a:cs typeface="Cambria Math" charset="0"/>
                            </a:rPr>
                            <m:t>−</m:t>
                          </m:r>
                          <m:f>
                            <m:fPr>
                              <m:ctrlPr>
                                <a:rPr lang="en-US" i="1" kern="0" smtClean="0">
                                  <a:latin typeface="Cambria Math" charset="0"/>
                                  <a:ea typeface="Cambria Math" charset="0"/>
                                  <a:cs typeface="Cambria Math" charset="0"/>
                                </a:rPr>
                              </m:ctrlPr>
                            </m:fPr>
                            <m:num>
                              <m:sSub>
                                <m:sSubPr>
                                  <m:ctrlPr>
                                    <a:rPr lang="en-US" i="1" kern="0" smtClean="0">
                                      <a:latin typeface="Cambria Math" charset="0"/>
                                      <a:ea typeface="Cambria Math" charset="0"/>
                                      <a:cs typeface="Cambria Math" charset="0"/>
                                    </a:rPr>
                                  </m:ctrlPr>
                                </m:sSubPr>
                                <m:e>
                                  <m:r>
                                    <a:rPr lang="en-US" i="1" kern="0" smtClean="0">
                                      <a:latin typeface="Cambria Math" charset="0"/>
                                      <a:ea typeface="Cambria Math" charset="0"/>
                                      <a:cs typeface="Cambria Math" charset="0"/>
                                    </a:rPr>
                                    <m:t>𝐵</m:t>
                                  </m:r>
                                </m:e>
                                <m:sub>
                                  <m:r>
                                    <a:rPr lang="en-US" b="0" i="1" kern="0" smtClean="0">
                                      <a:latin typeface="Cambria Math" charset="0"/>
                                      <a:ea typeface="Cambria Math" charset="0"/>
                                      <a:cs typeface="Cambria Math" charset="0"/>
                                    </a:rPr>
                                    <m:t>1</m:t>
                                  </m:r>
                                </m:sub>
                              </m:sSub>
                              <m:sSub>
                                <m:sSubPr>
                                  <m:ctrlPr>
                                    <a:rPr lang="en-US" i="1" kern="0" smtClean="0">
                                      <a:latin typeface="Cambria Math" charset="0"/>
                                      <a:ea typeface="Cambria Math" charset="0"/>
                                      <a:cs typeface="Cambria Math" charset="0"/>
                                    </a:rPr>
                                  </m:ctrlPr>
                                </m:sSubPr>
                                <m:e>
                                  <m:r>
                                    <a:rPr lang="en-US" i="1" kern="0" smtClean="0">
                                      <a:latin typeface="Cambria Math" charset="0"/>
                                      <a:ea typeface="Cambria Math" charset="0"/>
                                      <a:cs typeface="Cambria Math" charset="0"/>
                                    </a:rPr>
                                    <m:t>𝑙</m:t>
                                  </m:r>
                                </m:e>
                                <m:sub>
                                  <m:r>
                                    <a:rPr lang="en-US" b="0" i="1" kern="0" smtClean="0">
                                      <a:latin typeface="Cambria Math" charset="0"/>
                                      <a:ea typeface="Cambria Math" charset="0"/>
                                      <a:cs typeface="Cambria Math" charset="0"/>
                                    </a:rPr>
                                    <m:t>1</m:t>
                                  </m:r>
                                </m:sub>
                              </m:sSub>
                            </m:num>
                            <m:den>
                              <m:sSub>
                                <m:sSubPr>
                                  <m:ctrlPr>
                                    <a:rPr lang="en-US" i="1" kern="0" smtClean="0">
                                      <a:latin typeface="Cambria Math" charset="0"/>
                                      <a:ea typeface="Cambria Math" charset="0"/>
                                      <a:cs typeface="Cambria Math" charset="0"/>
                                    </a:rPr>
                                  </m:ctrlPr>
                                </m:sSubPr>
                                <m:e>
                                  <m:r>
                                    <a:rPr lang="en-US" i="1" kern="0" smtClean="0">
                                      <a:latin typeface="Cambria Math" charset="0"/>
                                      <a:ea typeface="Cambria Math" charset="0"/>
                                      <a:cs typeface="Cambria Math" charset="0"/>
                                    </a:rPr>
                                    <m:t>𝑣</m:t>
                                  </m:r>
                                </m:e>
                                <m:sub>
                                  <m:r>
                                    <a:rPr lang="en-US" b="0" i="1" kern="0" smtClean="0">
                                      <a:latin typeface="Cambria Math" charset="0"/>
                                      <a:ea typeface="Cambria Math" charset="0"/>
                                      <a:cs typeface="Cambria Math" charset="0"/>
                                    </a:rPr>
                                    <m:t>1</m:t>
                                  </m:r>
                                </m:sub>
                              </m:sSub>
                            </m:den>
                          </m:f>
                        </m:e>
                      </m:d>
                      <m:r>
                        <a:rPr lang="en-US" i="1" kern="0" smtClean="0">
                          <a:latin typeface="Cambria Math" charset="0"/>
                          <a:ea typeface="Cambria Math" charset="0"/>
                          <a:cs typeface="Cambria Math" charset="0"/>
                        </a:rPr>
                        <m:t>=</m:t>
                      </m:r>
                      <m:r>
                        <a:rPr lang="en-US" i="1" kern="0" smtClean="0">
                          <a:latin typeface="Cambria Math" charset="0"/>
                          <a:ea typeface="Cambria Math" charset="0"/>
                          <a:cs typeface="Cambria Math" charset="0"/>
                        </a:rPr>
                        <m:t>𝛾</m:t>
                      </m:r>
                      <m:r>
                        <a:rPr lang="en-US" i="1" kern="0" smtClean="0">
                          <a:latin typeface="Cambria Math" charset="0"/>
                          <a:ea typeface="Cambria Math" charset="0"/>
                          <a:cs typeface="Cambria Math" charset="0"/>
                        </a:rPr>
                        <m:t>𝐵𝑙</m:t>
                      </m:r>
                      <m:r>
                        <a:rPr lang="en-US" i="1" kern="0" smtClean="0">
                          <a:latin typeface="Cambria Math" charset="0"/>
                          <a:ea typeface="Cambria Math" charset="0"/>
                          <a:cs typeface="Cambria Math" charset="0"/>
                        </a:rPr>
                        <m:t> </m:t>
                      </m:r>
                      <m:d>
                        <m:dPr>
                          <m:ctrlPr>
                            <a:rPr lang="en-US" i="1" kern="0" smtClean="0">
                              <a:latin typeface="Cambria Math" charset="0"/>
                              <a:ea typeface="Cambria Math" charset="0"/>
                              <a:cs typeface="Cambria Math" charset="0"/>
                            </a:rPr>
                          </m:ctrlPr>
                        </m:dPr>
                        <m:e>
                          <m:f>
                            <m:fPr>
                              <m:ctrlPr>
                                <a:rPr lang="en-US" i="1" kern="0" smtClean="0">
                                  <a:latin typeface="Cambria Math" charset="0"/>
                                  <a:ea typeface="Cambria Math" charset="0"/>
                                  <a:cs typeface="Cambria Math" charset="0"/>
                                </a:rPr>
                              </m:ctrlPr>
                            </m:fPr>
                            <m:num>
                              <m:r>
                                <a:rPr lang="en-US" i="1" kern="0" smtClean="0">
                                  <a:latin typeface="Cambria Math" charset="0"/>
                                  <a:ea typeface="Cambria Math" charset="0"/>
                                  <a:cs typeface="Cambria Math" charset="0"/>
                                </a:rPr>
                                <m:t>1</m:t>
                              </m:r>
                            </m:num>
                            <m:den>
                              <m:sSub>
                                <m:sSubPr>
                                  <m:ctrlPr>
                                    <a:rPr lang="en-US" i="1" kern="0" smtClean="0">
                                      <a:latin typeface="Cambria Math" charset="0"/>
                                      <a:ea typeface="Cambria Math" charset="0"/>
                                      <a:cs typeface="Cambria Math" charset="0"/>
                                    </a:rPr>
                                  </m:ctrlPr>
                                </m:sSubPr>
                                <m:e>
                                  <m:r>
                                    <a:rPr lang="en-US" i="1" kern="0" smtClean="0">
                                      <a:latin typeface="Cambria Math" charset="0"/>
                                      <a:ea typeface="Cambria Math" charset="0"/>
                                      <a:cs typeface="Cambria Math" charset="0"/>
                                    </a:rPr>
                                    <m:t>𝑣</m:t>
                                  </m:r>
                                </m:e>
                                <m:sub>
                                  <m:r>
                                    <a:rPr lang="en-US" b="0" i="1" kern="0" smtClean="0">
                                      <a:latin typeface="Cambria Math" charset="0"/>
                                      <a:ea typeface="Cambria Math" charset="0"/>
                                      <a:cs typeface="Cambria Math" charset="0"/>
                                    </a:rPr>
                                    <m:t>2</m:t>
                                  </m:r>
                                </m:sub>
                              </m:sSub>
                            </m:den>
                          </m:f>
                          <m:r>
                            <a:rPr lang="en-US" i="1" kern="0" smtClean="0">
                              <a:latin typeface="Cambria Math" charset="0"/>
                              <a:ea typeface="Cambria Math" charset="0"/>
                              <a:cs typeface="Cambria Math" charset="0"/>
                            </a:rPr>
                            <m:t>−</m:t>
                          </m:r>
                          <m:f>
                            <m:fPr>
                              <m:ctrlPr>
                                <a:rPr lang="en-US" i="1" kern="0" smtClean="0">
                                  <a:latin typeface="Cambria Math" charset="0"/>
                                  <a:ea typeface="Cambria Math" charset="0"/>
                                  <a:cs typeface="Cambria Math" charset="0"/>
                                </a:rPr>
                              </m:ctrlPr>
                            </m:fPr>
                            <m:num>
                              <m:r>
                                <a:rPr lang="en-US" i="1" kern="0" smtClean="0">
                                  <a:latin typeface="Cambria Math" charset="0"/>
                                  <a:ea typeface="Cambria Math" charset="0"/>
                                  <a:cs typeface="Cambria Math" charset="0"/>
                                </a:rPr>
                                <m:t>1</m:t>
                              </m:r>
                            </m:num>
                            <m:den>
                              <m:sSub>
                                <m:sSubPr>
                                  <m:ctrlPr>
                                    <a:rPr lang="en-US" i="1" kern="0" smtClean="0">
                                      <a:latin typeface="Cambria Math" charset="0"/>
                                      <a:ea typeface="Cambria Math" charset="0"/>
                                      <a:cs typeface="Cambria Math" charset="0"/>
                                    </a:rPr>
                                  </m:ctrlPr>
                                </m:sSubPr>
                                <m:e>
                                  <m:r>
                                    <a:rPr lang="en-US" i="1" kern="0" smtClean="0">
                                      <a:latin typeface="Cambria Math" charset="0"/>
                                      <a:ea typeface="Cambria Math" charset="0"/>
                                      <a:cs typeface="Cambria Math" charset="0"/>
                                    </a:rPr>
                                    <m:t>𝑣</m:t>
                                  </m:r>
                                </m:e>
                                <m:sub>
                                  <m:r>
                                    <a:rPr lang="en-US" b="0" i="1" kern="0" smtClean="0">
                                      <a:latin typeface="Cambria Math" charset="0"/>
                                      <a:ea typeface="Cambria Math" charset="0"/>
                                      <a:cs typeface="Cambria Math" charset="0"/>
                                    </a:rPr>
                                    <m:t>1</m:t>
                                  </m:r>
                                </m:sub>
                              </m:sSub>
                            </m:den>
                          </m:f>
                        </m:e>
                      </m:d>
                    </m:oMath>
                  </m:oMathPara>
                </a14:m>
                <a:endParaRPr lang="en-US" i="1" kern="0" dirty="0" smtClean="0">
                  <a:latin typeface="Cambria Math" charset="0"/>
                  <a:ea typeface="Cambria Math" charset="0"/>
                  <a:cs typeface="Cambria Math" charset="0"/>
                </a:endParaRPr>
              </a:p>
              <a:p>
                <a:pPr lvl="1"/>
                <a14:m>
                  <m:oMathPara xmlns:m="http://schemas.openxmlformats.org/officeDocument/2006/math">
                    <m:oMathParaPr>
                      <m:jc m:val="left"/>
                    </m:oMathParaPr>
                    <m:oMath xmlns:m="http://schemas.openxmlformats.org/officeDocument/2006/math">
                      <m:r>
                        <m:rPr>
                          <m:sty m:val="p"/>
                        </m:rPr>
                        <a:rPr lang="en-US" b="0" i="0" kern="0" smtClean="0">
                          <a:latin typeface="Cambria Math" charset="0"/>
                          <a:ea typeface="Cambria Math" charset="0"/>
                          <a:cs typeface="Cambria Math" charset="0"/>
                        </a:rPr>
                        <m:t>Δ</m:t>
                      </m:r>
                      <m:r>
                        <a:rPr lang="en-US" b="0" i="1" kern="0" smtClean="0">
                          <a:latin typeface="Cambria Math" charset="0"/>
                          <a:ea typeface="Cambria Math" charset="0"/>
                          <a:cs typeface="Cambria Math" charset="0"/>
                        </a:rPr>
                        <m:t>𝜙</m:t>
                      </m:r>
                      <m:r>
                        <a:rPr lang="en-US" i="1" kern="0" smtClean="0">
                          <a:latin typeface="Cambria Math" charset="0"/>
                          <a:ea typeface="Cambria Math" charset="0"/>
                          <a:cs typeface="Cambria Math" charset="0"/>
                        </a:rPr>
                        <m:t>≅</m:t>
                      </m:r>
                      <m:r>
                        <a:rPr lang="en-US" i="1" kern="0" smtClean="0">
                          <a:latin typeface="Cambria Math" charset="0"/>
                          <a:ea typeface="Cambria Math" charset="0"/>
                          <a:cs typeface="Cambria Math" charset="0"/>
                        </a:rPr>
                        <m:t>𝛾</m:t>
                      </m:r>
                      <m:r>
                        <a:rPr lang="en-US" i="1" kern="0" smtClean="0">
                          <a:latin typeface="Cambria Math" charset="0"/>
                          <a:ea typeface="Cambria Math" charset="0"/>
                          <a:cs typeface="Cambria Math" charset="0"/>
                        </a:rPr>
                        <m:t>𝐵𝑙</m:t>
                      </m:r>
                      <m:f>
                        <m:fPr>
                          <m:ctrlPr>
                            <a:rPr lang="en-US" i="1" kern="0" smtClean="0">
                              <a:latin typeface="Cambria Math" charset="0"/>
                              <a:ea typeface="Cambria Math" charset="0"/>
                              <a:cs typeface="Cambria Math" charset="0"/>
                            </a:rPr>
                          </m:ctrlPr>
                        </m:fPr>
                        <m:num>
                          <m:r>
                            <a:rPr lang="en-US" i="1" kern="0">
                              <a:latin typeface="Cambria Math" charset="0"/>
                              <a:ea typeface="Cambria Math" charset="0"/>
                              <a:cs typeface="Cambria Math" charset="0"/>
                            </a:rPr>
                            <m:t>ℏ</m:t>
                          </m:r>
                          <m:r>
                            <a:rPr lang="en-US" i="1" kern="0" smtClean="0">
                              <a:latin typeface="Cambria Math" charset="0"/>
                              <a:ea typeface="Cambria Math" charset="0"/>
                              <a:cs typeface="Cambria Math" charset="0"/>
                            </a:rPr>
                            <m:t>𝜔</m:t>
                          </m:r>
                        </m:num>
                        <m:den>
                          <m:sSup>
                            <m:sSupPr>
                              <m:ctrlPr>
                                <a:rPr lang="en-US" i="1" kern="0" smtClean="0">
                                  <a:latin typeface="Cambria Math" charset="0"/>
                                  <a:ea typeface="Cambria Math" charset="0"/>
                                  <a:cs typeface="Cambria Math" charset="0"/>
                                </a:rPr>
                              </m:ctrlPr>
                            </m:sSupPr>
                            <m:e>
                              <m:r>
                                <a:rPr lang="en-US" i="1" kern="0" smtClean="0">
                                  <a:latin typeface="Cambria Math" charset="0"/>
                                  <a:ea typeface="Cambria Math" charset="0"/>
                                  <a:cs typeface="Cambria Math" charset="0"/>
                                </a:rPr>
                                <m:t>𝑚𝑣</m:t>
                              </m:r>
                            </m:e>
                            <m:sup>
                              <m:r>
                                <a:rPr lang="en-US" i="1" kern="0" smtClean="0">
                                  <a:latin typeface="Cambria Math" charset="0"/>
                                  <a:ea typeface="Cambria Math" charset="0"/>
                                  <a:cs typeface="Cambria Math" charset="0"/>
                                </a:rPr>
                                <m:t>3 </m:t>
                              </m:r>
                            </m:sup>
                          </m:sSup>
                        </m:den>
                      </m:f>
                      <m:r>
                        <a:rPr lang="en-US" b="0" i="1" kern="0" smtClean="0">
                          <a:latin typeface="Cambria Math" charset="0"/>
                          <a:ea typeface="Cambria Math" charset="0"/>
                          <a:cs typeface="Cambria Math" charset="0"/>
                        </a:rPr>
                        <m:t>=</m:t>
                      </m:r>
                      <m:f>
                        <m:fPr>
                          <m:ctrlPr>
                            <a:rPr lang="en-US" i="1" kern="0">
                              <a:latin typeface="Cambria Math" charset="0"/>
                              <a:ea typeface="Cambria Math" charset="0"/>
                              <a:cs typeface="Cambria Math" charset="0"/>
                            </a:rPr>
                          </m:ctrlPr>
                        </m:fPr>
                        <m:num>
                          <m:r>
                            <a:rPr lang="en-US" i="1" kern="0">
                              <a:latin typeface="Cambria Math" charset="0"/>
                              <a:ea typeface="Cambria Math" charset="0"/>
                              <a:cs typeface="Cambria Math" charset="0"/>
                            </a:rPr>
                            <m:t>𝛾</m:t>
                          </m:r>
                        </m:num>
                        <m:den>
                          <m:r>
                            <a:rPr lang="en-US" i="1" kern="0">
                              <a:latin typeface="Cambria Math" charset="0"/>
                              <a:ea typeface="Cambria Math" charset="0"/>
                              <a:cs typeface="Cambria Math" charset="0"/>
                            </a:rPr>
                            <m:t>2</m:t>
                          </m:r>
                          <m:r>
                            <a:rPr lang="en-US" i="1" kern="0">
                              <a:latin typeface="Cambria Math" charset="0"/>
                              <a:ea typeface="Cambria Math" charset="0"/>
                              <a:cs typeface="Cambria Math" charset="0"/>
                            </a:rPr>
                            <m:t>𝜋</m:t>
                          </m:r>
                        </m:den>
                      </m:f>
                      <m:sSup>
                        <m:sSupPr>
                          <m:ctrlPr>
                            <a:rPr lang="en-US" b="0" i="1" kern="0" smtClean="0">
                              <a:latin typeface="Cambria Math" charset="0"/>
                              <a:ea typeface="Cambria Math" charset="0"/>
                              <a:cs typeface="Cambria Math" charset="0"/>
                            </a:rPr>
                          </m:ctrlPr>
                        </m:sSupPr>
                        <m:e>
                          <m:d>
                            <m:dPr>
                              <m:ctrlPr>
                                <a:rPr lang="is-IS" i="1" kern="0" smtClean="0">
                                  <a:latin typeface="Cambria Math" charset="0"/>
                                  <a:ea typeface="Cambria Math" charset="0"/>
                                  <a:cs typeface="Cambria Math" charset="0"/>
                                </a:rPr>
                              </m:ctrlPr>
                            </m:dPr>
                            <m:e>
                              <m:f>
                                <m:fPr>
                                  <m:ctrlPr>
                                    <a:rPr lang="en-US" b="0" i="1" kern="0" smtClean="0">
                                      <a:latin typeface="Cambria Math" charset="0"/>
                                      <a:ea typeface="Cambria Math" charset="0"/>
                                      <a:cs typeface="Cambria Math" charset="0"/>
                                    </a:rPr>
                                  </m:ctrlPr>
                                </m:fPr>
                                <m:num>
                                  <m:r>
                                    <a:rPr lang="en-US" b="0" i="1" kern="0" smtClean="0">
                                      <a:latin typeface="Cambria Math" charset="0"/>
                                      <a:ea typeface="Cambria Math" charset="0"/>
                                      <a:cs typeface="Cambria Math" charset="0"/>
                                    </a:rPr>
                                    <m:t>𝑚</m:t>
                                  </m:r>
                                </m:num>
                                <m:den>
                                  <m:r>
                                    <a:rPr lang="en-US" b="0" i="1" kern="0" smtClean="0">
                                      <a:latin typeface="Cambria Math" charset="0"/>
                                      <a:ea typeface="Cambria Math" charset="0"/>
                                      <a:cs typeface="Cambria Math" charset="0"/>
                                    </a:rPr>
                                    <m:t>h</m:t>
                                  </m:r>
                                </m:den>
                              </m:f>
                            </m:e>
                          </m:d>
                        </m:e>
                        <m:sup>
                          <m:r>
                            <a:rPr lang="en-US" b="0" i="1" kern="0" smtClean="0">
                              <a:latin typeface="Cambria Math" charset="0"/>
                              <a:ea typeface="Cambria Math" charset="0"/>
                              <a:cs typeface="Cambria Math" charset="0"/>
                            </a:rPr>
                            <m:t>2</m:t>
                          </m:r>
                        </m:sup>
                      </m:sSup>
                      <m:r>
                        <a:rPr lang="en-US" i="1" kern="0">
                          <a:latin typeface="Cambria Math" charset="0"/>
                          <a:ea typeface="Cambria Math" charset="0"/>
                          <a:cs typeface="Cambria Math" charset="0"/>
                        </a:rPr>
                        <m:t>𝐽</m:t>
                      </m:r>
                      <m:r>
                        <a:rPr lang="en-US" i="1" kern="0">
                          <a:latin typeface="Cambria Math" charset="0"/>
                          <a:ea typeface="Cambria Math" charset="0"/>
                          <a:cs typeface="Cambria Math" charset="0"/>
                        </a:rPr>
                        <m:t> </m:t>
                      </m:r>
                      <m:sSup>
                        <m:sSupPr>
                          <m:ctrlPr>
                            <a:rPr lang="en-US" i="1" kern="0">
                              <a:latin typeface="Cambria Math" charset="0"/>
                              <a:ea typeface="Cambria Math" charset="0"/>
                              <a:cs typeface="Cambria Math" charset="0"/>
                            </a:rPr>
                          </m:ctrlPr>
                        </m:sSupPr>
                        <m:e>
                          <m:r>
                            <a:rPr lang="en-US" i="1" kern="0">
                              <a:latin typeface="Cambria Math" charset="0"/>
                              <a:ea typeface="Cambria Math" charset="0"/>
                              <a:cs typeface="Cambria Math" charset="0"/>
                            </a:rPr>
                            <m:t>𝜆</m:t>
                          </m:r>
                        </m:e>
                        <m:sup>
                          <m:r>
                            <a:rPr lang="en-US" i="1" kern="0">
                              <a:latin typeface="Cambria Math" charset="0"/>
                              <a:ea typeface="Cambria Math" charset="0"/>
                              <a:cs typeface="Cambria Math" charset="0"/>
                            </a:rPr>
                            <m:t>3</m:t>
                          </m:r>
                        </m:sup>
                      </m:sSup>
                      <m:r>
                        <a:rPr lang="en-US" i="1" kern="0">
                          <a:latin typeface="Cambria Math" charset="0"/>
                          <a:ea typeface="Cambria Math" charset="0"/>
                          <a:cs typeface="Cambria Math" charset="0"/>
                        </a:rPr>
                        <m:t>𝜔</m:t>
                      </m:r>
                    </m:oMath>
                  </m:oMathPara>
                </a14:m>
                <a:endParaRPr lang="en-US" kern="0" dirty="0" smtClean="0">
                  <a:ea typeface="Cambria Math" charset="0"/>
                  <a:cs typeface="Cambria Math" charset="0"/>
                </a:endParaRPr>
              </a:p>
              <a:p>
                <a:r>
                  <a:rPr lang="en-US" kern="0" dirty="0" smtClean="0"/>
                  <a:t>or</a:t>
                </a:r>
              </a:p>
              <a:p>
                <a:pPr lvl="1"/>
                <a14:m>
                  <m:oMathPara xmlns:m="http://schemas.openxmlformats.org/officeDocument/2006/math">
                    <m:oMathParaPr>
                      <m:jc m:val="left"/>
                    </m:oMathParaPr>
                    <m:oMath xmlns:m="http://schemas.openxmlformats.org/officeDocument/2006/math">
                      <m:r>
                        <m:rPr>
                          <m:sty m:val="p"/>
                        </m:rPr>
                        <a:rPr lang="en-US" kern="0" smtClean="0">
                          <a:latin typeface="Cambria Math" charset="0"/>
                          <a:ea typeface="Cambria Math" charset="0"/>
                          <a:cs typeface="Cambria Math" charset="0"/>
                        </a:rPr>
                        <m:t>Δ</m:t>
                      </m:r>
                      <m:r>
                        <a:rPr lang="en-US" i="1" kern="0" smtClean="0">
                          <a:latin typeface="Cambria Math" charset="0"/>
                          <a:ea typeface="Cambria Math" charset="0"/>
                          <a:cs typeface="Cambria Math" charset="0"/>
                        </a:rPr>
                        <m:t>𝜙</m:t>
                      </m:r>
                      <m:r>
                        <a:rPr lang="en-US" i="1" kern="0" smtClean="0">
                          <a:latin typeface="Cambria Math" charset="0"/>
                          <a:ea typeface="Cambria Math" charset="0"/>
                          <a:cs typeface="Cambria Math" charset="0"/>
                        </a:rPr>
                        <m:t>=</m:t>
                      </m:r>
                      <m:r>
                        <a:rPr lang="en-US" i="1" kern="0" smtClean="0">
                          <a:latin typeface="Cambria Math" charset="0"/>
                          <a:ea typeface="Cambria Math" charset="0"/>
                          <a:cs typeface="Cambria Math" charset="0"/>
                        </a:rPr>
                        <m:t>𝜏𝜔</m:t>
                      </m:r>
                      <m:r>
                        <a:rPr lang="en-US" i="1" kern="0">
                          <a:latin typeface="Cambria Math" charset="0"/>
                          <a:ea typeface="Cambria Math" charset="0"/>
                          <a:cs typeface="Cambria Math" charset="0"/>
                        </a:rPr>
                        <m:t> </m:t>
                      </m:r>
                    </m:oMath>
                  </m:oMathPara>
                </a14:m>
                <a:endParaRPr lang="en-US" kern="0" dirty="0" smtClean="0"/>
              </a:p>
              <a:p>
                <a:r>
                  <a:rPr lang="en-US" kern="0" dirty="0" smtClean="0"/>
                  <a:t>where we define Fourier time    </a:t>
                </a:r>
                <a14:m>
                  <m:oMath xmlns:m="http://schemas.openxmlformats.org/officeDocument/2006/math">
                    <m:r>
                      <a:rPr lang="en-US" i="1" kern="0">
                        <a:latin typeface="Cambria Math" charset="0"/>
                        <a:ea typeface="Cambria Math" charset="0"/>
                        <a:cs typeface="Cambria Math" charset="0"/>
                      </a:rPr>
                      <m:t>𝜏</m:t>
                    </m:r>
                    <m:r>
                      <a:rPr lang="en-US" i="1" kern="0">
                        <a:latin typeface="Cambria Math" charset="0"/>
                        <a:ea typeface="Cambria Math" charset="0"/>
                        <a:cs typeface="Cambria Math" charset="0"/>
                      </a:rPr>
                      <m:t>≝</m:t>
                    </m:r>
                    <m:f>
                      <m:fPr>
                        <m:ctrlPr>
                          <a:rPr lang="en-US" i="1" kern="0">
                            <a:latin typeface="Cambria Math" charset="0"/>
                            <a:ea typeface="Cambria Math" charset="0"/>
                            <a:cs typeface="Cambria Math" charset="0"/>
                          </a:rPr>
                        </m:ctrlPr>
                      </m:fPr>
                      <m:num>
                        <m:r>
                          <a:rPr lang="en-US" i="1" kern="0">
                            <a:latin typeface="Cambria Math" charset="0"/>
                            <a:ea typeface="Cambria Math" charset="0"/>
                            <a:cs typeface="Cambria Math" charset="0"/>
                          </a:rPr>
                          <m:t>𝛾</m:t>
                        </m:r>
                      </m:num>
                      <m:den>
                        <m:r>
                          <a:rPr lang="en-US" i="1" kern="0">
                            <a:latin typeface="Cambria Math" charset="0"/>
                            <a:ea typeface="Cambria Math" charset="0"/>
                            <a:cs typeface="Cambria Math" charset="0"/>
                          </a:rPr>
                          <m:t>2</m:t>
                        </m:r>
                        <m:r>
                          <a:rPr lang="en-US" i="1" kern="0">
                            <a:latin typeface="Cambria Math" charset="0"/>
                            <a:ea typeface="Cambria Math" charset="0"/>
                            <a:cs typeface="Cambria Math" charset="0"/>
                          </a:rPr>
                          <m:t>𝜋</m:t>
                        </m:r>
                      </m:den>
                    </m:f>
                    <m:sSup>
                      <m:sSupPr>
                        <m:ctrlPr>
                          <a:rPr lang="en-US" i="1" kern="0">
                            <a:latin typeface="Cambria Math" charset="0"/>
                            <a:ea typeface="Cambria Math" charset="0"/>
                            <a:cs typeface="Cambria Math" charset="0"/>
                          </a:rPr>
                        </m:ctrlPr>
                      </m:sSupPr>
                      <m:e>
                        <m:d>
                          <m:dPr>
                            <m:ctrlPr>
                              <a:rPr lang="en-US" i="1" kern="0">
                                <a:latin typeface="Cambria Math" charset="0"/>
                                <a:ea typeface="Cambria Math" charset="0"/>
                                <a:cs typeface="Cambria Math" charset="0"/>
                              </a:rPr>
                            </m:ctrlPr>
                          </m:dPr>
                          <m:e>
                            <m:f>
                              <m:fPr>
                                <m:ctrlPr>
                                  <a:rPr lang="en-US" i="1" kern="0">
                                    <a:latin typeface="Cambria Math" charset="0"/>
                                    <a:ea typeface="Cambria Math" charset="0"/>
                                    <a:cs typeface="Cambria Math" charset="0"/>
                                  </a:rPr>
                                </m:ctrlPr>
                              </m:fPr>
                              <m:num>
                                <m:r>
                                  <a:rPr lang="en-US" i="1" kern="0">
                                    <a:latin typeface="Cambria Math" charset="0"/>
                                    <a:ea typeface="Cambria Math" charset="0"/>
                                    <a:cs typeface="Cambria Math" charset="0"/>
                                  </a:rPr>
                                  <m:t>𝑚</m:t>
                                </m:r>
                              </m:num>
                              <m:den>
                                <m:r>
                                  <a:rPr lang="en-US" i="1" kern="0">
                                    <a:latin typeface="Cambria Math" charset="0"/>
                                    <a:ea typeface="Cambria Math" charset="0"/>
                                    <a:cs typeface="Cambria Math" charset="0"/>
                                  </a:rPr>
                                  <m:t>h</m:t>
                                </m:r>
                              </m:den>
                            </m:f>
                          </m:e>
                        </m:d>
                      </m:e>
                      <m:sup>
                        <m:r>
                          <a:rPr lang="en-US" i="1" kern="0">
                            <a:latin typeface="Cambria Math" charset="0"/>
                            <a:ea typeface="Cambria Math" charset="0"/>
                            <a:cs typeface="Cambria Math" charset="0"/>
                          </a:rPr>
                          <m:t>2</m:t>
                        </m:r>
                      </m:sup>
                    </m:sSup>
                    <m:r>
                      <a:rPr lang="en-US" i="1" kern="0">
                        <a:latin typeface="Cambria Math" charset="0"/>
                        <a:ea typeface="Cambria Math" charset="0"/>
                        <a:cs typeface="Cambria Math" charset="0"/>
                      </a:rPr>
                      <m:t>𝐽</m:t>
                    </m:r>
                    <m:r>
                      <a:rPr lang="en-US" i="1" kern="0">
                        <a:latin typeface="Cambria Math" charset="0"/>
                        <a:ea typeface="Cambria Math" charset="0"/>
                        <a:cs typeface="Cambria Math" charset="0"/>
                      </a:rPr>
                      <m:t> </m:t>
                    </m:r>
                    <m:sSup>
                      <m:sSupPr>
                        <m:ctrlPr>
                          <a:rPr lang="en-US" i="1" kern="0">
                            <a:latin typeface="Cambria Math" charset="0"/>
                            <a:ea typeface="Cambria Math" charset="0"/>
                            <a:cs typeface="Cambria Math" charset="0"/>
                          </a:rPr>
                        </m:ctrlPr>
                      </m:sSupPr>
                      <m:e>
                        <m:r>
                          <a:rPr lang="en-US" i="1" kern="0">
                            <a:latin typeface="Cambria Math" charset="0"/>
                            <a:ea typeface="Cambria Math" charset="0"/>
                            <a:cs typeface="Cambria Math" charset="0"/>
                          </a:rPr>
                          <m:t>𝜆</m:t>
                        </m:r>
                      </m:e>
                      <m:sup>
                        <m:r>
                          <a:rPr lang="en-US" i="1" kern="0">
                            <a:latin typeface="Cambria Math" charset="0"/>
                            <a:ea typeface="Cambria Math" charset="0"/>
                            <a:cs typeface="Cambria Math" charset="0"/>
                          </a:rPr>
                          <m:t>3</m:t>
                        </m:r>
                      </m:sup>
                    </m:sSup>
                  </m:oMath>
                </a14:m>
                <a:endParaRPr lang="en-US" kern="0" dirty="0" smtClean="0">
                  <a:ea typeface="Cambria Math" charset="0"/>
                  <a:cs typeface="Cambria Math" charset="0"/>
                </a:endParaRPr>
              </a:p>
              <a:p>
                <a:endParaRPr lang="en-US" kern="0" dirty="0" smtClean="0">
                  <a:ea typeface="Cambria Math" charset="0"/>
                  <a:cs typeface="Cambria Math" charset="0"/>
                </a:endParaRPr>
              </a:p>
              <a:p>
                <a:r>
                  <a:rPr lang="en-US" sz="1200" kern="0" dirty="0" smtClean="0">
                    <a:ea typeface="Cambria Math" charset="0"/>
                    <a:cs typeface="Cambria Math" charset="0"/>
                  </a:rPr>
                  <a:t>For quick computation  </a:t>
                </a:r>
                <a14:m>
                  <m:oMath xmlns:m="http://schemas.openxmlformats.org/officeDocument/2006/math">
                    <m:r>
                      <a:rPr lang="en-US" sz="1400" i="1" kern="0">
                        <a:latin typeface="Cambria Math" charset="0"/>
                        <a:ea typeface="Cambria Math" charset="0"/>
                        <a:cs typeface="Cambria Math" charset="0"/>
                      </a:rPr>
                      <m:t>𝜏</m:t>
                    </m:r>
                    <m:r>
                      <a:rPr lang="en-US" sz="1400" i="1" kern="0">
                        <a:latin typeface="Cambria Math" charset="0"/>
                        <a:ea typeface="Cambria Math" charset="0"/>
                        <a:cs typeface="Cambria Math" charset="0"/>
                      </a:rPr>
                      <m:t>≅0.2 </m:t>
                    </m:r>
                    <m:r>
                      <a:rPr lang="en-US" sz="1400" i="1" kern="0">
                        <a:latin typeface="Cambria Math" charset="0"/>
                        <a:ea typeface="Cambria Math" charset="0"/>
                        <a:cs typeface="Cambria Math" charset="0"/>
                      </a:rPr>
                      <m:t>𝐽</m:t>
                    </m:r>
                    <m:r>
                      <a:rPr lang="en-US" sz="1400" i="1" kern="0">
                        <a:latin typeface="Cambria Math" charset="0"/>
                        <a:ea typeface="Cambria Math" charset="0"/>
                        <a:cs typeface="Cambria Math" charset="0"/>
                      </a:rPr>
                      <m:t> </m:t>
                    </m:r>
                    <m:sSup>
                      <m:sSupPr>
                        <m:ctrlPr>
                          <a:rPr lang="en-US" sz="1400" i="1" kern="0">
                            <a:latin typeface="Cambria Math" charset="0"/>
                            <a:ea typeface="Cambria Math" charset="0"/>
                            <a:cs typeface="Cambria Math" charset="0"/>
                          </a:rPr>
                        </m:ctrlPr>
                      </m:sSupPr>
                      <m:e>
                        <m:r>
                          <a:rPr lang="en-US" sz="1400" i="1" kern="0">
                            <a:latin typeface="Cambria Math" charset="0"/>
                            <a:ea typeface="Cambria Math" charset="0"/>
                            <a:cs typeface="Cambria Math" charset="0"/>
                          </a:rPr>
                          <m:t>𝜆</m:t>
                        </m:r>
                      </m:e>
                      <m:sup>
                        <m:r>
                          <a:rPr lang="en-US" sz="1400" i="1" kern="0">
                            <a:latin typeface="Cambria Math" charset="0"/>
                            <a:ea typeface="Cambria Math" charset="0"/>
                            <a:cs typeface="Cambria Math" charset="0"/>
                          </a:rPr>
                          <m:t>3</m:t>
                        </m:r>
                      </m:sup>
                    </m:sSup>
                  </m:oMath>
                </a14:m>
                <a:r>
                  <a:rPr lang="en-US" sz="1400" kern="0" dirty="0">
                    <a:ea typeface="Cambria Math" charset="0"/>
                    <a:cs typeface="Cambria Math" charset="0"/>
                  </a:rPr>
                  <a:t> </a:t>
                </a:r>
              </a:p>
              <a:p>
                <a:r>
                  <a:rPr lang="en-US" sz="1200" kern="0" dirty="0">
                    <a:ea typeface="Cambria Math" charset="0"/>
                    <a:cs typeface="Cambria Math" charset="0"/>
                  </a:rPr>
                  <a:t>where </a:t>
                </a:r>
                <a14:m>
                  <m:oMath xmlns:m="http://schemas.openxmlformats.org/officeDocument/2006/math">
                    <m:d>
                      <m:dPr>
                        <m:begChr m:val="["/>
                        <m:endChr m:val="]"/>
                        <m:ctrlPr>
                          <a:rPr lang="en-US" sz="1200" i="1" kern="0">
                            <a:latin typeface="Cambria Math" charset="0"/>
                            <a:ea typeface="Cambria Math" charset="0"/>
                            <a:cs typeface="Cambria Math" charset="0"/>
                          </a:rPr>
                        </m:ctrlPr>
                      </m:dPr>
                      <m:e>
                        <m:r>
                          <a:rPr lang="en-US" sz="1200" i="1" kern="0">
                            <a:latin typeface="Cambria Math" charset="0"/>
                            <a:ea typeface="Cambria Math" charset="0"/>
                            <a:cs typeface="Cambria Math" charset="0"/>
                          </a:rPr>
                          <m:t>𝜏</m:t>
                        </m:r>
                      </m:e>
                    </m:d>
                    <m:r>
                      <a:rPr lang="en-US" sz="1200" i="1" kern="0">
                        <a:latin typeface="Cambria Math" charset="0"/>
                        <a:ea typeface="Cambria Math" charset="0"/>
                        <a:cs typeface="Cambria Math" charset="0"/>
                      </a:rPr>
                      <m:t>=</m:t>
                    </m:r>
                    <m:r>
                      <m:rPr>
                        <m:sty m:val="p"/>
                      </m:rPr>
                      <a:rPr lang="en-US" sz="1200" kern="0">
                        <a:latin typeface="Cambria Math" charset="0"/>
                        <a:ea typeface="Cambria Math" charset="0"/>
                        <a:cs typeface="Cambria Math" charset="0"/>
                      </a:rPr>
                      <m:t>ns</m:t>
                    </m:r>
                    <m:r>
                      <a:rPr lang="en-US" sz="1200" i="1" kern="0">
                        <a:latin typeface="Cambria Math" charset="0"/>
                        <a:ea typeface="Cambria Math" charset="0"/>
                        <a:cs typeface="Cambria Math" charset="0"/>
                      </a:rPr>
                      <m:t>, </m:t>
                    </m:r>
                    <m:d>
                      <m:dPr>
                        <m:begChr m:val="["/>
                        <m:endChr m:val="]"/>
                        <m:ctrlPr>
                          <a:rPr lang="en-US" sz="1200" i="1" kern="0">
                            <a:latin typeface="Cambria Math" charset="0"/>
                            <a:ea typeface="Cambria Math" charset="0"/>
                            <a:cs typeface="Cambria Math" charset="0"/>
                          </a:rPr>
                        </m:ctrlPr>
                      </m:dPr>
                      <m:e>
                        <m:r>
                          <a:rPr lang="en-US" sz="1200" i="1" kern="0">
                            <a:latin typeface="Cambria Math" charset="0"/>
                            <a:ea typeface="Cambria Math" charset="0"/>
                            <a:cs typeface="Cambria Math" charset="0"/>
                          </a:rPr>
                          <m:t>𝐽</m:t>
                        </m:r>
                      </m:e>
                    </m:d>
                    <m:r>
                      <a:rPr lang="en-US" sz="1200" i="1" kern="0">
                        <a:latin typeface="Cambria Math" charset="0"/>
                        <a:ea typeface="Cambria Math" charset="0"/>
                        <a:cs typeface="Cambria Math" charset="0"/>
                      </a:rPr>
                      <m:t>=</m:t>
                    </m:r>
                    <m:r>
                      <m:rPr>
                        <m:sty m:val="p"/>
                      </m:rPr>
                      <a:rPr lang="en-US" sz="1200" kern="0">
                        <a:latin typeface="Cambria Math" charset="0"/>
                        <a:ea typeface="Cambria Math" charset="0"/>
                        <a:cs typeface="Cambria Math" charset="0"/>
                      </a:rPr>
                      <m:t>Tm</m:t>
                    </m:r>
                  </m:oMath>
                </a14:m>
                <a:r>
                  <a:rPr lang="en-US" sz="1200" kern="0" dirty="0">
                    <a:ea typeface="Cambria Math" charset="0"/>
                    <a:cs typeface="Cambria Math" charset="0"/>
                  </a:rPr>
                  <a:t> and </a:t>
                </a:r>
                <a14:m>
                  <m:oMath xmlns:m="http://schemas.openxmlformats.org/officeDocument/2006/math">
                    <m:d>
                      <m:dPr>
                        <m:begChr m:val="["/>
                        <m:endChr m:val="]"/>
                        <m:ctrlPr>
                          <a:rPr lang="en-US" sz="1200" i="1" kern="0">
                            <a:latin typeface="Cambria Math" charset="0"/>
                            <a:ea typeface="Cambria Math" charset="0"/>
                            <a:cs typeface="Cambria Math" charset="0"/>
                          </a:rPr>
                        </m:ctrlPr>
                      </m:dPr>
                      <m:e>
                        <m:r>
                          <a:rPr lang="en-US" sz="1200" i="1" kern="0">
                            <a:latin typeface="Cambria Math" charset="0"/>
                            <a:ea typeface="Cambria Math" charset="0"/>
                            <a:cs typeface="Cambria Math" charset="0"/>
                          </a:rPr>
                          <m:t>𝜆</m:t>
                        </m:r>
                      </m:e>
                    </m:d>
                    <m:r>
                      <a:rPr lang="en-US" sz="1200" i="1" kern="0">
                        <a:latin typeface="Cambria Math" charset="0"/>
                        <a:ea typeface="Cambria Math" charset="0"/>
                        <a:cs typeface="Cambria Math" charset="0"/>
                      </a:rPr>
                      <m:t>=</m:t>
                    </m:r>
                    <m:r>
                      <a:rPr lang="en-US" sz="1200" i="1" kern="0">
                        <a:latin typeface="Cambria Math" charset="0"/>
                      </a:rPr>
                      <m:t>Å </m:t>
                    </m:r>
                  </m:oMath>
                </a14:m>
                <a:endParaRPr lang="en-US" sz="1200" kern="0" dirty="0"/>
              </a:p>
              <a:p>
                <a:r>
                  <a:rPr lang="en-US" sz="1200" kern="0" dirty="0">
                    <a:ea typeface="Cambria Math" charset="0"/>
                    <a:cs typeface="Cambria Math" charset="0"/>
                  </a:rPr>
                  <a:t>Example: </a:t>
                </a:r>
                <a14:m>
                  <m:oMath xmlns:m="http://schemas.openxmlformats.org/officeDocument/2006/math">
                    <m:r>
                      <m:rPr>
                        <m:sty m:val="p"/>
                      </m:rPr>
                      <a:rPr lang="en-US" sz="1200" i="1" kern="0">
                        <a:latin typeface="Cambria Math" charset="0"/>
                      </a:rPr>
                      <m:t>λ</m:t>
                    </m:r>
                    <m:r>
                      <a:rPr lang="en-US" sz="1200" kern="0">
                        <a:latin typeface="Cambria Math" charset="0"/>
                      </a:rPr>
                      <m:t>= 8</m:t>
                    </m:r>
                    <m:r>
                      <a:rPr lang="en-US" sz="1200" i="1" kern="0">
                        <a:latin typeface="Cambria Math" charset="0"/>
                      </a:rPr>
                      <m:t>Å, </m:t>
                    </m:r>
                  </m:oMath>
                </a14:m>
                <a:r>
                  <a:rPr lang="en-US" sz="1200" kern="0" dirty="0"/>
                  <a:t> </a:t>
                </a:r>
                <a14:m>
                  <m:oMath xmlns:m="http://schemas.openxmlformats.org/officeDocument/2006/math">
                    <m:r>
                      <a:rPr lang="en-US" sz="1200" i="1" kern="0">
                        <a:latin typeface="Cambria Math" charset="0"/>
                      </a:rPr>
                      <m:t>𝐽</m:t>
                    </m:r>
                    <m:r>
                      <a:rPr lang="en-US" sz="1200" i="1" kern="0">
                        <a:latin typeface="Cambria Math" charset="0"/>
                      </a:rPr>
                      <m:t>=0.56 </m:t>
                    </m:r>
                    <m:r>
                      <m:rPr>
                        <m:sty m:val="p"/>
                      </m:rPr>
                      <a:rPr lang="en-US" sz="1200" kern="0">
                        <a:latin typeface="Cambria Math" charset="0"/>
                      </a:rPr>
                      <m:t>Tm</m:t>
                    </m:r>
                    <m:r>
                      <a:rPr lang="is-IS" sz="1200" i="1" kern="0">
                        <a:latin typeface="Cambria Math" charset="0"/>
                        <a:ea typeface="Cambria Math" charset="0"/>
                        <a:cs typeface="Cambria Math" charset="0"/>
                      </a:rPr>
                      <m:t>→</m:t>
                    </m:r>
                    <m:r>
                      <a:rPr lang="en-US" sz="1200" i="1" kern="0">
                        <a:latin typeface="Cambria Math" charset="0"/>
                        <a:ea typeface="Cambria Math" charset="0"/>
                        <a:cs typeface="Cambria Math" charset="0"/>
                      </a:rPr>
                      <m:t> </m:t>
                    </m:r>
                    <m:r>
                      <a:rPr lang="en-US" sz="1200" i="1" kern="0">
                        <a:latin typeface="Cambria Math" charset="0"/>
                        <a:ea typeface="Cambria Math" charset="0"/>
                        <a:cs typeface="Cambria Math" charset="0"/>
                      </a:rPr>
                      <m:t>𝜏</m:t>
                    </m:r>
                    <m:r>
                      <a:rPr lang="en-US" sz="1200" i="1" kern="0">
                        <a:latin typeface="Cambria Math" charset="0"/>
                        <a:ea typeface="Cambria Math" charset="0"/>
                        <a:cs typeface="Cambria Math" charset="0"/>
                      </a:rPr>
                      <m:t>≅5</m:t>
                    </m:r>
                    <m:r>
                      <a:rPr lang="en-US" sz="1200" kern="0">
                        <a:latin typeface="Cambria Math" charset="0"/>
                        <a:ea typeface="Cambria Math" charset="0"/>
                        <a:cs typeface="Cambria Math" charset="0"/>
                      </a:rPr>
                      <m:t>0</m:t>
                    </m:r>
                    <m:r>
                      <m:rPr>
                        <m:sty m:val="p"/>
                      </m:rPr>
                      <a:rPr lang="en-US" sz="1200" kern="0">
                        <a:latin typeface="Cambria Math" charset="0"/>
                        <a:ea typeface="Cambria Math" charset="0"/>
                        <a:cs typeface="Cambria Math" charset="0"/>
                      </a:rPr>
                      <m:t>ns</m:t>
                    </m:r>
                  </m:oMath>
                </a14:m>
                <a:r>
                  <a:rPr lang="en-US" sz="1200" kern="0" dirty="0"/>
                  <a:t> </a:t>
                </a:r>
                <a14:m>
                  <m:oMath xmlns:m="http://schemas.openxmlformats.org/officeDocument/2006/math">
                    <m:r>
                      <a:rPr lang="is-IS" sz="1200" i="1" kern="0">
                        <a:latin typeface="Cambria Math" charset="0"/>
                        <a:ea typeface="Cambria Math" charset="0"/>
                        <a:cs typeface="Cambria Math" charset="0"/>
                      </a:rPr>
                      <m:t>→∆</m:t>
                    </m:r>
                    <m:r>
                      <a:rPr lang="en-US" sz="1200" i="1" kern="0">
                        <a:latin typeface="Cambria Math" charset="0"/>
                        <a:ea typeface="Cambria Math" charset="0"/>
                        <a:cs typeface="Cambria Math" charset="0"/>
                      </a:rPr>
                      <m:t>𝐸</m:t>
                    </m:r>
                    <m:r>
                      <a:rPr lang="el-GR" sz="1200" i="1" kern="0">
                        <a:latin typeface="Cambria Math" charset="0"/>
                        <a:ea typeface="Cambria Math" charset="0"/>
                        <a:cs typeface="Cambria Math" charset="0"/>
                      </a:rPr>
                      <m:t>≅</m:t>
                    </m:r>
                    <m:r>
                      <a:rPr lang="en-US" sz="1200" kern="0">
                        <a:latin typeface="Cambria Math" charset="0"/>
                        <a:ea typeface="Cambria Math" charset="0"/>
                        <a:cs typeface="Cambria Math" charset="0"/>
                      </a:rPr>
                      <m:t>0.01 </m:t>
                    </m:r>
                    <m:r>
                      <m:rPr>
                        <m:sty m:val="p"/>
                      </m:rPr>
                      <a:rPr lang="el-GR" sz="1200" i="1" kern="0">
                        <a:latin typeface="Cambria Math" charset="0"/>
                        <a:ea typeface="Cambria Math" charset="0"/>
                        <a:cs typeface="Cambria Math" charset="0"/>
                      </a:rPr>
                      <m:t>μ</m:t>
                    </m:r>
                    <m:r>
                      <m:rPr>
                        <m:sty m:val="p"/>
                      </m:rPr>
                      <a:rPr lang="en-US" sz="1200" kern="0">
                        <a:latin typeface="Cambria Math" charset="0"/>
                        <a:ea typeface="Cambria Math" charset="0"/>
                        <a:cs typeface="Cambria Math" charset="0"/>
                      </a:rPr>
                      <m:t>eV</m:t>
                    </m:r>
                  </m:oMath>
                </a14:m>
                <a:endParaRPr lang="en-US" sz="1200" kern="0" dirty="0">
                  <a:ea typeface="Cambria Math" charset="0"/>
                  <a:cs typeface="Cambria Math" charset="0"/>
                </a:endParaRPr>
              </a:p>
              <a:p>
                <a:r>
                  <a:rPr lang="en-US" kern="0" dirty="0" smtClean="0">
                    <a:ea typeface="Cambria Math" charset="0"/>
                    <a:cs typeface="Cambria Math" charset="0"/>
                  </a:rPr>
                  <a:t>	</a:t>
                </a:r>
              </a:p>
              <a:p>
                <a:endParaRPr lang="en-US" sz="1100" kern="0" dirty="0" smtClean="0">
                  <a:ea typeface="Cambria Math" charset="0"/>
                  <a:cs typeface="Cambria Math" charset="0"/>
                </a:endParaRPr>
              </a:p>
              <a:p>
                <a:endParaRPr lang="en-US" dirty="0"/>
              </a:p>
            </p:txBody>
          </p:sp>
        </mc:Choice>
        <mc:Fallback xmlns="">
          <p:sp>
            <p:nvSpPr>
              <p:cNvPr id="3" name="Notes Placeholder 2"/>
              <p:cNvSpPr>
                <a:spLocks noGrp="1"/>
              </p:cNvSpPr>
              <p:nvPr>
                <p:ph type="body" idx="1"/>
              </p:nvPr>
            </p:nvSpPr>
            <p:spPr/>
            <p:txBody>
              <a:bodyPr/>
              <a:lstStyle/>
              <a:p>
                <a:r>
                  <a:rPr lang="en-US" kern="0" dirty="0" smtClean="0"/>
                  <a:t>Energy change (quasi-elastic scattering) </a:t>
                </a:r>
              </a:p>
              <a:p>
                <a:pPr lvl="1"/>
                <a:r>
                  <a:rPr lang="en-US" i="0" kern="0" smtClean="0">
                    <a:latin typeface="Cambria Math" charset="0"/>
                    <a:ea typeface="Cambria Math" charset="0"/>
                    <a:cs typeface="Cambria Math" charset="0"/>
                  </a:rPr>
                  <a:t>Δ𝐸= ℏ</a:t>
                </a:r>
                <a:r>
                  <a:rPr lang="en-US" i="0" kern="0">
                    <a:latin typeface="Cambria Math" charset="0"/>
                    <a:ea typeface="Cambria Math" charset="0"/>
                    <a:cs typeface="Cambria Math" charset="0"/>
                  </a:rPr>
                  <a:t>𝜔=</a:t>
                </a:r>
                <a:r>
                  <a:rPr lang="en-US" i="0" kern="0" smtClean="0">
                    <a:latin typeface="Cambria Math" charset="0"/>
                    <a:ea typeface="Cambria Math" charset="0"/>
                    <a:cs typeface="Cambria Math" charset="0"/>
                  </a:rPr>
                  <a:t>1/2</a:t>
                </a:r>
                <a:r>
                  <a:rPr lang="en-US" i="0" kern="0">
                    <a:latin typeface="Cambria Math" charset="0"/>
                    <a:ea typeface="Cambria Math" charset="0"/>
                    <a:cs typeface="Cambria Math" charset="0"/>
                  </a:rPr>
                  <a:t> 𝑚𝑣_</a:t>
                </a:r>
                <a:r>
                  <a:rPr lang="en-US" i="0" kern="0" smtClean="0">
                    <a:latin typeface="Cambria Math" charset="0"/>
                    <a:ea typeface="Cambria Math" charset="0"/>
                    <a:cs typeface="Cambria Math" charset="0"/>
                  </a:rPr>
                  <a:t>1^</a:t>
                </a:r>
                <a:r>
                  <a:rPr lang="en-US" i="0" kern="0">
                    <a:latin typeface="Cambria Math" charset="0"/>
                    <a:ea typeface="Cambria Math" charset="0"/>
                    <a:cs typeface="Cambria Math" charset="0"/>
                  </a:rPr>
                  <a:t>2−</a:t>
                </a:r>
                <a:r>
                  <a:rPr lang="en-US" i="0" kern="0" smtClean="0">
                    <a:latin typeface="Cambria Math" charset="0"/>
                    <a:ea typeface="Cambria Math" charset="0"/>
                    <a:cs typeface="Cambria Math" charset="0"/>
                  </a:rPr>
                  <a:t>1/2</a:t>
                </a:r>
                <a:r>
                  <a:rPr lang="en-US" i="0" kern="0">
                    <a:latin typeface="Cambria Math" charset="0"/>
                    <a:ea typeface="Cambria Math" charset="0"/>
                    <a:cs typeface="Cambria Math" charset="0"/>
                  </a:rPr>
                  <a:t> 𝑚𝑣_</a:t>
                </a:r>
                <a:r>
                  <a:rPr lang="en-US" i="0" kern="0" smtClean="0">
                    <a:latin typeface="Cambria Math" charset="0"/>
                    <a:ea typeface="Cambria Math" charset="0"/>
                    <a:cs typeface="Cambria Math" charset="0"/>
                  </a:rPr>
                  <a:t>2^</a:t>
                </a:r>
                <a:r>
                  <a:rPr lang="en-US" i="0" kern="0">
                    <a:latin typeface="Cambria Math" charset="0"/>
                    <a:ea typeface="Cambria Math" charset="0"/>
                    <a:cs typeface="Cambria Math" charset="0"/>
                  </a:rPr>
                  <a:t>2≅𝑚 𝑣 𝑑𝑣</a:t>
                </a:r>
                <a:endParaRPr lang="en-US" kern="0" dirty="0" smtClean="0">
                  <a:ea typeface="Cambria Math" charset="0"/>
                  <a:cs typeface="Cambria Math" charset="0"/>
                </a:endParaRPr>
              </a:p>
              <a:p>
                <a:r>
                  <a:rPr lang="en-US" kern="0" dirty="0" smtClean="0">
                    <a:ea typeface="Cambria Math" charset="0"/>
                    <a:cs typeface="Cambria Math" charset="0"/>
                  </a:rPr>
                  <a:t>Accumulated phase:</a:t>
                </a:r>
                <a:endParaRPr lang="en-US" kern="0" dirty="0">
                  <a:ea typeface="Cambria Math" charset="0"/>
                  <a:cs typeface="Cambria Math" charset="0"/>
                </a:endParaRPr>
              </a:p>
              <a:p>
                <a:pPr lvl="1"/>
                <a:r>
                  <a:rPr lang="en-US" i="0" kern="0" smtClean="0">
                    <a:latin typeface="Cambria Math" charset="0"/>
                    <a:ea typeface="Cambria Math" charset="0"/>
                    <a:cs typeface="Cambria Math" charset="0"/>
                  </a:rPr>
                  <a:t>𝜙_</a:t>
                </a:r>
                <a:r>
                  <a:rPr lang="en-US" b="0" i="0" kern="0" smtClean="0">
                    <a:latin typeface="Cambria Math" charset="0"/>
                    <a:ea typeface="Cambria Math" charset="0"/>
                    <a:cs typeface="Cambria Math" charset="0"/>
                  </a:rPr>
                  <a:t>2</a:t>
                </a:r>
                <a:r>
                  <a:rPr lang="en-US" i="0" kern="0" smtClean="0">
                    <a:latin typeface="Cambria Math" charset="0"/>
                    <a:ea typeface="Cambria Math" charset="0"/>
                    <a:cs typeface="Cambria Math" charset="0"/>
                  </a:rPr>
                  <a:t>−𝜙_</a:t>
                </a:r>
                <a:r>
                  <a:rPr lang="en-US" b="0" i="0" kern="0" smtClean="0">
                    <a:latin typeface="Cambria Math" charset="0"/>
                    <a:ea typeface="Cambria Math" charset="0"/>
                    <a:cs typeface="Cambria Math" charset="0"/>
                  </a:rPr>
                  <a:t>1</a:t>
                </a:r>
                <a:r>
                  <a:rPr lang="en-US" i="0" kern="0" smtClean="0">
                    <a:latin typeface="Cambria Math" charset="0"/>
                    <a:ea typeface="Cambria Math" charset="0"/>
                    <a:cs typeface="Cambria Math" charset="0"/>
                  </a:rPr>
                  <a:t>=𝛾((𝐵_</a:t>
                </a:r>
                <a:r>
                  <a:rPr lang="en-US" b="0" i="0" kern="0" smtClean="0">
                    <a:latin typeface="Cambria Math" charset="0"/>
                    <a:ea typeface="Cambria Math" charset="0"/>
                    <a:cs typeface="Cambria Math" charset="0"/>
                  </a:rPr>
                  <a:t>2 </a:t>
                </a:r>
                <a:r>
                  <a:rPr lang="en-US" i="0" kern="0" smtClean="0">
                    <a:latin typeface="Cambria Math" charset="0"/>
                    <a:ea typeface="Cambria Math" charset="0"/>
                    <a:cs typeface="Cambria Math" charset="0"/>
                  </a:rPr>
                  <a:t>𝑙_</a:t>
                </a:r>
                <a:r>
                  <a:rPr lang="en-US" b="0" i="0" kern="0" smtClean="0">
                    <a:latin typeface="Cambria Math" charset="0"/>
                    <a:ea typeface="Cambria Math" charset="0"/>
                    <a:cs typeface="Cambria Math" charset="0"/>
                  </a:rPr>
                  <a:t>2)/</a:t>
                </a:r>
                <a:r>
                  <a:rPr lang="en-US" i="0" kern="0" smtClean="0">
                    <a:latin typeface="Cambria Math" charset="0"/>
                    <a:ea typeface="Cambria Math" charset="0"/>
                    <a:cs typeface="Cambria Math" charset="0"/>
                  </a:rPr>
                  <a:t>𝑣_</a:t>
                </a:r>
                <a:r>
                  <a:rPr lang="en-US" b="0" i="0" kern="0" smtClean="0">
                    <a:latin typeface="Cambria Math" charset="0"/>
                    <a:ea typeface="Cambria Math" charset="0"/>
                    <a:cs typeface="Cambria Math" charset="0"/>
                  </a:rPr>
                  <a:t>2 </a:t>
                </a:r>
                <a:r>
                  <a:rPr lang="en-US" i="0" kern="0" smtClean="0">
                    <a:latin typeface="Cambria Math" charset="0"/>
                    <a:ea typeface="Cambria Math" charset="0"/>
                    <a:cs typeface="Cambria Math" charset="0"/>
                  </a:rPr>
                  <a:t>−(𝐵_</a:t>
                </a:r>
                <a:r>
                  <a:rPr lang="en-US" b="0" i="0" kern="0" smtClean="0">
                    <a:latin typeface="Cambria Math" charset="0"/>
                    <a:ea typeface="Cambria Math" charset="0"/>
                    <a:cs typeface="Cambria Math" charset="0"/>
                  </a:rPr>
                  <a:t>1 </a:t>
                </a:r>
                <a:r>
                  <a:rPr lang="en-US" i="0" kern="0" smtClean="0">
                    <a:latin typeface="Cambria Math" charset="0"/>
                    <a:ea typeface="Cambria Math" charset="0"/>
                    <a:cs typeface="Cambria Math" charset="0"/>
                  </a:rPr>
                  <a:t>𝑙_</a:t>
                </a:r>
                <a:r>
                  <a:rPr lang="en-US" b="0" i="0" kern="0" smtClean="0">
                    <a:latin typeface="Cambria Math" charset="0"/>
                    <a:ea typeface="Cambria Math" charset="0"/>
                    <a:cs typeface="Cambria Math" charset="0"/>
                  </a:rPr>
                  <a:t>1)/</a:t>
                </a:r>
                <a:r>
                  <a:rPr lang="en-US" i="0" kern="0" smtClean="0">
                    <a:latin typeface="Cambria Math" charset="0"/>
                    <a:ea typeface="Cambria Math" charset="0"/>
                    <a:cs typeface="Cambria Math" charset="0"/>
                  </a:rPr>
                  <a:t>𝑣_</a:t>
                </a:r>
                <a:r>
                  <a:rPr lang="en-US" b="0" i="0" kern="0" smtClean="0">
                    <a:latin typeface="Cambria Math" charset="0"/>
                    <a:ea typeface="Cambria Math" charset="0"/>
                    <a:cs typeface="Cambria Math" charset="0"/>
                  </a:rPr>
                  <a:t>1 )</a:t>
                </a:r>
                <a:r>
                  <a:rPr lang="en-US" i="0" kern="0" smtClean="0">
                    <a:latin typeface="Cambria Math" charset="0"/>
                    <a:ea typeface="Cambria Math" charset="0"/>
                    <a:cs typeface="Cambria Math" charset="0"/>
                  </a:rPr>
                  <a:t>=𝛾𝐵𝑙 (1/𝑣_</a:t>
                </a:r>
                <a:r>
                  <a:rPr lang="en-US" b="0" i="0" kern="0" smtClean="0">
                    <a:latin typeface="Cambria Math" charset="0"/>
                    <a:ea typeface="Cambria Math" charset="0"/>
                    <a:cs typeface="Cambria Math" charset="0"/>
                  </a:rPr>
                  <a:t>2 </a:t>
                </a:r>
                <a:r>
                  <a:rPr lang="en-US" i="0" kern="0" smtClean="0">
                    <a:latin typeface="Cambria Math" charset="0"/>
                    <a:ea typeface="Cambria Math" charset="0"/>
                    <a:cs typeface="Cambria Math" charset="0"/>
                  </a:rPr>
                  <a:t>−1/𝑣_</a:t>
                </a:r>
                <a:r>
                  <a:rPr lang="en-US" b="0" i="0" kern="0" smtClean="0">
                    <a:latin typeface="Cambria Math" charset="0"/>
                    <a:ea typeface="Cambria Math" charset="0"/>
                    <a:cs typeface="Cambria Math" charset="0"/>
                  </a:rPr>
                  <a:t>1 )</a:t>
                </a:r>
                <a:endParaRPr lang="en-US" i="1" kern="0" dirty="0" smtClean="0">
                  <a:latin typeface="Cambria Math" charset="0"/>
                  <a:ea typeface="Cambria Math" charset="0"/>
                  <a:cs typeface="Cambria Math" charset="0"/>
                </a:endParaRPr>
              </a:p>
              <a:p>
                <a:pPr lvl="1"/>
                <a:r>
                  <a:rPr lang="en-US" b="0" i="0" kern="0" smtClean="0">
                    <a:latin typeface="Cambria Math" charset="0"/>
                    <a:ea typeface="Cambria Math" charset="0"/>
                    <a:cs typeface="Cambria Math" charset="0"/>
                  </a:rPr>
                  <a:t>Δ𝜙</a:t>
                </a:r>
                <a:r>
                  <a:rPr lang="en-US" i="0" kern="0" smtClean="0">
                    <a:latin typeface="Cambria Math" charset="0"/>
                    <a:ea typeface="Cambria Math" charset="0"/>
                    <a:cs typeface="Cambria Math" charset="0"/>
                  </a:rPr>
                  <a:t>≅𝛾𝐵𝑙</a:t>
                </a:r>
                <a:r>
                  <a:rPr lang="en-US" i="0" kern="0">
                    <a:latin typeface="Cambria Math" charset="0"/>
                    <a:ea typeface="Cambria Math" charset="0"/>
                    <a:cs typeface="Cambria Math" charset="0"/>
                  </a:rPr>
                  <a:t> ℏ</a:t>
                </a:r>
                <a:r>
                  <a:rPr lang="en-US" i="0" kern="0" smtClean="0">
                    <a:latin typeface="Cambria Math" charset="0"/>
                    <a:ea typeface="Cambria Math" charset="0"/>
                    <a:cs typeface="Cambria Math" charset="0"/>
                  </a:rPr>
                  <a:t>𝜔/〖𝑚𝑣〗^(3 ) </a:t>
                </a:r>
                <a:r>
                  <a:rPr lang="en-US" b="0" i="0" kern="0" smtClean="0">
                    <a:latin typeface="Cambria Math" charset="0"/>
                    <a:ea typeface="Cambria Math" charset="0"/>
                    <a:cs typeface="Cambria Math" charset="0"/>
                  </a:rPr>
                  <a:t>=</a:t>
                </a:r>
                <a:r>
                  <a:rPr lang="en-US" i="0" kern="0">
                    <a:latin typeface="Cambria Math" charset="0"/>
                    <a:ea typeface="Cambria Math" charset="0"/>
                    <a:cs typeface="Cambria Math" charset="0"/>
                  </a:rPr>
                  <a:t>𝛾/2𝜋</a:t>
                </a:r>
                <a:r>
                  <a:rPr lang="en-US" b="0" i="0" kern="0" smtClean="0">
                    <a:latin typeface="Cambria Math" charset="0"/>
                    <a:ea typeface="Cambria Math" charset="0"/>
                    <a:cs typeface="Cambria Math" charset="0"/>
                  </a:rPr>
                  <a:t> </a:t>
                </a:r>
                <a:r>
                  <a:rPr lang="is-IS" i="0" kern="0" smtClean="0">
                    <a:latin typeface="Cambria Math" charset="0"/>
                    <a:ea typeface="Cambria Math" charset="0"/>
                    <a:cs typeface="Cambria Math" charset="0"/>
                  </a:rPr>
                  <a:t>(</a:t>
                </a:r>
                <a:r>
                  <a:rPr lang="en-US" b="0" i="0" kern="0" smtClean="0">
                    <a:latin typeface="Cambria Math" charset="0"/>
                    <a:ea typeface="Cambria Math" charset="0"/>
                    <a:cs typeface="Cambria Math" charset="0"/>
                  </a:rPr>
                  <a:t>𝑚/ℎ)^2</a:t>
                </a:r>
                <a:r>
                  <a:rPr lang="en-US" b="0" i="0" kern="0">
                    <a:latin typeface="Cambria Math" charset="0"/>
                    <a:ea typeface="Cambria Math" charset="0"/>
                    <a:cs typeface="Cambria Math" charset="0"/>
                  </a:rPr>
                  <a:t> </a:t>
                </a:r>
                <a:r>
                  <a:rPr lang="en-US" i="0" kern="0">
                    <a:latin typeface="Cambria Math" charset="0"/>
                    <a:ea typeface="Cambria Math" charset="0"/>
                    <a:cs typeface="Cambria Math" charset="0"/>
                  </a:rPr>
                  <a:t>𝐽 𝜆^3 𝜔</a:t>
                </a:r>
                <a:endParaRPr lang="en-US" kern="0" dirty="0" smtClean="0">
                  <a:ea typeface="Cambria Math" charset="0"/>
                  <a:cs typeface="Cambria Math" charset="0"/>
                </a:endParaRPr>
              </a:p>
              <a:p>
                <a:r>
                  <a:rPr lang="en-US" kern="0" dirty="0" smtClean="0"/>
                  <a:t>or</a:t>
                </a:r>
              </a:p>
              <a:p>
                <a:pPr lvl="1"/>
                <a:r>
                  <a:rPr lang="en-US" i="0" kern="0" smtClean="0">
                    <a:latin typeface="Cambria Math" charset="0"/>
                    <a:ea typeface="Cambria Math" charset="0"/>
                    <a:cs typeface="Cambria Math" charset="0"/>
                  </a:rPr>
                  <a:t>Δ𝜙=𝜏𝜔</a:t>
                </a:r>
                <a:r>
                  <a:rPr lang="en-US" i="0" kern="0">
                    <a:latin typeface="Cambria Math" charset="0"/>
                    <a:ea typeface="Cambria Math" charset="0"/>
                    <a:cs typeface="Cambria Math" charset="0"/>
                  </a:rPr>
                  <a:t> </a:t>
                </a:r>
                <a:endParaRPr lang="en-US" kern="0" dirty="0" smtClean="0"/>
              </a:p>
              <a:p>
                <a:r>
                  <a:rPr lang="en-US" kern="0" dirty="0" smtClean="0"/>
                  <a:t>where we define Fourier time    </a:t>
                </a:r>
                <a:r>
                  <a:rPr lang="en-US" i="0" kern="0">
                    <a:latin typeface="Cambria Math" charset="0"/>
                    <a:ea typeface="Cambria Math" charset="0"/>
                    <a:cs typeface="Cambria Math" charset="0"/>
                  </a:rPr>
                  <a:t>𝜏≝𝛾/2𝜋 (𝑚/ℎ)^2 𝐽 𝜆^3</a:t>
                </a:r>
                <a:endParaRPr lang="en-US" kern="0" dirty="0" smtClean="0">
                  <a:ea typeface="Cambria Math" charset="0"/>
                  <a:cs typeface="Cambria Math" charset="0"/>
                </a:endParaRPr>
              </a:p>
              <a:p>
                <a:endParaRPr lang="en-US" kern="0" dirty="0" smtClean="0">
                  <a:ea typeface="Cambria Math" charset="0"/>
                  <a:cs typeface="Cambria Math" charset="0"/>
                </a:endParaRPr>
              </a:p>
              <a:p>
                <a:r>
                  <a:rPr lang="en-US" sz="1200" kern="0" dirty="0" smtClean="0">
                    <a:ea typeface="Cambria Math" charset="0"/>
                    <a:cs typeface="Cambria Math" charset="0"/>
                  </a:rPr>
                  <a:t>For quick computation  </a:t>
                </a:r>
                <a:r>
                  <a:rPr lang="en-US" sz="1400" i="0" kern="0">
                    <a:latin typeface="Cambria Math" charset="0"/>
                    <a:ea typeface="Cambria Math" charset="0"/>
                    <a:cs typeface="Cambria Math" charset="0"/>
                  </a:rPr>
                  <a:t>𝜏≅0.</a:t>
                </a:r>
                <a:r>
                  <a:rPr lang="en-US" sz="1400" b="0" i="0" kern="0" smtClean="0">
                    <a:latin typeface="Cambria Math" charset="0"/>
                    <a:ea typeface="Cambria Math" charset="0"/>
                    <a:cs typeface="Cambria Math" charset="0"/>
                  </a:rPr>
                  <a:t>2</a:t>
                </a:r>
                <a:r>
                  <a:rPr lang="en-US" sz="1400" i="0" kern="0">
                    <a:latin typeface="Cambria Math" charset="0"/>
                    <a:ea typeface="Cambria Math" charset="0"/>
                    <a:cs typeface="Cambria Math" charset="0"/>
                  </a:rPr>
                  <a:t> 𝐽 𝜆^3</a:t>
                </a:r>
                <a:r>
                  <a:rPr lang="en-US" sz="1400" kern="0" dirty="0">
                    <a:ea typeface="Cambria Math" charset="0"/>
                    <a:cs typeface="Cambria Math" charset="0"/>
                  </a:rPr>
                  <a:t> </a:t>
                </a:r>
              </a:p>
              <a:p>
                <a:r>
                  <a:rPr lang="en-US" sz="1200" kern="0" dirty="0">
                    <a:ea typeface="Cambria Math" charset="0"/>
                    <a:cs typeface="Cambria Math" charset="0"/>
                  </a:rPr>
                  <a:t>where </a:t>
                </a:r>
                <a:r>
                  <a:rPr lang="en-US" sz="1200" i="0" kern="0">
                    <a:latin typeface="Cambria Math" charset="0"/>
                    <a:ea typeface="Cambria Math" charset="0"/>
                    <a:cs typeface="Cambria Math" charset="0"/>
                  </a:rPr>
                  <a:t>[𝜏]=ns, [𝐽]=Tm</a:t>
                </a:r>
                <a:r>
                  <a:rPr lang="en-US" sz="1200" kern="0" dirty="0">
                    <a:ea typeface="Cambria Math" charset="0"/>
                    <a:cs typeface="Cambria Math" charset="0"/>
                  </a:rPr>
                  <a:t> and </a:t>
                </a:r>
                <a:r>
                  <a:rPr lang="en-US" sz="1200" i="0" kern="0">
                    <a:latin typeface="Cambria Math" charset="0"/>
                    <a:ea typeface="Cambria Math" charset="0"/>
                    <a:cs typeface="Cambria Math" charset="0"/>
                  </a:rPr>
                  <a:t>[𝜆]=</a:t>
                </a:r>
                <a:r>
                  <a:rPr lang="en-US" sz="1200" i="0" kern="0">
                    <a:latin typeface="Cambria Math" charset="0"/>
                  </a:rPr>
                  <a:t>Å </a:t>
                </a:r>
                <a:endParaRPr lang="en-US" sz="1200" kern="0" dirty="0"/>
              </a:p>
              <a:p>
                <a:r>
                  <a:rPr lang="en-US" sz="1200" kern="0" dirty="0">
                    <a:ea typeface="Cambria Math" charset="0"/>
                    <a:cs typeface="Cambria Math" charset="0"/>
                  </a:rPr>
                  <a:t>Example: </a:t>
                </a:r>
                <a:r>
                  <a:rPr lang="en-US" sz="1200" i="0" kern="0">
                    <a:latin typeface="Cambria Math" charset="0"/>
                  </a:rPr>
                  <a:t>λ= 8Å, </a:t>
                </a:r>
                <a:r>
                  <a:rPr lang="en-US" sz="1200" kern="0" dirty="0"/>
                  <a:t> </a:t>
                </a:r>
                <a:r>
                  <a:rPr lang="en-US" sz="1200" i="0" kern="0">
                    <a:latin typeface="Cambria Math" charset="0"/>
                  </a:rPr>
                  <a:t>𝐽=0.56 Tm</a:t>
                </a:r>
                <a:r>
                  <a:rPr lang="is-IS" sz="1200" i="0" kern="0">
                    <a:latin typeface="Cambria Math" charset="0"/>
                    <a:ea typeface="Cambria Math" charset="0"/>
                    <a:cs typeface="Cambria Math" charset="0"/>
                  </a:rPr>
                  <a:t>→</a:t>
                </a:r>
                <a:r>
                  <a:rPr lang="en-US" sz="1200" i="0" kern="0">
                    <a:latin typeface="Cambria Math" charset="0"/>
                    <a:ea typeface="Cambria Math" charset="0"/>
                    <a:cs typeface="Cambria Math" charset="0"/>
                  </a:rPr>
                  <a:t> 𝜏≅50ns</a:t>
                </a:r>
                <a:r>
                  <a:rPr lang="en-US" sz="1200" kern="0" dirty="0"/>
                  <a:t> </a:t>
                </a:r>
                <a:r>
                  <a:rPr lang="is-IS" sz="1200" i="0" kern="0">
                    <a:latin typeface="Cambria Math" charset="0"/>
                    <a:ea typeface="Cambria Math" charset="0"/>
                    <a:cs typeface="Cambria Math" charset="0"/>
                  </a:rPr>
                  <a:t>→∆</a:t>
                </a:r>
                <a:r>
                  <a:rPr lang="en-US" sz="1200" i="0" kern="0">
                    <a:latin typeface="Cambria Math" charset="0"/>
                    <a:ea typeface="Cambria Math" charset="0"/>
                    <a:cs typeface="Cambria Math" charset="0"/>
                  </a:rPr>
                  <a:t>𝐸</a:t>
                </a:r>
                <a:r>
                  <a:rPr lang="el-GR" sz="1200" i="0" kern="0">
                    <a:latin typeface="Cambria Math" charset="0"/>
                    <a:ea typeface="Cambria Math" charset="0"/>
                    <a:cs typeface="Cambria Math" charset="0"/>
                  </a:rPr>
                  <a:t>≅</a:t>
                </a:r>
                <a:r>
                  <a:rPr lang="en-US" sz="1200" i="0" kern="0">
                    <a:latin typeface="Cambria Math" charset="0"/>
                    <a:ea typeface="Cambria Math" charset="0"/>
                    <a:cs typeface="Cambria Math" charset="0"/>
                  </a:rPr>
                  <a:t>0.01 </a:t>
                </a:r>
                <a:r>
                  <a:rPr lang="el-GR" sz="1200" i="0" kern="0">
                    <a:latin typeface="Cambria Math" charset="0"/>
                    <a:ea typeface="Cambria Math" charset="0"/>
                    <a:cs typeface="Cambria Math" charset="0"/>
                  </a:rPr>
                  <a:t>μ</a:t>
                </a:r>
                <a:r>
                  <a:rPr lang="en-US" sz="1200" i="0" kern="0">
                    <a:latin typeface="Cambria Math" charset="0"/>
                    <a:ea typeface="Cambria Math" charset="0"/>
                    <a:cs typeface="Cambria Math" charset="0"/>
                  </a:rPr>
                  <a:t>eV</a:t>
                </a:r>
                <a:endParaRPr lang="en-US" sz="1200" kern="0" dirty="0">
                  <a:ea typeface="Cambria Math" charset="0"/>
                  <a:cs typeface="Cambria Math" charset="0"/>
                </a:endParaRPr>
              </a:p>
              <a:p>
                <a:r>
                  <a:rPr lang="en-US" kern="0" dirty="0" smtClean="0">
                    <a:ea typeface="Cambria Math" charset="0"/>
                    <a:cs typeface="Cambria Math" charset="0"/>
                  </a:rPr>
                  <a:t>	</a:t>
                </a:r>
              </a:p>
              <a:p>
                <a:endParaRPr lang="en-US" sz="1100" kern="0" dirty="0" smtClean="0">
                  <a:ea typeface="Cambria Math" charset="0"/>
                  <a:cs typeface="Cambria Math" charset="0"/>
                </a:endParaRPr>
              </a:p>
              <a:p>
                <a:endParaRPr lang="en-US" dirty="0"/>
              </a:p>
            </p:txBody>
          </p:sp>
        </mc:Fallback>
      </mc:AlternateContent>
      <p:sp>
        <p:nvSpPr>
          <p:cNvPr id="4" name="Slide Number Placeholder 3"/>
          <p:cNvSpPr>
            <a:spLocks noGrp="1"/>
          </p:cNvSpPr>
          <p:nvPr>
            <p:ph type="sldNum" sz="quarter" idx="10"/>
          </p:nvPr>
        </p:nvSpPr>
        <p:spPr/>
        <p:txBody>
          <a:bodyPr/>
          <a:lstStyle/>
          <a:p>
            <a:pPr>
              <a:defRPr/>
            </a:pPr>
            <a:fld id="{0D780E38-F900-4C2F-B5A0-20E2A1DFF24A}" type="slidenum">
              <a:rPr lang="de-DE" smtClean="0"/>
              <a:pPr>
                <a:defRPr/>
              </a:pPr>
              <a:t>13</a:t>
            </a:fld>
            <a:endParaRPr lang="de-DE"/>
          </a:p>
        </p:txBody>
      </p:sp>
    </p:spTree>
    <p:extLst>
      <p:ext uri="{BB962C8B-B14F-4D97-AF65-F5344CB8AC3E}">
        <p14:creationId xmlns:p14="http://schemas.microsoft.com/office/powerpoint/2010/main" val="15034404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smtClean="0"/>
                  <a:t>Polarization:</a:t>
                </a:r>
              </a:p>
              <a:p>
                <a:endParaRPr lang="en-US" dirty="0" smtClean="0"/>
              </a:p>
              <a:p>
                <a:pPr/>
                <a14:m>
                  <m:oMathPara xmlns:m="http://schemas.openxmlformats.org/officeDocument/2006/math">
                    <m:oMathParaPr>
                      <m:jc m:val="left"/>
                    </m:oMathParaPr>
                    <m:oMath xmlns:m="http://schemas.openxmlformats.org/officeDocument/2006/math">
                      <m:r>
                        <a:rPr lang="en-US" b="0" i="1" smtClean="0">
                          <a:latin typeface="Cambria Math" charset="0"/>
                        </a:rPr>
                        <m:t>𝑃</m:t>
                      </m:r>
                      <m:r>
                        <a:rPr lang="en-US" b="0" i="1" smtClean="0">
                          <a:latin typeface="Cambria Math" charset="0"/>
                        </a:rPr>
                        <m:t>=</m:t>
                      </m:r>
                      <m:f>
                        <m:fPr>
                          <m:ctrlPr>
                            <a:rPr lang="bg-BG" b="0" i="1" smtClean="0">
                              <a:latin typeface="Cambria Math" charset="0"/>
                            </a:rPr>
                          </m:ctrlPr>
                        </m:fPr>
                        <m:num>
                          <m:sSub>
                            <m:sSubPr>
                              <m:ctrlPr>
                                <a:rPr lang="en-US" b="0" i="1" smtClean="0">
                                  <a:latin typeface="Cambria Math" charset="0"/>
                                </a:rPr>
                              </m:ctrlPr>
                            </m:sSubPr>
                            <m:e>
                              <m:r>
                                <a:rPr lang="en-US" b="0" i="1" smtClean="0">
                                  <a:latin typeface="Cambria Math" charset="0"/>
                                </a:rPr>
                                <m:t>𝑁</m:t>
                              </m:r>
                            </m:e>
                            <m:sub>
                              <m:r>
                                <a:rPr lang="en-US" b="0" i="1" smtClean="0">
                                  <a:latin typeface="Cambria Math" charset="0"/>
                                </a:rPr>
                                <m:t>+</m:t>
                              </m:r>
                            </m:sub>
                          </m:sSub>
                          <m:r>
                            <a:rPr lang="en-US" b="0" i="1" smtClean="0">
                              <a:latin typeface="Cambria Math" charset="0"/>
                            </a:rPr>
                            <m:t>−</m:t>
                          </m:r>
                          <m:sSub>
                            <m:sSubPr>
                              <m:ctrlPr>
                                <a:rPr lang="en-US" b="0" i="1" smtClean="0">
                                  <a:latin typeface="Cambria Math" charset="0"/>
                                </a:rPr>
                              </m:ctrlPr>
                            </m:sSubPr>
                            <m:e>
                              <m:r>
                                <a:rPr lang="en-US" b="0" i="1" smtClean="0">
                                  <a:latin typeface="Cambria Math" charset="0"/>
                                </a:rPr>
                                <m:t>𝑁</m:t>
                              </m:r>
                            </m:e>
                            <m:sub>
                              <m:r>
                                <a:rPr lang="en-US" b="0" i="1" smtClean="0">
                                  <a:latin typeface="Cambria Math" charset="0"/>
                                </a:rPr>
                                <m:t>−</m:t>
                              </m:r>
                            </m:sub>
                          </m:sSub>
                        </m:num>
                        <m:den>
                          <m:sSub>
                            <m:sSubPr>
                              <m:ctrlPr>
                                <a:rPr lang="en-US" b="0" i="1" smtClean="0">
                                  <a:latin typeface="Cambria Math" charset="0"/>
                                </a:rPr>
                              </m:ctrlPr>
                            </m:sSubPr>
                            <m:e>
                              <m:r>
                                <a:rPr lang="en-US" b="0" i="1" smtClean="0">
                                  <a:latin typeface="Cambria Math" charset="0"/>
                                </a:rPr>
                                <m:t>𝑁</m:t>
                              </m:r>
                            </m:e>
                            <m:sub>
                              <m:r>
                                <a:rPr lang="en-US" b="0" i="1" smtClean="0">
                                  <a:latin typeface="Cambria Math" charset="0"/>
                                </a:rPr>
                                <m:t>+</m:t>
                              </m:r>
                            </m:sub>
                          </m:sSub>
                          <m:r>
                            <a:rPr lang="en-US" b="0" i="1" smtClean="0">
                              <a:latin typeface="Cambria Math" charset="0"/>
                            </a:rPr>
                            <m:t>+</m:t>
                          </m:r>
                          <m:sSub>
                            <m:sSubPr>
                              <m:ctrlPr>
                                <a:rPr lang="en-US" b="0" i="1" smtClean="0">
                                  <a:latin typeface="Cambria Math" charset="0"/>
                                </a:rPr>
                              </m:ctrlPr>
                            </m:sSubPr>
                            <m:e>
                              <m:r>
                                <a:rPr lang="en-US" b="0" i="1" smtClean="0">
                                  <a:latin typeface="Cambria Math" charset="0"/>
                                </a:rPr>
                                <m:t>𝑁</m:t>
                              </m:r>
                            </m:e>
                            <m:sub>
                              <m:r>
                                <a:rPr lang="en-US" b="0" i="1" smtClean="0">
                                  <a:latin typeface="Cambria Math" charset="0"/>
                                </a:rPr>
                                <m:t>−</m:t>
                              </m:r>
                            </m:sub>
                          </m:sSub>
                        </m:den>
                      </m:f>
                    </m:oMath>
                  </m:oMathPara>
                </a14:m>
                <a:endParaRPr lang="en-US" dirty="0" smtClean="0"/>
              </a:p>
              <a:p>
                <a:endParaRPr lang="en-US" dirty="0" smtClean="0"/>
              </a:p>
              <a:p>
                <a:r>
                  <a:rPr lang="en-US" dirty="0" smtClean="0"/>
                  <a:t>Flip Ratio:</a:t>
                </a:r>
              </a:p>
              <a:p>
                <a:pPr/>
                <a14:m>
                  <m:oMathPara xmlns:m="http://schemas.openxmlformats.org/officeDocument/2006/math">
                    <m:oMathParaPr>
                      <m:jc m:val="left"/>
                    </m:oMathParaPr>
                    <m:oMath xmlns:m="http://schemas.openxmlformats.org/officeDocument/2006/math">
                      <m:r>
                        <a:rPr lang="en-US" b="0" i="1" smtClean="0">
                          <a:latin typeface="Cambria Math" charset="0"/>
                        </a:rPr>
                        <m:t>𝐹𝑅</m:t>
                      </m:r>
                      <m:r>
                        <a:rPr lang="en-US" b="0" i="1" smtClean="0">
                          <a:latin typeface="Cambria Math" charset="0"/>
                        </a:rPr>
                        <m:t>= </m:t>
                      </m:r>
                      <m:f>
                        <m:fPr>
                          <m:ctrlPr>
                            <a:rPr lang="bg-BG" b="0" i="1" smtClean="0">
                              <a:latin typeface="Cambria Math" charset="0"/>
                            </a:rPr>
                          </m:ctrlPr>
                        </m:fPr>
                        <m:num>
                          <m:sSub>
                            <m:sSubPr>
                              <m:ctrlPr>
                                <a:rPr lang="en-US" b="0" i="1" smtClean="0">
                                  <a:latin typeface="Cambria Math" charset="0"/>
                                </a:rPr>
                              </m:ctrlPr>
                            </m:sSubPr>
                            <m:e>
                              <m:r>
                                <a:rPr lang="en-US" b="0" i="1" smtClean="0">
                                  <a:latin typeface="Cambria Math" charset="0"/>
                                </a:rPr>
                                <m:t>𝑁</m:t>
                              </m:r>
                            </m:e>
                            <m:sub>
                              <m:r>
                                <a:rPr lang="en-US" b="0" i="1" smtClean="0">
                                  <a:latin typeface="Cambria Math" charset="0"/>
                                </a:rPr>
                                <m:t>+</m:t>
                              </m:r>
                            </m:sub>
                          </m:sSub>
                        </m:num>
                        <m:den>
                          <m:sSub>
                            <m:sSubPr>
                              <m:ctrlPr>
                                <a:rPr lang="en-US" b="0" i="1" smtClean="0">
                                  <a:latin typeface="Cambria Math" charset="0"/>
                                </a:rPr>
                              </m:ctrlPr>
                            </m:sSubPr>
                            <m:e>
                              <m:r>
                                <a:rPr lang="en-US" b="0" i="1" smtClean="0">
                                  <a:latin typeface="Cambria Math" charset="0"/>
                                </a:rPr>
                                <m:t>𝑁</m:t>
                              </m:r>
                            </m:e>
                            <m:sub>
                              <m:r>
                                <a:rPr lang="en-US" b="0" i="1" smtClean="0">
                                  <a:latin typeface="Cambria Math" charset="0"/>
                                </a:rPr>
                                <m:t>−</m:t>
                              </m:r>
                            </m:sub>
                          </m:sSub>
                        </m:den>
                      </m:f>
                    </m:oMath>
                  </m:oMathPara>
                </a14:m>
                <a:endParaRPr lang="en-US" dirty="0" smtClean="0"/>
              </a:p>
              <a:p>
                <a:endParaRPr lang="en-US" dirty="0" smtClean="0"/>
              </a:p>
              <a:p>
                <a:pPr/>
                <a14:m>
                  <m:oMathPara xmlns:m="http://schemas.openxmlformats.org/officeDocument/2006/math">
                    <m:oMathParaPr>
                      <m:jc m:val="left"/>
                    </m:oMathParaPr>
                    <m:oMath xmlns:m="http://schemas.openxmlformats.org/officeDocument/2006/math">
                      <m:r>
                        <a:rPr lang="en-US" b="0" i="1" smtClean="0">
                          <a:latin typeface="Cambria Math" charset="0"/>
                        </a:rPr>
                        <m:t>𝑃</m:t>
                      </m:r>
                      <m:r>
                        <a:rPr lang="en-US" b="0" i="1" smtClean="0">
                          <a:latin typeface="Cambria Math" charset="0"/>
                        </a:rPr>
                        <m:t>= </m:t>
                      </m:r>
                      <m:f>
                        <m:fPr>
                          <m:ctrlPr>
                            <a:rPr lang="bg-BG" b="0" i="1" smtClean="0">
                              <a:latin typeface="Cambria Math" charset="0"/>
                            </a:rPr>
                          </m:ctrlPr>
                        </m:fPr>
                        <m:num>
                          <m:r>
                            <a:rPr lang="en-US" b="0" i="1" smtClean="0">
                              <a:latin typeface="Cambria Math" charset="0"/>
                            </a:rPr>
                            <m:t>𝐹𝑅</m:t>
                          </m:r>
                          <m:r>
                            <a:rPr lang="en-US" b="0" i="1" smtClean="0">
                              <a:latin typeface="Cambria Math" charset="0"/>
                            </a:rPr>
                            <m:t>−1</m:t>
                          </m:r>
                        </m:num>
                        <m:den>
                          <m:r>
                            <a:rPr lang="en-US" b="0" i="1" smtClean="0">
                              <a:latin typeface="Cambria Math" charset="0"/>
                            </a:rPr>
                            <m:t>𝐹𝑅</m:t>
                          </m:r>
                          <m:r>
                            <a:rPr lang="en-US" b="0" i="1" smtClean="0">
                              <a:latin typeface="Cambria Math" charset="0"/>
                            </a:rPr>
                            <m:t>+1</m:t>
                          </m:r>
                        </m:den>
                      </m:f>
                    </m:oMath>
                  </m:oMathPara>
                </a14:m>
                <a:endParaRPr lang="en-US" dirty="0" smtClean="0"/>
              </a:p>
              <a:p>
                <a:endParaRPr lang="en-US" dirty="0" smtClean="0"/>
              </a:p>
              <a:p>
                <a:pPr/>
                <a14:m>
                  <m:oMathPara xmlns:m="http://schemas.openxmlformats.org/officeDocument/2006/math">
                    <m:oMathParaPr>
                      <m:jc m:val="left"/>
                    </m:oMathParaPr>
                    <m:oMath xmlns:m="http://schemas.openxmlformats.org/officeDocument/2006/math">
                      <m:r>
                        <a:rPr lang="en-US" b="0" i="1" smtClean="0">
                          <a:latin typeface="Cambria Math" charset="0"/>
                        </a:rPr>
                        <m:t>𝐹𝑅</m:t>
                      </m:r>
                      <m:r>
                        <a:rPr lang="en-US" b="0" i="1" smtClean="0">
                          <a:latin typeface="Cambria Math" charset="0"/>
                        </a:rPr>
                        <m:t>=</m:t>
                      </m:r>
                      <m:f>
                        <m:fPr>
                          <m:ctrlPr>
                            <a:rPr lang="bg-BG" b="0" i="1" smtClean="0">
                              <a:latin typeface="Cambria Math" charset="0"/>
                            </a:rPr>
                          </m:ctrlPr>
                        </m:fPr>
                        <m:num>
                          <m:r>
                            <a:rPr lang="en-US" b="0" i="1" smtClean="0">
                              <a:latin typeface="Cambria Math" charset="0"/>
                            </a:rPr>
                            <m:t>1+</m:t>
                          </m:r>
                          <m:r>
                            <a:rPr lang="en-US" b="0" i="1" smtClean="0">
                              <a:latin typeface="Cambria Math" charset="0"/>
                            </a:rPr>
                            <m:t>𝑃</m:t>
                          </m:r>
                        </m:num>
                        <m:den>
                          <m:r>
                            <a:rPr lang="en-US" b="0" i="1" smtClean="0">
                              <a:latin typeface="Cambria Math" charset="0"/>
                            </a:rPr>
                            <m:t>1−</m:t>
                          </m:r>
                          <m:r>
                            <a:rPr lang="en-US" b="0" i="1" smtClean="0">
                              <a:latin typeface="Cambria Math" charset="0"/>
                            </a:rPr>
                            <m:t>𝑃</m:t>
                          </m:r>
                        </m:den>
                      </m:f>
                    </m:oMath>
                  </m:oMathPara>
                </a14:m>
                <a:endParaRPr lang="en-US" dirty="0"/>
              </a:p>
            </p:txBody>
          </p:sp>
        </mc:Choice>
        <mc:Fallback xmlns="">
          <p:sp>
            <p:nvSpPr>
              <p:cNvPr id="3" name="Notes Placeholder 2"/>
              <p:cNvSpPr>
                <a:spLocks noGrp="1"/>
              </p:cNvSpPr>
              <p:nvPr>
                <p:ph type="body" idx="1"/>
              </p:nvPr>
            </p:nvSpPr>
            <p:spPr/>
            <p:txBody>
              <a:bodyPr/>
              <a:lstStyle/>
              <a:p>
                <a:r>
                  <a:rPr lang="en-US" dirty="0" smtClean="0"/>
                  <a:t>Polarization:</a:t>
                </a:r>
              </a:p>
              <a:p>
                <a:endParaRPr lang="en-US" dirty="0" smtClean="0"/>
              </a:p>
              <a:p>
                <a:pPr/>
                <a:r>
                  <a:rPr lang="en-US" b="0" i="0" smtClean="0">
                    <a:latin typeface="Cambria Math" charset="0"/>
                  </a:rPr>
                  <a:t>𝑃=</a:t>
                </a:r>
                <a:r>
                  <a:rPr lang="bg-BG" b="0" i="0" smtClean="0">
                    <a:latin typeface="Cambria Math" charset="0"/>
                  </a:rPr>
                  <a:t>(</a:t>
                </a:r>
                <a:r>
                  <a:rPr lang="en-US" b="0" i="0" smtClean="0">
                    <a:latin typeface="Cambria Math" charset="0"/>
                  </a:rPr>
                  <a:t>𝑁_+−𝑁_−</a:t>
                </a:r>
                <a:r>
                  <a:rPr lang="bg-BG" b="0" i="0" smtClean="0">
                    <a:latin typeface="Cambria Math" charset="0"/>
                  </a:rPr>
                  <a:t>)/(</a:t>
                </a:r>
                <a:r>
                  <a:rPr lang="en-US" b="0" i="0" smtClean="0">
                    <a:latin typeface="Cambria Math" charset="0"/>
                  </a:rPr>
                  <a:t>𝑁_++𝑁_−</a:t>
                </a:r>
                <a:r>
                  <a:rPr lang="bg-BG" b="0" i="0" smtClean="0">
                    <a:latin typeface="Cambria Math" charset="0"/>
                  </a:rPr>
                  <a:t> )</a:t>
                </a:r>
                <a:endParaRPr lang="en-US" dirty="0" smtClean="0"/>
              </a:p>
              <a:p>
                <a:pPr/>
                <a:endParaRPr lang="en-US" dirty="0" smtClean="0"/>
              </a:p>
              <a:p>
                <a:pPr/>
                <a:r>
                  <a:rPr lang="en-US" dirty="0" smtClean="0"/>
                  <a:t>Flip Ratio:</a:t>
                </a:r>
              </a:p>
              <a:p>
                <a:pPr/>
                <a:r>
                  <a:rPr lang="en-US" b="0" i="0" smtClean="0">
                    <a:latin typeface="Cambria Math" charset="0"/>
                  </a:rPr>
                  <a:t>𝐹𝑅=  𝑁_+</a:t>
                </a:r>
                <a:r>
                  <a:rPr lang="bg-BG" b="0" i="0" smtClean="0">
                    <a:latin typeface="Cambria Math" charset="0"/>
                  </a:rPr>
                  <a:t>/</a:t>
                </a:r>
                <a:r>
                  <a:rPr lang="en-US" b="0" i="0" smtClean="0">
                    <a:latin typeface="Cambria Math" charset="0"/>
                  </a:rPr>
                  <a:t>𝑁_−</a:t>
                </a:r>
                <a:r>
                  <a:rPr lang="bg-BG" b="0" i="0" smtClean="0">
                    <a:latin typeface="Cambria Math" charset="0"/>
                  </a:rPr>
                  <a:t> </a:t>
                </a:r>
                <a:endParaRPr lang="en-US" dirty="0" smtClean="0"/>
              </a:p>
              <a:p>
                <a:pPr/>
                <a:endParaRPr lang="en-US" dirty="0" smtClean="0"/>
              </a:p>
              <a:p>
                <a:pPr/>
                <a:r>
                  <a:rPr lang="en-US" b="0" i="0" smtClean="0">
                    <a:latin typeface="Cambria Math" charset="0"/>
                  </a:rPr>
                  <a:t>𝑃=  </a:t>
                </a:r>
                <a:r>
                  <a:rPr lang="bg-BG" b="0" i="0" smtClean="0">
                    <a:latin typeface="Cambria Math" charset="0"/>
                  </a:rPr>
                  <a:t>(</a:t>
                </a:r>
                <a:r>
                  <a:rPr lang="en-US" b="0" i="0" smtClean="0">
                    <a:latin typeface="Cambria Math" charset="0"/>
                  </a:rPr>
                  <a:t>𝐹𝑅−1</a:t>
                </a:r>
                <a:r>
                  <a:rPr lang="bg-BG" b="0" i="0" smtClean="0">
                    <a:latin typeface="Cambria Math" charset="0"/>
                  </a:rPr>
                  <a:t>)/(</a:t>
                </a:r>
                <a:r>
                  <a:rPr lang="en-US" b="0" i="0" smtClean="0">
                    <a:latin typeface="Cambria Math" charset="0"/>
                  </a:rPr>
                  <a:t>𝐹𝑅+1</a:t>
                </a:r>
                <a:r>
                  <a:rPr lang="bg-BG" b="0" i="0" smtClean="0">
                    <a:latin typeface="Cambria Math" charset="0"/>
                  </a:rPr>
                  <a:t>)</a:t>
                </a:r>
                <a:endParaRPr lang="en-US" dirty="0" smtClean="0"/>
              </a:p>
              <a:p>
                <a:pPr/>
                <a:endParaRPr lang="en-US" dirty="0" smtClean="0"/>
              </a:p>
              <a:p>
                <a:pPr/>
                <a:r>
                  <a:rPr lang="en-US" b="0" i="0" smtClean="0">
                    <a:latin typeface="Cambria Math" charset="0"/>
                  </a:rPr>
                  <a:t>𝐹𝑅=</a:t>
                </a:r>
                <a:r>
                  <a:rPr lang="bg-BG" b="0" i="0" smtClean="0">
                    <a:latin typeface="Cambria Math" charset="0"/>
                  </a:rPr>
                  <a:t>(</a:t>
                </a:r>
                <a:r>
                  <a:rPr lang="en-US" b="0" i="0" smtClean="0">
                    <a:latin typeface="Cambria Math" charset="0"/>
                  </a:rPr>
                  <a:t>1+𝑃</a:t>
                </a:r>
                <a:r>
                  <a:rPr lang="bg-BG" b="0" i="0" smtClean="0">
                    <a:latin typeface="Cambria Math" charset="0"/>
                  </a:rPr>
                  <a:t>)/(</a:t>
                </a:r>
                <a:r>
                  <a:rPr lang="en-US" b="0" i="0" smtClean="0">
                    <a:latin typeface="Cambria Math" charset="0"/>
                  </a:rPr>
                  <a:t>1−𝑃</a:t>
                </a:r>
                <a:r>
                  <a:rPr lang="bg-BG" b="0" i="0" smtClean="0">
                    <a:latin typeface="Cambria Math" charset="0"/>
                  </a:rPr>
                  <a:t>)</a:t>
                </a:r>
                <a:endParaRPr lang="en-US" dirty="0"/>
              </a:p>
            </p:txBody>
          </p:sp>
        </mc:Fallback>
      </mc:AlternateContent>
      <p:sp>
        <p:nvSpPr>
          <p:cNvPr id="4" name="Slide Number Placeholder 3"/>
          <p:cNvSpPr>
            <a:spLocks noGrp="1"/>
          </p:cNvSpPr>
          <p:nvPr>
            <p:ph type="sldNum" sz="quarter" idx="10"/>
          </p:nvPr>
        </p:nvSpPr>
        <p:spPr/>
        <p:txBody>
          <a:bodyPr/>
          <a:lstStyle/>
          <a:p>
            <a:pPr>
              <a:defRPr/>
            </a:pPr>
            <a:fld id="{0D780E38-F900-4C2F-B5A0-20E2A1DFF24A}" type="slidenum">
              <a:rPr lang="de-DE" smtClean="0"/>
              <a:pPr>
                <a:defRPr/>
              </a:pPr>
              <a:t>14</a:t>
            </a:fld>
            <a:endParaRPr lang="de-DE"/>
          </a:p>
        </p:txBody>
      </p:sp>
    </p:spTree>
    <p:extLst>
      <p:ext uri="{BB962C8B-B14F-4D97-AF65-F5344CB8AC3E}">
        <p14:creationId xmlns:p14="http://schemas.microsoft.com/office/powerpoint/2010/main" val="4411069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14:m>
                  <m:oMath xmlns:m="http://schemas.openxmlformats.org/officeDocument/2006/math">
                    <m:r>
                      <a:rPr lang="en-US" sz="1200" i="1">
                        <a:latin typeface="Cambria Math" charset="0"/>
                      </a:rPr>
                      <m:t>𝑓</m:t>
                    </m:r>
                    <m:r>
                      <a:rPr lang="en-US" sz="1200" b="0" i="1" smtClean="0">
                        <a:latin typeface="Cambria Math" charset="0"/>
                      </a:rPr>
                      <m:t>(</m:t>
                    </m:r>
                    <m:r>
                      <a:rPr lang="en-US" sz="1200" b="0" i="1" smtClean="0">
                        <a:latin typeface="Cambria Math" charset="0"/>
                      </a:rPr>
                      <m:t>𝑥</m:t>
                    </m:r>
                    <m:r>
                      <a:rPr lang="en-US" sz="1200" b="0" i="1" smtClean="0">
                        <a:latin typeface="Cambria Math" charset="0"/>
                      </a:rPr>
                      <m:t>)∗</m:t>
                    </m:r>
                    <m:r>
                      <a:rPr lang="en-US" sz="1200" i="1">
                        <a:latin typeface="Cambria Math" charset="0"/>
                        <a:ea typeface="Cambria Math" charset="0"/>
                        <a:cs typeface="Cambria Math" charset="0"/>
                      </a:rPr>
                      <m:t>𝑔</m:t>
                    </m:r>
                    <m:r>
                      <a:rPr lang="en-US" sz="1200" i="1">
                        <a:latin typeface="Cambria Math" charset="0"/>
                        <a:ea typeface="Cambria Math" charset="0"/>
                        <a:cs typeface="Cambria Math" charset="0"/>
                      </a:rPr>
                      <m:t>(</m:t>
                    </m:r>
                    <m:r>
                      <a:rPr lang="en-US" sz="1200" i="1">
                        <a:latin typeface="Cambria Math" charset="0"/>
                        <a:ea typeface="Cambria Math" charset="0"/>
                        <a:cs typeface="Cambria Math" charset="0"/>
                      </a:rPr>
                      <m:t>𝑥</m:t>
                    </m:r>
                    <m:r>
                      <a:rPr lang="en-US" sz="1200" i="1">
                        <a:latin typeface="Cambria Math" charset="0"/>
                        <a:ea typeface="Cambria Math" charset="0"/>
                        <a:cs typeface="Cambria Math" charset="0"/>
                      </a:rPr>
                      <m:t>) := </m:t>
                    </m:r>
                    <m:nary>
                      <m:naryPr>
                        <m:limLoc m:val="undOvr"/>
                        <m:subHide m:val="on"/>
                        <m:supHide m:val="on"/>
                        <m:ctrlPr>
                          <a:rPr lang="en-US" sz="1200" i="1">
                            <a:latin typeface="Cambria Math" charset="0"/>
                            <a:ea typeface="Cambria Math" charset="0"/>
                            <a:cs typeface="Cambria Math" charset="0"/>
                          </a:rPr>
                        </m:ctrlPr>
                      </m:naryPr>
                      <m:sub/>
                      <m:sup/>
                      <m:e>
                        <m:r>
                          <a:rPr lang="en-US" sz="1200" i="1">
                            <a:latin typeface="Cambria Math" charset="0"/>
                            <a:ea typeface="Cambria Math" charset="0"/>
                            <a:cs typeface="Cambria Math" charset="0"/>
                          </a:rPr>
                          <m:t>𝑓</m:t>
                        </m:r>
                        <m:d>
                          <m:dPr>
                            <m:ctrlPr>
                              <a:rPr lang="en-US" sz="1200" i="1">
                                <a:latin typeface="Cambria Math" charset="0"/>
                                <a:ea typeface="Cambria Math" charset="0"/>
                                <a:cs typeface="Cambria Math" charset="0"/>
                              </a:rPr>
                            </m:ctrlPr>
                          </m:dPr>
                          <m:e>
                            <m:r>
                              <a:rPr lang="en-US" sz="1200" i="1">
                                <a:latin typeface="Cambria Math" charset="0"/>
                                <a:ea typeface="Cambria Math" charset="0"/>
                                <a:cs typeface="Cambria Math" charset="0"/>
                              </a:rPr>
                              <m:t>𝑦</m:t>
                            </m:r>
                          </m:e>
                        </m:d>
                        <m:r>
                          <a:rPr lang="en-US" sz="1200" i="1">
                            <a:latin typeface="Cambria Math" charset="0"/>
                            <a:ea typeface="Cambria Math" charset="0"/>
                            <a:cs typeface="Cambria Math" charset="0"/>
                          </a:rPr>
                          <m:t>𝑔</m:t>
                        </m:r>
                        <m:d>
                          <m:dPr>
                            <m:ctrlPr>
                              <a:rPr lang="en-US" sz="1200" i="1">
                                <a:latin typeface="Cambria Math" charset="0"/>
                                <a:ea typeface="Cambria Math" charset="0"/>
                                <a:cs typeface="Cambria Math" charset="0"/>
                              </a:rPr>
                            </m:ctrlPr>
                          </m:dPr>
                          <m:e>
                            <m:r>
                              <a:rPr lang="en-US" sz="1200" i="1">
                                <a:latin typeface="Cambria Math" charset="0"/>
                                <a:ea typeface="Cambria Math" charset="0"/>
                                <a:cs typeface="Cambria Math" charset="0"/>
                              </a:rPr>
                              <m:t>𝑥</m:t>
                            </m:r>
                            <m:r>
                              <a:rPr lang="en-US" sz="1200" i="1">
                                <a:latin typeface="Cambria Math" charset="0"/>
                                <a:ea typeface="Cambria Math" charset="0"/>
                                <a:cs typeface="Cambria Math" charset="0"/>
                              </a:rPr>
                              <m:t>−</m:t>
                            </m:r>
                            <m:r>
                              <a:rPr lang="en-US" sz="1200" i="1">
                                <a:latin typeface="Cambria Math" charset="0"/>
                                <a:ea typeface="Cambria Math" charset="0"/>
                                <a:cs typeface="Cambria Math" charset="0"/>
                              </a:rPr>
                              <m:t>𝑦</m:t>
                            </m:r>
                          </m:e>
                        </m:d>
                        <m:r>
                          <a:rPr lang="en-US" sz="1200" b="0" i="1" smtClean="0">
                            <a:latin typeface="Cambria Math" charset="0"/>
                            <a:ea typeface="Cambria Math" charset="0"/>
                            <a:cs typeface="Cambria Math" charset="0"/>
                          </a:rPr>
                          <m:t> </m:t>
                        </m:r>
                        <m:r>
                          <a:rPr lang="en-US" sz="1200" i="1">
                            <a:latin typeface="Cambria Math" charset="0"/>
                            <a:ea typeface="Cambria Math" charset="0"/>
                            <a:cs typeface="Cambria Math" charset="0"/>
                          </a:rPr>
                          <m:t>𝑑𝑦</m:t>
                        </m:r>
                      </m:e>
                    </m:nary>
                  </m:oMath>
                </a14:m>
                <a:r>
                  <a:rPr lang="en-US" sz="1200" dirty="0" smtClean="0"/>
                  <a:t> </a:t>
                </a:r>
              </a:p>
              <a:p>
                <a:pPr/>
                <a14:m>
                  <m:oMathPara xmlns:m="http://schemas.openxmlformats.org/officeDocument/2006/math">
                    <m:oMathParaPr>
                      <m:jc m:val="left"/>
                    </m:oMathParaPr>
                    <m:oMath xmlns:m="http://schemas.openxmlformats.org/officeDocument/2006/math">
                      <m:r>
                        <a:rPr lang="en-US" sz="1200" i="1" dirty="0" smtClean="0">
                          <a:latin typeface="Cambria Math" charset="0"/>
                          <a:ea typeface="Cambria Math" charset="0"/>
                          <a:cs typeface="Cambria Math" charset="0"/>
                        </a:rPr>
                        <m:t>ℱ</m:t>
                      </m:r>
                      <m:d>
                        <m:dPr>
                          <m:begChr m:val="["/>
                          <m:endChr m:val="]"/>
                          <m:ctrlPr>
                            <a:rPr lang="en-US" sz="1200" b="0" i="1" dirty="0" smtClean="0">
                              <a:latin typeface="Cambria Math" charset="0"/>
                              <a:ea typeface="Cambria Math" charset="0"/>
                              <a:cs typeface="Cambria Math" charset="0"/>
                            </a:rPr>
                          </m:ctrlPr>
                        </m:dPr>
                        <m:e>
                          <m:r>
                            <a:rPr lang="en-US" sz="1200" b="0" i="1" dirty="0" smtClean="0">
                              <a:latin typeface="Cambria Math" charset="0"/>
                              <a:ea typeface="Cambria Math" charset="0"/>
                              <a:cs typeface="Cambria Math" charset="0"/>
                            </a:rPr>
                            <m:t>𝑓</m:t>
                          </m:r>
                          <m:d>
                            <m:dPr>
                              <m:ctrlPr>
                                <a:rPr lang="en-US" sz="1200" b="0" i="1" dirty="0" smtClean="0">
                                  <a:latin typeface="Cambria Math" charset="0"/>
                                  <a:ea typeface="Cambria Math" charset="0"/>
                                  <a:cs typeface="Cambria Math" charset="0"/>
                                </a:rPr>
                              </m:ctrlPr>
                            </m:dPr>
                            <m:e>
                              <m:r>
                                <a:rPr lang="en-US" sz="1200" b="0" i="1" dirty="0" smtClean="0">
                                  <a:latin typeface="Cambria Math" charset="0"/>
                                  <a:ea typeface="Cambria Math" charset="0"/>
                                  <a:cs typeface="Cambria Math" charset="0"/>
                                </a:rPr>
                                <m:t>𝑥</m:t>
                              </m:r>
                            </m:e>
                          </m:d>
                          <m:r>
                            <a:rPr lang="en-US" sz="1200" b="0" i="1" dirty="0" smtClean="0">
                              <a:latin typeface="Cambria Math" charset="0"/>
                              <a:ea typeface="Cambria Math" charset="0"/>
                              <a:cs typeface="Cambria Math" charset="0"/>
                            </a:rPr>
                            <m:t>∗</m:t>
                          </m:r>
                          <m:r>
                            <a:rPr lang="en-US" sz="1200" b="0" i="1" dirty="0" smtClean="0">
                              <a:latin typeface="Cambria Math" charset="0"/>
                              <a:ea typeface="Cambria Math" charset="0"/>
                              <a:cs typeface="Cambria Math" charset="0"/>
                            </a:rPr>
                            <m:t>𝑔</m:t>
                          </m:r>
                          <m:d>
                            <m:dPr>
                              <m:ctrlPr>
                                <a:rPr lang="en-US" sz="1200" b="0" i="1" dirty="0" smtClean="0">
                                  <a:latin typeface="Cambria Math" charset="0"/>
                                  <a:ea typeface="Cambria Math" charset="0"/>
                                  <a:cs typeface="Cambria Math" charset="0"/>
                                </a:rPr>
                              </m:ctrlPr>
                            </m:dPr>
                            <m:e>
                              <m:r>
                                <a:rPr lang="en-US" sz="1200" b="0" i="1" dirty="0" smtClean="0">
                                  <a:latin typeface="Cambria Math" charset="0"/>
                                  <a:ea typeface="Cambria Math" charset="0"/>
                                  <a:cs typeface="Cambria Math" charset="0"/>
                                </a:rPr>
                                <m:t>𝑥</m:t>
                              </m:r>
                            </m:e>
                          </m:d>
                        </m:e>
                      </m:d>
                      <m:r>
                        <a:rPr lang="en-US" sz="1200" b="0" i="1" dirty="0" smtClean="0">
                          <a:latin typeface="Cambria Math" charset="0"/>
                          <a:ea typeface="Cambria Math" charset="0"/>
                          <a:cs typeface="Cambria Math" charset="0"/>
                        </a:rPr>
                        <m:t>=</m:t>
                      </m:r>
                      <m:r>
                        <a:rPr lang="en-US" sz="1200" i="1" dirty="0">
                          <a:latin typeface="Cambria Math" charset="0"/>
                          <a:ea typeface="Cambria Math" charset="0"/>
                          <a:cs typeface="Cambria Math" charset="0"/>
                        </a:rPr>
                        <m:t>ℱ</m:t>
                      </m:r>
                      <m:d>
                        <m:dPr>
                          <m:begChr m:val="["/>
                          <m:endChr m:val="]"/>
                          <m:ctrlPr>
                            <a:rPr lang="en-US" sz="1200" i="1" dirty="0">
                              <a:latin typeface="Cambria Math" charset="0"/>
                              <a:ea typeface="Cambria Math" charset="0"/>
                              <a:cs typeface="Cambria Math" charset="0"/>
                            </a:rPr>
                          </m:ctrlPr>
                        </m:dPr>
                        <m:e>
                          <m:r>
                            <a:rPr lang="en-US" sz="1200" i="1" dirty="0">
                              <a:latin typeface="Cambria Math" charset="0"/>
                              <a:ea typeface="Cambria Math" charset="0"/>
                              <a:cs typeface="Cambria Math" charset="0"/>
                            </a:rPr>
                            <m:t>𝑓</m:t>
                          </m:r>
                          <m:d>
                            <m:dPr>
                              <m:ctrlPr>
                                <a:rPr lang="en-US" sz="1200" i="1" dirty="0">
                                  <a:latin typeface="Cambria Math" charset="0"/>
                                  <a:ea typeface="Cambria Math" charset="0"/>
                                  <a:cs typeface="Cambria Math" charset="0"/>
                                </a:rPr>
                              </m:ctrlPr>
                            </m:dPr>
                            <m:e>
                              <m:r>
                                <a:rPr lang="en-US" sz="1200" i="1" dirty="0">
                                  <a:latin typeface="Cambria Math" charset="0"/>
                                  <a:ea typeface="Cambria Math" charset="0"/>
                                  <a:cs typeface="Cambria Math" charset="0"/>
                                </a:rPr>
                                <m:t>𝑥</m:t>
                              </m:r>
                            </m:e>
                          </m:d>
                        </m:e>
                      </m:d>
                      <m:r>
                        <a:rPr lang="en-US" sz="1200" i="1" dirty="0">
                          <a:latin typeface="Cambria Math" charset="0"/>
                          <a:ea typeface="Cambria Math" charset="0"/>
                          <a:cs typeface="Cambria Math" charset="0"/>
                        </a:rPr>
                        <m:t>ℱ</m:t>
                      </m:r>
                      <m:d>
                        <m:dPr>
                          <m:begChr m:val="["/>
                          <m:endChr m:val="]"/>
                          <m:ctrlPr>
                            <a:rPr lang="en-US" sz="1200" i="1" dirty="0">
                              <a:latin typeface="Cambria Math" charset="0"/>
                              <a:ea typeface="Cambria Math" charset="0"/>
                              <a:cs typeface="Cambria Math" charset="0"/>
                            </a:rPr>
                          </m:ctrlPr>
                        </m:dPr>
                        <m:e>
                          <m:r>
                            <a:rPr lang="en-US" sz="1200" i="1" dirty="0">
                              <a:latin typeface="Cambria Math" charset="0"/>
                              <a:ea typeface="Cambria Math" charset="0"/>
                              <a:cs typeface="Cambria Math" charset="0"/>
                            </a:rPr>
                            <m:t>𝑔</m:t>
                          </m:r>
                          <m:d>
                            <m:dPr>
                              <m:ctrlPr>
                                <a:rPr lang="en-US" sz="1200" i="1" dirty="0">
                                  <a:latin typeface="Cambria Math" charset="0"/>
                                  <a:ea typeface="Cambria Math" charset="0"/>
                                  <a:cs typeface="Cambria Math" charset="0"/>
                                </a:rPr>
                              </m:ctrlPr>
                            </m:dPr>
                            <m:e>
                              <m:r>
                                <a:rPr lang="en-US" sz="1200" i="1" dirty="0">
                                  <a:latin typeface="Cambria Math" charset="0"/>
                                  <a:ea typeface="Cambria Math" charset="0"/>
                                  <a:cs typeface="Cambria Math" charset="0"/>
                                </a:rPr>
                                <m:t>𝑥</m:t>
                              </m:r>
                            </m:e>
                          </m:d>
                        </m:e>
                      </m:d>
                    </m:oMath>
                  </m:oMathPara>
                </a14:m>
                <a:endParaRPr lang="en-US" dirty="0"/>
              </a:p>
            </p:txBody>
          </p:sp>
        </mc:Choice>
        <mc:Fallback xmlns="">
          <p:sp>
            <p:nvSpPr>
              <p:cNvPr id="3" name="Notes Placeholder 2"/>
              <p:cNvSpPr>
                <a:spLocks noGrp="1"/>
              </p:cNvSpPr>
              <p:nvPr>
                <p:ph type="body" idx="1"/>
              </p:nvPr>
            </p:nvSpPr>
            <p:spPr/>
            <p:txBody>
              <a:bodyPr/>
              <a:lstStyle/>
              <a:p>
                <a:r>
                  <a:rPr lang="en-US" dirty="0" smtClean="0"/>
                  <a:t>Reminder:</a:t>
                </a:r>
                <a:r>
                  <a:rPr lang="en-US" baseline="0" dirty="0" smtClean="0"/>
                  <a:t> convolution (</a:t>
                </a:r>
                <a:r>
                  <a:rPr lang="en-US" b="0" i="0" baseline="0" smtClean="0">
                    <a:latin typeface="Cambria Math" charset="0"/>
                  </a:rPr>
                  <a:t>𝑓</a:t>
                </a:r>
                <a:r>
                  <a:rPr lang="en-US" b="0" i="0" baseline="0" smtClean="0">
                    <a:latin typeface="Cambria Math" charset="0"/>
                    <a:ea typeface="Cambria Math" charset="0"/>
                    <a:cs typeface="Cambria Math" charset="0"/>
                  </a:rPr>
                  <a:t>∗𝑔)(𝑥)= ∫1▒𝑓(𝑦)𝑔(𝑥−𝑦)𝑑𝑦</a:t>
                </a:r>
                <a:endParaRPr lang="en-US" dirty="0"/>
              </a:p>
            </p:txBody>
          </p:sp>
        </mc:Fallback>
      </mc:AlternateContent>
      <p:sp>
        <p:nvSpPr>
          <p:cNvPr id="4" name="Slide Number Placeholder 3"/>
          <p:cNvSpPr>
            <a:spLocks noGrp="1"/>
          </p:cNvSpPr>
          <p:nvPr>
            <p:ph type="sldNum" sz="quarter" idx="10"/>
          </p:nvPr>
        </p:nvSpPr>
        <p:spPr/>
        <p:txBody>
          <a:bodyPr/>
          <a:lstStyle/>
          <a:p>
            <a:pPr>
              <a:defRPr/>
            </a:pPr>
            <a:fld id="{0D780E38-F900-4C2F-B5A0-20E2A1DFF24A}" type="slidenum">
              <a:rPr lang="de-DE" smtClean="0"/>
              <a:pPr>
                <a:defRPr/>
              </a:pPr>
              <a:t>15</a:t>
            </a:fld>
            <a:endParaRPr lang="de-DE" dirty="0"/>
          </a:p>
        </p:txBody>
      </p:sp>
    </p:spTree>
    <p:extLst>
      <p:ext uri="{BB962C8B-B14F-4D97-AF65-F5344CB8AC3E}">
        <p14:creationId xmlns:p14="http://schemas.microsoft.com/office/powerpoint/2010/main" val="8881477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D780E38-F900-4C2F-B5A0-20E2A1DFF24A}" type="slidenum">
              <a:rPr lang="de-DE" smtClean="0"/>
              <a:pPr>
                <a:defRPr/>
              </a:pPr>
              <a:t>17</a:t>
            </a:fld>
            <a:endParaRPr lang="de-DE"/>
          </a:p>
        </p:txBody>
      </p:sp>
    </p:spTree>
    <p:extLst>
      <p:ext uri="{BB962C8B-B14F-4D97-AF65-F5344CB8AC3E}">
        <p14:creationId xmlns:p14="http://schemas.microsoft.com/office/powerpoint/2010/main" val="7350091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D780E38-F900-4C2F-B5A0-20E2A1DFF24A}" type="slidenum">
              <a:rPr lang="de-DE" smtClean="0"/>
              <a:pPr>
                <a:defRPr/>
              </a:pPr>
              <a:t>18</a:t>
            </a:fld>
            <a:endParaRPr lang="de-DE"/>
          </a:p>
        </p:txBody>
      </p:sp>
    </p:spTree>
    <p:extLst>
      <p:ext uri="{BB962C8B-B14F-4D97-AF65-F5344CB8AC3E}">
        <p14:creationId xmlns:p14="http://schemas.microsoft.com/office/powerpoint/2010/main" val="20175088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D780E38-F900-4C2F-B5A0-20E2A1DFF24A}" type="slidenum">
              <a:rPr lang="de-DE" smtClean="0"/>
              <a:pPr>
                <a:defRPr/>
              </a:pPr>
              <a:t>19</a:t>
            </a:fld>
            <a:endParaRPr lang="de-DE"/>
          </a:p>
        </p:txBody>
      </p:sp>
    </p:spTree>
    <p:extLst>
      <p:ext uri="{BB962C8B-B14F-4D97-AF65-F5344CB8AC3E}">
        <p14:creationId xmlns:p14="http://schemas.microsoft.com/office/powerpoint/2010/main" val="5708079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D780E38-F900-4C2F-B5A0-20E2A1DFF24A}" type="slidenum">
              <a:rPr lang="de-DE" smtClean="0"/>
              <a:pPr>
                <a:defRPr/>
              </a:pPr>
              <a:t>20</a:t>
            </a:fld>
            <a:endParaRPr lang="de-DE"/>
          </a:p>
        </p:txBody>
      </p:sp>
    </p:spTree>
    <p:extLst>
      <p:ext uri="{BB962C8B-B14F-4D97-AF65-F5344CB8AC3E}">
        <p14:creationId xmlns:p14="http://schemas.microsoft.com/office/powerpoint/2010/main" val="7596468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Neutron Spin Echo</a:t>
            </a:r>
            <a:r>
              <a:rPr lang="en-US" baseline="0" dirty="0" smtClean="0"/>
              <a:t> is a particular experimental technique that allows to measure very small neutron velocity changes on objects that are fairly large. </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It provides complementary dynamics to the structural information gained with SANS/SAXS techniques. I</a:t>
            </a:r>
            <a:r>
              <a:rPr lang="en-US" baseline="0" dirty="0" smtClean="0"/>
              <a:t>t allows to use relatively broad neutron wavelength band while maintaining very good resolution.</a:t>
            </a: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The</a:t>
            </a:r>
            <a:r>
              <a:rPr lang="en-US" dirty="0" smtClean="0"/>
              <a:t> “end product” is a so-called intermediate scattering function I(</a:t>
            </a:r>
            <a:r>
              <a:rPr lang="en-US" dirty="0" err="1" smtClean="0"/>
              <a:t>Q,t</a:t>
            </a:r>
            <a:r>
              <a:rPr lang="en-US" dirty="0" smtClean="0"/>
              <a:t>). One</a:t>
            </a:r>
            <a:r>
              <a:rPr lang="en-US" baseline="0" dirty="0" smtClean="0"/>
              <a:t> drawback is that it is a “counting intensive” method requiring large samples and relatively long counting times.</a:t>
            </a:r>
          </a:p>
          <a:p>
            <a:endParaRPr lang="en-US" dirty="0"/>
          </a:p>
        </p:txBody>
      </p:sp>
      <p:sp>
        <p:nvSpPr>
          <p:cNvPr id="4" name="Slide Number Placeholder 3"/>
          <p:cNvSpPr>
            <a:spLocks noGrp="1"/>
          </p:cNvSpPr>
          <p:nvPr>
            <p:ph type="sldNum" sz="quarter" idx="10"/>
          </p:nvPr>
        </p:nvSpPr>
        <p:spPr/>
        <p:txBody>
          <a:bodyPr/>
          <a:lstStyle/>
          <a:p>
            <a:pPr>
              <a:defRPr/>
            </a:pPr>
            <a:fld id="{0D780E38-F900-4C2F-B5A0-20E2A1DFF24A}" type="slidenum">
              <a:rPr lang="de-DE" smtClean="0"/>
              <a:pPr>
                <a:defRPr/>
              </a:pPr>
              <a:t>2</a:t>
            </a:fld>
            <a:endParaRPr lang="de-DE"/>
          </a:p>
        </p:txBody>
      </p:sp>
    </p:spTree>
    <p:extLst>
      <p:ext uri="{BB962C8B-B14F-4D97-AF65-F5344CB8AC3E}">
        <p14:creationId xmlns:p14="http://schemas.microsoft.com/office/powerpoint/2010/main" val="6909336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D780E38-F900-4C2F-B5A0-20E2A1DFF24A}" type="slidenum">
              <a:rPr lang="de-DE" smtClean="0"/>
              <a:pPr>
                <a:defRPr/>
              </a:pPr>
              <a:t>21</a:t>
            </a:fld>
            <a:endParaRPr lang="de-DE"/>
          </a:p>
        </p:txBody>
      </p:sp>
    </p:spTree>
    <p:extLst>
      <p:ext uri="{BB962C8B-B14F-4D97-AF65-F5344CB8AC3E}">
        <p14:creationId xmlns:p14="http://schemas.microsoft.com/office/powerpoint/2010/main" val="5647693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D780E38-F900-4C2F-B5A0-20E2A1DFF24A}" type="slidenum">
              <a:rPr lang="de-DE" smtClean="0"/>
              <a:pPr>
                <a:defRPr/>
              </a:pPr>
              <a:t>22</a:t>
            </a:fld>
            <a:endParaRPr lang="de-DE"/>
          </a:p>
        </p:txBody>
      </p:sp>
    </p:spTree>
    <p:extLst>
      <p:ext uri="{BB962C8B-B14F-4D97-AF65-F5344CB8AC3E}">
        <p14:creationId xmlns:p14="http://schemas.microsoft.com/office/powerpoint/2010/main" val="5943601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Arial" pitchFamily="34" charset="0"/>
                <a:ea typeface="+mn-ea"/>
                <a:cs typeface="+mn-cs"/>
              </a:rPr>
              <a:t>Effect of the (para)magnetic scattering on the beam polarization: </a:t>
            </a:r>
          </a:p>
          <a:p>
            <a:r>
              <a:rPr lang="en-US" sz="1200" b="0" i="0" u="none" strike="noStrike" kern="1200" baseline="0" dirty="0" smtClean="0">
                <a:solidFill>
                  <a:schemeClr val="tx1"/>
                </a:solidFill>
                <a:latin typeface="Arial" pitchFamily="34" charset="0"/>
                <a:ea typeface="+mn-ea"/>
                <a:cs typeface="+mn-cs"/>
              </a:rPr>
              <a:t>a) the component parallel to the wave vector Q undergoes a spin flip </a:t>
            </a:r>
          </a:p>
          <a:p>
            <a:r>
              <a:rPr lang="en-US" sz="1200" b="0" i="0" u="none" strike="noStrike" kern="1200" baseline="0" dirty="0" smtClean="0">
                <a:solidFill>
                  <a:schemeClr val="tx1"/>
                </a:solidFill>
                <a:latin typeface="Arial" pitchFamily="34" charset="0"/>
                <a:ea typeface="+mn-ea"/>
                <a:cs typeface="+mn-cs"/>
              </a:rPr>
              <a:t>b) the component perpendicular to Q gets depolarized. </a:t>
            </a:r>
          </a:p>
          <a:p>
            <a:endParaRPr lang="en-US" sz="1200" b="0" i="0" u="none" strike="noStrike" kern="1200" baseline="0" dirty="0" smtClean="0">
              <a:solidFill>
                <a:schemeClr val="tx1"/>
              </a:solidFill>
              <a:latin typeface="Arial" pitchFamily="34" charset="0"/>
              <a:ea typeface="+mn-ea"/>
              <a:cs typeface="+mn-cs"/>
            </a:endParaRPr>
          </a:p>
          <a:p>
            <a:r>
              <a:rPr lang="en-US" sz="1200" b="0" i="0" u="none" strike="noStrike" kern="1200" baseline="0" dirty="0" smtClean="0">
                <a:solidFill>
                  <a:schemeClr val="tx1"/>
                </a:solidFill>
                <a:latin typeface="Arial" pitchFamily="34" charset="0"/>
                <a:ea typeface="+mn-ea"/>
                <a:cs typeface="+mn-cs"/>
              </a:rPr>
              <a:t>As a result, on average, half of the signal </a:t>
            </a:r>
            <a:r>
              <a:rPr lang="en-US" sz="1200" b="0" i="0" u="none" strike="noStrike" kern="1200" baseline="0" dirty="0" err="1" smtClean="0">
                <a:solidFill>
                  <a:schemeClr val="tx1"/>
                </a:solidFill>
                <a:latin typeface="Arial" pitchFamily="34" charset="0"/>
                <a:ea typeface="+mn-ea"/>
                <a:cs typeface="+mn-cs"/>
              </a:rPr>
              <a:t>precesses</a:t>
            </a:r>
            <a:r>
              <a:rPr lang="en-US" sz="1200" b="0" i="0" u="none" strike="noStrike" kern="1200" baseline="0" dirty="0" smtClean="0">
                <a:solidFill>
                  <a:schemeClr val="tx1"/>
                </a:solidFill>
                <a:latin typeface="Arial" pitchFamily="34" charset="0"/>
                <a:ea typeface="+mn-ea"/>
                <a:cs typeface="+mn-cs"/>
              </a:rPr>
              <a:t> by 180 </a:t>
            </a:r>
            <a:r>
              <a:rPr lang="en-US" sz="1200" b="0" i="0" u="none" strike="noStrike" kern="1200" baseline="0" dirty="0" err="1" smtClean="0">
                <a:solidFill>
                  <a:schemeClr val="tx1"/>
                </a:solidFill>
                <a:latin typeface="Arial" pitchFamily="34" charset="0"/>
                <a:ea typeface="+mn-ea"/>
                <a:cs typeface="+mn-cs"/>
              </a:rPr>
              <a:t>deg</a:t>
            </a:r>
            <a:r>
              <a:rPr lang="en-US" sz="1200" b="0" i="0" u="none" strike="noStrike" kern="1200" baseline="0" dirty="0" smtClean="0">
                <a:solidFill>
                  <a:schemeClr val="tx1"/>
                </a:solidFill>
                <a:latin typeface="Arial" pitchFamily="34" charset="0"/>
                <a:ea typeface="+mn-ea"/>
                <a:cs typeface="+mn-cs"/>
              </a:rPr>
              <a:t> around the axis perpendicular to  Q (</a:t>
            </a:r>
            <a:r>
              <a:rPr lang="en-US" sz="1200" b="0" i="0" u="none" strike="noStrike" kern="1200" baseline="0" dirty="0" err="1" smtClean="0">
                <a:solidFill>
                  <a:schemeClr val="tx1"/>
                </a:solidFill>
                <a:latin typeface="Arial" pitchFamily="34" charset="0"/>
                <a:ea typeface="+mn-ea"/>
                <a:cs typeface="+mn-cs"/>
              </a:rPr>
              <a:t>P</a:t>
            </a:r>
            <a:r>
              <a:rPr lang="en-US" sz="1200" b="0" i="0" u="none" strike="noStrike" kern="1200" baseline="-25000" dirty="0" err="1" smtClean="0">
                <a:solidFill>
                  <a:schemeClr val="tx1"/>
                </a:solidFill>
                <a:latin typeface="Arial" pitchFamily="34" charset="0"/>
                <a:ea typeface="+mn-ea"/>
                <a:cs typeface="+mn-cs"/>
              </a:rPr>
              <a:t>echo</a:t>
            </a:r>
            <a:r>
              <a:rPr lang="en-US" sz="1200" b="0" i="0" u="none" strike="noStrike" kern="1200" baseline="0" dirty="0" smtClean="0">
                <a:solidFill>
                  <a:schemeClr val="tx1"/>
                </a:solidFill>
                <a:latin typeface="Arial" pitchFamily="34" charset="0"/>
                <a:ea typeface="+mn-ea"/>
                <a:cs typeface="+mn-cs"/>
              </a:rPr>
              <a:t>), whereas the other half is phase shifted by 180 </a:t>
            </a:r>
            <a:r>
              <a:rPr lang="en-US" sz="1200" b="0" i="0" u="none" strike="noStrike" kern="1200" baseline="0" dirty="0" err="1" smtClean="0">
                <a:solidFill>
                  <a:schemeClr val="tx1"/>
                </a:solidFill>
                <a:latin typeface="Arial" pitchFamily="34" charset="0"/>
                <a:ea typeface="+mn-ea"/>
                <a:cs typeface="+mn-cs"/>
              </a:rPr>
              <a:t>deg</a:t>
            </a:r>
            <a:r>
              <a:rPr lang="en-US" sz="1200" b="0" i="0" u="none" strike="noStrike" kern="1200" baseline="0" dirty="0" smtClean="0">
                <a:solidFill>
                  <a:schemeClr val="tx1"/>
                </a:solidFill>
                <a:latin typeface="Arial" pitchFamily="34" charset="0"/>
                <a:ea typeface="+mn-ea"/>
                <a:cs typeface="+mn-cs"/>
              </a:rPr>
              <a:t>(P</a:t>
            </a:r>
            <a:r>
              <a:rPr lang="en-US" sz="1200" b="0" i="0" u="none" strike="noStrike" kern="1200" baseline="-25000" dirty="0" smtClean="0">
                <a:solidFill>
                  <a:schemeClr val="tx1"/>
                </a:solidFill>
                <a:latin typeface="Arial" pitchFamily="34" charset="0"/>
                <a:ea typeface="+mn-ea"/>
                <a:cs typeface="+mn-cs"/>
              </a:rPr>
              <a:t>180</a:t>
            </a:r>
            <a:r>
              <a:rPr lang="en-US" sz="1200" b="0" i="0" u="none" strike="noStrike" kern="1200" baseline="0" dirty="0" smtClean="0">
                <a:solidFill>
                  <a:schemeClr val="tx1"/>
                </a:solidFill>
                <a:latin typeface="Arial" pitchFamily="34" charset="0"/>
                <a:ea typeface="+mn-ea"/>
                <a:cs typeface="+mn-cs"/>
              </a:rPr>
              <a:t>). </a:t>
            </a:r>
          </a:p>
          <a:p>
            <a:endParaRPr lang="en-US" sz="1200" b="0" i="0" u="none" strike="noStrike" kern="1200" baseline="0" dirty="0" smtClean="0">
              <a:solidFill>
                <a:schemeClr val="tx1"/>
              </a:solidFill>
              <a:latin typeface="Arial" pitchFamily="34" charset="0"/>
              <a:ea typeface="+mn-ea"/>
              <a:cs typeface="+mn-cs"/>
            </a:endParaRPr>
          </a:p>
          <a:p>
            <a:r>
              <a:rPr lang="en-US" sz="1200" b="0" i="0" u="none" strike="noStrike" kern="1200" baseline="0" dirty="0" err="1" smtClean="0">
                <a:solidFill>
                  <a:schemeClr val="tx1"/>
                </a:solidFill>
                <a:latin typeface="Arial" pitchFamily="34" charset="0"/>
                <a:ea typeface="+mn-ea"/>
                <a:cs typeface="+mn-cs"/>
              </a:rPr>
              <a:t>P</a:t>
            </a:r>
            <a:r>
              <a:rPr lang="en-US" sz="1200" b="0" i="0" u="none" strike="noStrike" kern="1200" baseline="-25000" dirty="0" err="1" smtClean="0">
                <a:solidFill>
                  <a:schemeClr val="tx1"/>
                </a:solidFill>
                <a:latin typeface="Arial" pitchFamily="34" charset="0"/>
                <a:ea typeface="+mn-ea"/>
                <a:cs typeface="+mn-cs"/>
              </a:rPr>
              <a:t>echo</a:t>
            </a:r>
            <a:r>
              <a:rPr lang="en-US" sz="1200" b="0" i="0" u="none" strike="noStrike" kern="1200" baseline="0" dirty="0" smtClean="0">
                <a:solidFill>
                  <a:schemeClr val="tx1"/>
                </a:solidFill>
                <a:latin typeface="Arial" pitchFamily="34" charset="0"/>
                <a:ea typeface="+mn-ea"/>
                <a:cs typeface="+mn-cs"/>
              </a:rPr>
              <a:t> gives an echo without the π flipper, in fact the magnetic scattering acts at a π flipper, while  P</a:t>
            </a:r>
            <a:r>
              <a:rPr lang="en-US" sz="1200" b="0" i="0" u="none" strike="noStrike" kern="1200" baseline="-25000" dirty="0" smtClean="0">
                <a:solidFill>
                  <a:schemeClr val="tx1"/>
                </a:solidFill>
                <a:latin typeface="Arial" pitchFamily="34" charset="0"/>
                <a:ea typeface="+mn-ea"/>
                <a:cs typeface="+mn-cs"/>
              </a:rPr>
              <a:t>180</a:t>
            </a:r>
            <a:r>
              <a:rPr lang="en-US" sz="1200" b="0" i="0" u="none" strike="noStrike" kern="1200" baseline="0" dirty="0" smtClean="0">
                <a:solidFill>
                  <a:schemeClr val="tx1"/>
                </a:solidFill>
                <a:latin typeface="Arial" pitchFamily="34" charset="0"/>
                <a:ea typeface="+mn-ea"/>
                <a:cs typeface="+mn-cs"/>
              </a:rPr>
              <a:t> contributes to the depolarized background</a:t>
            </a:r>
            <a:endParaRPr lang="en-US" dirty="0"/>
          </a:p>
        </p:txBody>
      </p:sp>
      <p:sp>
        <p:nvSpPr>
          <p:cNvPr id="4" name="Slide Number Placeholder 3"/>
          <p:cNvSpPr>
            <a:spLocks noGrp="1"/>
          </p:cNvSpPr>
          <p:nvPr>
            <p:ph type="sldNum" sz="quarter" idx="10"/>
          </p:nvPr>
        </p:nvSpPr>
        <p:spPr/>
        <p:txBody>
          <a:bodyPr/>
          <a:lstStyle/>
          <a:p>
            <a:pPr>
              <a:defRPr/>
            </a:pPr>
            <a:fld id="{0D780E38-F900-4C2F-B5A0-20E2A1DFF24A}" type="slidenum">
              <a:rPr lang="de-DE" smtClean="0"/>
              <a:pPr>
                <a:defRPr/>
              </a:pPr>
              <a:t>23</a:t>
            </a:fld>
            <a:endParaRPr lang="de-DE"/>
          </a:p>
        </p:txBody>
      </p:sp>
    </p:spTree>
    <p:extLst>
      <p:ext uri="{BB962C8B-B14F-4D97-AF65-F5344CB8AC3E}">
        <p14:creationId xmlns:p14="http://schemas.microsoft.com/office/powerpoint/2010/main" val="18725522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D780E38-F900-4C2F-B5A0-20E2A1DFF24A}" type="slidenum">
              <a:rPr lang="de-DE" smtClean="0"/>
              <a:pPr>
                <a:defRPr/>
              </a:pPr>
              <a:t>24</a:t>
            </a:fld>
            <a:endParaRPr lang="de-DE"/>
          </a:p>
        </p:txBody>
      </p:sp>
    </p:spTree>
    <p:extLst>
      <p:ext uri="{BB962C8B-B14F-4D97-AF65-F5344CB8AC3E}">
        <p14:creationId xmlns:p14="http://schemas.microsoft.com/office/powerpoint/2010/main" val="10804195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D780E38-F900-4C2F-B5A0-20E2A1DFF24A}" type="slidenum">
              <a:rPr lang="de-DE" smtClean="0"/>
              <a:pPr>
                <a:defRPr/>
              </a:pPr>
              <a:t>25</a:t>
            </a:fld>
            <a:endParaRPr lang="de-DE"/>
          </a:p>
        </p:txBody>
      </p:sp>
    </p:spTree>
    <p:extLst>
      <p:ext uri="{BB962C8B-B14F-4D97-AF65-F5344CB8AC3E}">
        <p14:creationId xmlns:p14="http://schemas.microsoft.com/office/powerpoint/2010/main" val="11995519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D780E38-F900-4C2F-B5A0-20E2A1DFF24A}" type="slidenum">
              <a:rPr lang="de-DE" smtClean="0"/>
              <a:pPr>
                <a:defRPr/>
              </a:pPr>
              <a:t>26</a:t>
            </a:fld>
            <a:endParaRPr lang="de-DE"/>
          </a:p>
        </p:txBody>
      </p:sp>
    </p:spTree>
    <p:extLst>
      <p:ext uri="{BB962C8B-B14F-4D97-AF65-F5344CB8AC3E}">
        <p14:creationId xmlns:p14="http://schemas.microsoft.com/office/powerpoint/2010/main" val="14234847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D780E38-F900-4C2F-B5A0-20E2A1DFF24A}" type="slidenum">
              <a:rPr lang="de-DE" smtClean="0"/>
              <a:pPr>
                <a:defRPr/>
              </a:pPr>
              <a:t>27</a:t>
            </a:fld>
            <a:endParaRPr lang="de-DE"/>
          </a:p>
        </p:txBody>
      </p:sp>
    </p:spTree>
    <p:extLst>
      <p:ext uri="{BB962C8B-B14F-4D97-AF65-F5344CB8AC3E}">
        <p14:creationId xmlns:p14="http://schemas.microsoft.com/office/powerpoint/2010/main" val="14645820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D780E38-F900-4C2F-B5A0-20E2A1DFF24A}" type="slidenum">
              <a:rPr lang="de-DE" smtClean="0"/>
              <a:pPr>
                <a:defRPr/>
              </a:pPr>
              <a:t>28</a:t>
            </a:fld>
            <a:endParaRPr lang="de-DE"/>
          </a:p>
        </p:txBody>
      </p:sp>
    </p:spTree>
    <p:extLst>
      <p:ext uri="{BB962C8B-B14F-4D97-AF65-F5344CB8AC3E}">
        <p14:creationId xmlns:p14="http://schemas.microsoft.com/office/powerpoint/2010/main" val="16082311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D780E38-F900-4C2F-B5A0-20E2A1DFF24A}" type="slidenum">
              <a:rPr lang="de-DE" smtClean="0"/>
              <a:pPr>
                <a:defRPr/>
              </a:pPr>
              <a:t>30</a:t>
            </a:fld>
            <a:endParaRPr lang="de-DE"/>
          </a:p>
        </p:txBody>
      </p:sp>
    </p:spTree>
    <p:extLst>
      <p:ext uri="{BB962C8B-B14F-4D97-AF65-F5344CB8AC3E}">
        <p14:creationId xmlns:p14="http://schemas.microsoft.com/office/powerpoint/2010/main" val="13112863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D780E38-F900-4C2F-B5A0-20E2A1DFF24A}" type="slidenum">
              <a:rPr lang="de-DE" smtClean="0"/>
              <a:pPr>
                <a:defRPr/>
              </a:pPr>
              <a:t>31</a:t>
            </a:fld>
            <a:endParaRPr lang="de-DE"/>
          </a:p>
        </p:txBody>
      </p:sp>
    </p:spTree>
    <p:extLst>
      <p:ext uri="{BB962C8B-B14F-4D97-AF65-F5344CB8AC3E}">
        <p14:creationId xmlns:p14="http://schemas.microsoft.com/office/powerpoint/2010/main" val="18607961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see where the NSE is</a:t>
            </a:r>
            <a:r>
              <a:rPr lang="en-US" baseline="0" dirty="0" smtClean="0"/>
              <a:t> placed in the landscape of neutron and X-ray scattering techniques.</a:t>
            </a:r>
          </a:p>
          <a:p>
            <a:endParaRPr lang="en-US" baseline="0" dirty="0" smtClean="0"/>
          </a:p>
          <a:p>
            <a:r>
              <a:rPr lang="en-US" dirty="0" smtClean="0"/>
              <a:t>Note:</a:t>
            </a:r>
          </a:p>
          <a:p>
            <a:r>
              <a:rPr lang="en-US" sz="1200" b="0" i="0" u="none" strike="noStrike" kern="1200" baseline="0" dirty="0" smtClean="0">
                <a:solidFill>
                  <a:schemeClr val="tx1"/>
                </a:solidFill>
                <a:latin typeface="Arial" pitchFamily="34" charset="0"/>
                <a:ea typeface="+mn-ea"/>
                <a:cs typeface="+mn-cs"/>
              </a:rPr>
              <a:t>Pulsed field gradient NMR (PFGNMR) and dynamic light scattering (DLS) are methods that yield information that is related to or similar to the NSE data but on larger length and time scale. </a:t>
            </a:r>
          </a:p>
          <a:p>
            <a:endParaRPr lang="en-US" sz="1200" b="0" i="0" u="none" strike="noStrike" kern="1200" baseline="0" dirty="0" smtClean="0">
              <a:solidFill>
                <a:schemeClr val="tx1"/>
              </a:solidFill>
              <a:latin typeface="Arial" pitchFamily="34" charset="0"/>
              <a:ea typeface="+mn-ea"/>
              <a:cs typeface="+mn-cs"/>
            </a:endParaRPr>
          </a:p>
          <a:p>
            <a:r>
              <a:rPr lang="en-US" sz="1200" b="0" i="0" u="none" strike="noStrike" kern="1200" baseline="0" dirty="0" smtClean="0">
                <a:solidFill>
                  <a:schemeClr val="tx1"/>
                </a:solidFill>
                <a:latin typeface="Arial" pitchFamily="34" charset="0"/>
                <a:ea typeface="+mn-ea"/>
                <a:cs typeface="+mn-cs"/>
              </a:rPr>
              <a:t>PFGNMR is analogous to incoherent neutron scattering, whereas DLS corresponds to coherent scattering with the index of refraction replacing the scattering length density.</a:t>
            </a:r>
          </a:p>
          <a:p>
            <a:r>
              <a:rPr lang="en-US" sz="1200" b="0" i="0" u="none" strike="noStrike" kern="1200" baseline="0" dirty="0" smtClean="0">
                <a:solidFill>
                  <a:schemeClr val="tx1"/>
                </a:solidFill>
                <a:latin typeface="Arial" pitchFamily="34" charset="0"/>
                <a:ea typeface="+mn-ea"/>
                <a:cs typeface="+mn-cs"/>
              </a:rPr>
              <a:t>PFGNMR measures the ratio 'P of an NMR spin-echo</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0D780E38-F900-4C2F-B5A0-20E2A1DFF24A}" type="slidenum">
              <a:rPr lang="de-DE" smtClean="0"/>
              <a:pPr>
                <a:defRPr/>
              </a:pPr>
              <a:t>3</a:t>
            </a:fld>
            <a:endParaRPr lang="de-DE"/>
          </a:p>
        </p:txBody>
      </p:sp>
    </p:spTree>
    <p:extLst>
      <p:ext uri="{BB962C8B-B14F-4D97-AF65-F5344CB8AC3E}">
        <p14:creationId xmlns:p14="http://schemas.microsoft.com/office/powerpoint/2010/main" val="13734506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D780E38-F900-4C2F-B5A0-20E2A1DFF24A}" type="slidenum">
              <a:rPr lang="de-DE" smtClean="0"/>
              <a:pPr>
                <a:defRPr/>
              </a:pPr>
              <a:t>32</a:t>
            </a:fld>
            <a:endParaRPr lang="de-DE"/>
          </a:p>
        </p:txBody>
      </p:sp>
    </p:spTree>
    <p:extLst>
      <p:ext uri="{BB962C8B-B14F-4D97-AF65-F5344CB8AC3E}">
        <p14:creationId xmlns:p14="http://schemas.microsoft.com/office/powerpoint/2010/main" val="5770221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Arial" pitchFamily="34" charset="0"/>
                <a:ea typeface="+mn-ea"/>
                <a:cs typeface="+mn-cs"/>
              </a:rPr>
              <a:t>Sodium dodecyl sulfate (SDS)</a:t>
            </a:r>
            <a:endParaRPr lang="en-US" b="0" dirty="0"/>
          </a:p>
        </p:txBody>
      </p:sp>
      <p:sp>
        <p:nvSpPr>
          <p:cNvPr id="4" name="Slide Number Placeholder 3"/>
          <p:cNvSpPr>
            <a:spLocks noGrp="1"/>
          </p:cNvSpPr>
          <p:nvPr>
            <p:ph type="sldNum" sz="quarter" idx="10"/>
          </p:nvPr>
        </p:nvSpPr>
        <p:spPr/>
        <p:txBody>
          <a:bodyPr/>
          <a:lstStyle/>
          <a:p>
            <a:pPr>
              <a:defRPr/>
            </a:pPr>
            <a:fld id="{0D780E38-F900-4C2F-B5A0-20E2A1DFF24A}" type="slidenum">
              <a:rPr lang="de-DE" smtClean="0"/>
              <a:pPr>
                <a:defRPr/>
              </a:pPr>
              <a:t>33</a:t>
            </a:fld>
            <a:endParaRPr lang="de-DE"/>
          </a:p>
        </p:txBody>
      </p:sp>
    </p:spTree>
    <p:extLst>
      <p:ext uri="{BB962C8B-B14F-4D97-AF65-F5344CB8AC3E}">
        <p14:creationId xmlns:p14="http://schemas.microsoft.com/office/powerpoint/2010/main" val="11613498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smtClean="0">
              <a:solidFill>
                <a:schemeClr val="tx1"/>
              </a:solidFill>
              <a:latin typeface="Arial" pitchFamily="34" charset="0"/>
              <a:ea typeface="+mn-ea"/>
              <a:cs typeface="+mn-cs"/>
            </a:endParaRPr>
          </a:p>
          <a:p>
            <a:r>
              <a:rPr lang="en-US" sz="1200" b="0" i="0" u="none" strike="noStrike" kern="1200" baseline="0" dirty="0" smtClean="0">
                <a:solidFill>
                  <a:schemeClr val="tx1"/>
                </a:solidFill>
                <a:latin typeface="Arial" pitchFamily="34" charset="0"/>
                <a:ea typeface="+mn-ea"/>
                <a:cs typeface="+mn-cs"/>
              </a:rPr>
              <a:t>A measurement on a sample with 10% protonated PEP in a matrix of deuterated PEP.</a:t>
            </a:r>
          </a:p>
          <a:p>
            <a:r>
              <a:rPr lang="en-US" sz="1200" b="0" i="0" u="none" strike="noStrike" kern="1200" baseline="0" dirty="0" smtClean="0">
                <a:solidFill>
                  <a:schemeClr val="tx1"/>
                </a:solidFill>
                <a:latin typeface="Arial" pitchFamily="34" charset="0"/>
                <a:ea typeface="+mn-ea"/>
                <a:cs typeface="+mn-cs"/>
              </a:rPr>
              <a:t>Mw=200 kg/</a:t>
            </a:r>
            <a:r>
              <a:rPr lang="en-US" sz="1200" b="0" i="0" u="none" strike="noStrike" kern="1200" baseline="0" dirty="0" err="1" smtClean="0">
                <a:solidFill>
                  <a:schemeClr val="tx1"/>
                </a:solidFill>
                <a:latin typeface="Arial" pitchFamily="34" charset="0"/>
                <a:ea typeface="+mn-ea"/>
                <a:cs typeface="+mn-cs"/>
              </a:rPr>
              <a:t>mol</a:t>
            </a:r>
            <a:endParaRPr lang="en-US" sz="1200" b="0" i="0" u="none" strike="noStrike" kern="1200" baseline="0" dirty="0" smtClean="0">
              <a:solidFill>
                <a:schemeClr val="tx1"/>
              </a:solidFill>
              <a:latin typeface="Arial" pitchFamily="34" charset="0"/>
              <a:ea typeface="+mn-ea"/>
              <a:cs typeface="+mn-cs"/>
            </a:endParaRPr>
          </a:p>
          <a:p>
            <a:endParaRPr lang="en-US" sz="1200" b="0" i="0" u="none" strike="noStrike" kern="1200" baseline="0" dirty="0" smtClean="0">
              <a:solidFill>
                <a:schemeClr val="tx1"/>
              </a:solidFill>
              <a:latin typeface="Arial" pitchFamily="34" charset="0"/>
              <a:ea typeface="+mn-ea"/>
              <a:cs typeface="+mn-cs"/>
            </a:endParaRPr>
          </a:p>
          <a:p>
            <a:r>
              <a:rPr lang="en-US" sz="1200" b="0" i="0" u="none" strike="noStrike" kern="1200" baseline="0" dirty="0" smtClean="0">
                <a:solidFill>
                  <a:schemeClr val="tx1"/>
                </a:solidFill>
                <a:latin typeface="Arial" pitchFamily="34" charset="0"/>
                <a:ea typeface="+mn-ea"/>
                <a:cs typeface="+mn-cs"/>
              </a:rPr>
              <a:t>PEP poly-(ethylene propylene)</a:t>
            </a:r>
          </a:p>
        </p:txBody>
      </p:sp>
      <p:sp>
        <p:nvSpPr>
          <p:cNvPr id="4" name="Slide Number Placeholder 3"/>
          <p:cNvSpPr>
            <a:spLocks noGrp="1"/>
          </p:cNvSpPr>
          <p:nvPr>
            <p:ph type="sldNum" sz="quarter" idx="10"/>
          </p:nvPr>
        </p:nvSpPr>
        <p:spPr/>
        <p:txBody>
          <a:bodyPr/>
          <a:lstStyle/>
          <a:p>
            <a:pPr>
              <a:defRPr/>
            </a:pPr>
            <a:fld id="{0D780E38-F900-4C2F-B5A0-20E2A1DFF24A}" type="slidenum">
              <a:rPr lang="de-DE" smtClean="0"/>
              <a:pPr>
                <a:defRPr/>
              </a:pPr>
              <a:t>34</a:t>
            </a:fld>
            <a:endParaRPr lang="de-DE"/>
          </a:p>
        </p:txBody>
      </p:sp>
    </p:spTree>
    <p:extLst>
      <p:ext uri="{BB962C8B-B14F-4D97-AF65-F5344CB8AC3E}">
        <p14:creationId xmlns:p14="http://schemas.microsoft.com/office/powerpoint/2010/main" val="10690462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err="1" smtClean="0"/>
              <a:t>Quasielastic</a:t>
            </a:r>
            <a:r>
              <a:rPr lang="en-US" sz="1200" dirty="0" smtClean="0"/>
              <a:t> and neutron spin echo (NSE) measurements understand the effect of aspirin, a commonly used NSAID, on the dynamical and phase behavior of the membrane o  </a:t>
            </a:r>
            <a:r>
              <a:rPr lang="en-US" sz="1200" dirty="0" err="1" smtClean="0"/>
              <a:t>dimyristoylphosphatidylcholine</a:t>
            </a:r>
            <a:r>
              <a:rPr lang="en-US" sz="1200" dirty="0" smtClean="0"/>
              <a:t> (DMPC), a prominent representative of phospholipids residing in the outer leaflet of the human erythrocyte membrane. Elastic intensity scans reveal that addition of aspirin not only eliminates the pre-transition (solid gel to ripple phase), but also broadens the main phase transition (ripple to fluid phase) in the membrane - by V. K. Sharma.</a:t>
            </a:r>
          </a:p>
          <a:p>
            <a:endParaRPr lang="en-US" dirty="0"/>
          </a:p>
        </p:txBody>
      </p:sp>
      <p:sp>
        <p:nvSpPr>
          <p:cNvPr id="4" name="Slide Number Placeholder 3"/>
          <p:cNvSpPr>
            <a:spLocks noGrp="1"/>
          </p:cNvSpPr>
          <p:nvPr>
            <p:ph type="sldNum" sz="quarter" idx="10"/>
          </p:nvPr>
        </p:nvSpPr>
        <p:spPr/>
        <p:txBody>
          <a:bodyPr/>
          <a:lstStyle/>
          <a:p>
            <a:pPr>
              <a:defRPr/>
            </a:pPr>
            <a:fld id="{0D780E38-F900-4C2F-B5A0-20E2A1DFF24A}" type="slidenum">
              <a:rPr lang="de-DE" smtClean="0"/>
              <a:pPr>
                <a:defRPr/>
              </a:pPr>
              <a:t>35</a:t>
            </a:fld>
            <a:endParaRPr lang="de-DE"/>
          </a:p>
        </p:txBody>
      </p:sp>
    </p:spTree>
    <p:extLst>
      <p:ext uri="{BB962C8B-B14F-4D97-AF65-F5344CB8AC3E}">
        <p14:creationId xmlns:p14="http://schemas.microsoft.com/office/powerpoint/2010/main" val="11313863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smtClean="0"/>
              <a:t>Lipid raft hypothesis presents insights into how the cell membrane organizes proteins and lipids to accomplish its many vital functions. Combining contrast matching approaches with inelastic neutron scattering bending moduli of lipid domains is calculated  - by Jonathan Nickels</a:t>
            </a:r>
            <a:endParaRPr lang="en-US"/>
          </a:p>
        </p:txBody>
      </p:sp>
      <p:sp>
        <p:nvSpPr>
          <p:cNvPr id="4" name="Slide Number Placeholder 3"/>
          <p:cNvSpPr>
            <a:spLocks noGrp="1"/>
          </p:cNvSpPr>
          <p:nvPr>
            <p:ph type="sldNum" sz="quarter" idx="10"/>
          </p:nvPr>
        </p:nvSpPr>
        <p:spPr/>
        <p:txBody>
          <a:bodyPr/>
          <a:lstStyle/>
          <a:p>
            <a:pPr>
              <a:defRPr/>
            </a:pPr>
            <a:fld id="{0D780E38-F900-4C2F-B5A0-20E2A1DFF24A}" type="slidenum">
              <a:rPr lang="de-DE" smtClean="0"/>
              <a:pPr>
                <a:defRPr/>
              </a:pPr>
              <a:t>36</a:t>
            </a:fld>
            <a:endParaRPr lang="de-DE"/>
          </a:p>
        </p:txBody>
      </p:sp>
    </p:spTree>
    <p:extLst>
      <p:ext uri="{BB962C8B-B14F-4D97-AF65-F5344CB8AC3E}">
        <p14:creationId xmlns:p14="http://schemas.microsoft.com/office/powerpoint/2010/main" val="19630192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t>Using Neutron Spin Echo Spectroscopy we sampled Igg domain motion on a timescale of 7 ns with motional amplitudes of about 1 nm relative to each other. The mechanistic complexity of the linker region was described by a spring model with Brownian motion of the fragments in a harmonic potential. Displacements, timescale, friction and force constant of the underlying dynamics were accessed. The force constant exhibits a similar strength to an entropic spring, with friction of the fragment matching the unbound state. The observed fast motions are fluctuations in pre-existing equilibrium configurations.</a:t>
            </a:r>
          </a:p>
          <a:p>
            <a:endParaRPr lang="en-US" dirty="0" smtClean="0"/>
          </a:p>
          <a:p>
            <a:endParaRPr lang="en-US" dirty="0" smtClean="0"/>
          </a:p>
        </p:txBody>
      </p:sp>
      <p:sp>
        <p:nvSpPr>
          <p:cNvPr id="4" name="Slide Number Placeholder 3"/>
          <p:cNvSpPr>
            <a:spLocks noGrp="1"/>
          </p:cNvSpPr>
          <p:nvPr>
            <p:ph type="sldNum" sz="quarter" idx="10"/>
          </p:nvPr>
        </p:nvSpPr>
        <p:spPr/>
        <p:txBody>
          <a:bodyPr/>
          <a:lstStyle/>
          <a:p>
            <a:pPr>
              <a:defRPr/>
            </a:pPr>
            <a:fld id="{0D780E38-F900-4C2F-B5A0-20E2A1DFF24A}" type="slidenum">
              <a:rPr lang="de-DE" smtClean="0"/>
              <a:pPr>
                <a:defRPr/>
              </a:pPr>
              <a:t>37</a:t>
            </a:fld>
            <a:endParaRPr lang="de-DE"/>
          </a:p>
        </p:txBody>
      </p:sp>
    </p:spTree>
    <p:extLst>
      <p:ext uri="{BB962C8B-B14F-4D97-AF65-F5344CB8AC3E}">
        <p14:creationId xmlns:p14="http://schemas.microsoft.com/office/powerpoint/2010/main" val="12784724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Spin glass</a:t>
            </a:r>
            <a:endParaRPr lang="en-US" dirty="0"/>
          </a:p>
        </p:txBody>
      </p:sp>
      <p:sp>
        <p:nvSpPr>
          <p:cNvPr id="4" name="Slide Number Placeholder 3"/>
          <p:cNvSpPr>
            <a:spLocks noGrp="1"/>
          </p:cNvSpPr>
          <p:nvPr>
            <p:ph type="sldNum" sz="quarter" idx="10"/>
          </p:nvPr>
        </p:nvSpPr>
        <p:spPr/>
        <p:txBody>
          <a:bodyPr/>
          <a:lstStyle/>
          <a:p>
            <a:pPr>
              <a:defRPr/>
            </a:pPr>
            <a:fld id="{0D780E38-F900-4C2F-B5A0-20E2A1DFF24A}" type="slidenum">
              <a:rPr lang="de-DE" smtClean="0"/>
              <a:pPr>
                <a:defRPr/>
              </a:pPr>
              <a:t>38</a:t>
            </a:fld>
            <a:endParaRPr lang="de-DE"/>
          </a:p>
        </p:txBody>
      </p:sp>
    </p:spTree>
    <p:extLst>
      <p:ext uri="{BB962C8B-B14F-4D97-AF65-F5344CB8AC3E}">
        <p14:creationId xmlns:p14="http://schemas.microsoft.com/office/powerpoint/2010/main" val="10897870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D780E38-F900-4C2F-B5A0-20E2A1DFF24A}" type="slidenum">
              <a:rPr lang="de-DE" smtClean="0"/>
              <a:pPr>
                <a:defRPr/>
              </a:pPr>
              <a:t>39</a:t>
            </a:fld>
            <a:endParaRPr lang="de-DE"/>
          </a:p>
        </p:txBody>
      </p:sp>
    </p:spTree>
    <p:extLst>
      <p:ext uri="{BB962C8B-B14F-4D97-AF65-F5344CB8AC3E}">
        <p14:creationId xmlns:p14="http://schemas.microsoft.com/office/powerpoint/2010/main" val="16919500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M.</a:t>
            </a:r>
            <a:r>
              <a:rPr lang="en-US" sz="1200" baseline="0" dirty="0" smtClean="0"/>
              <a:t> </a:t>
            </a:r>
            <a:r>
              <a:rPr lang="en-US" sz="1200" dirty="0" smtClean="0"/>
              <a:t>Bee:</a:t>
            </a:r>
            <a:r>
              <a:rPr lang="en-US" sz="1200" baseline="0" dirty="0" smtClean="0"/>
              <a:t> </a:t>
            </a:r>
            <a:r>
              <a:rPr lang="en-US" sz="1200" dirty="0" err="1" smtClean="0"/>
              <a:t>Quasielastic</a:t>
            </a:r>
            <a:r>
              <a:rPr lang="en-US" sz="1200" dirty="0" smtClean="0"/>
              <a:t> Neutron Scattering, </a:t>
            </a:r>
            <a:r>
              <a:rPr lang="en-US" sz="1200" dirty="0" err="1" smtClean="0"/>
              <a:t>Hilger</a:t>
            </a:r>
            <a:r>
              <a:rPr lang="en-US" sz="1200" dirty="0" smtClean="0"/>
              <a:t>, Bristol, 1988.</a:t>
            </a:r>
          </a:p>
          <a:p>
            <a:r>
              <a:rPr lang="en-US" sz="1200" dirty="0" smtClean="0"/>
              <a:t>S.</a:t>
            </a:r>
            <a:r>
              <a:rPr lang="en-US" sz="1200" baseline="0" dirty="0" smtClean="0"/>
              <a:t> </a:t>
            </a:r>
            <a:r>
              <a:rPr lang="en-US" sz="1200" dirty="0" err="1" smtClean="0"/>
              <a:t>Lovesey</a:t>
            </a:r>
            <a:r>
              <a:rPr lang="en-US" sz="1200" dirty="0" smtClean="0"/>
              <a:t>:</a:t>
            </a:r>
            <a:r>
              <a:rPr lang="en-US" sz="1200" baseline="0" dirty="0" smtClean="0"/>
              <a:t> </a:t>
            </a:r>
            <a:r>
              <a:rPr lang="en-US" sz="1200" dirty="0" smtClean="0"/>
              <a:t>Theory of Neutron Scattering from Condensed Matter, Vol. 2, Clarendon Press,</a:t>
            </a:r>
            <a:r>
              <a:rPr lang="en-US" sz="1200" baseline="0" dirty="0" smtClean="0"/>
              <a:t> </a:t>
            </a:r>
            <a:r>
              <a:rPr lang="nb-NO" sz="1200" dirty="0" smtClean="0"/>
              <a:t>Oxford, 1986.</a:t>
            </a:r>
          </a:p>
          <a:p>
            <a:endParaRPr lang="en-US" sz="1200" dirty="0" smtClean="0"/>
          </a:p>
          <a:p>
            <a:endParaRPr lang="en-US" dirty="0"/>
          </a:p>
        </p:txBody>
      </p:sp>
      <p:sp>
        <p:nvSpPr>
          <p:cNvPr id="4" name="Slide Number Placeholder 3"/>
          <p:cNvSpPr>
            <a:spLocks noGrp="1"/>
          </p:cNvSpPr>
          <p:nvPr>
            <p:ph type="sldNum" sz="quarter" idx="10"/>
          </p:nvPr>
        </p:nvSpPr>
        <p:spPr/>
        <p:txBody>
          <a:bodyPr/>
          <a:lstStyle/>
          <a:p>
            <a:pPr>
              <a:defRPr/>
            </a:pPr>
            <a:fld id="{0D780E38-F900-4C2F-B5A0-20E2A1DFF24A}" type="slidenum">
              <a:rPr lang="de-DE" smtClean="0"/>
              <a:pPr>
                <a:defRPr/>
              </a:pPr>
              <a:t>40</a:t>
            </a:fld>
            <a:endParaRPr lang="de-DE"/>
          </a:p>
        </p:txBody>
      </p:sp>
    </p:spTree>
    <p:extLst>
      <p:ext uri="{BB962C8B-B14F-4D97-AF65-F5344CB8AC3E}">
        <p14:creationId xmlns:p14="http://schemas.microsoft.com/office/powerpoint/2010/main" val="11855515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NSE is quite mature</a:t>
            </a:r>
            <a:endParaRPr lang="en-US" dirty="0"/>
          </a:p>
        </p:txBody>
      </p:sp>
      <p:sp>
        <p:nvSpPr>
          <p:cNvPr id="4" name="Slide Number Placeholder 3"/>
          <p:cNvSpPr>
            <a:spLocks noGrp="1"/>
          </p:cNvSpPr>
          <p:nvPr>
            <p:ph type="sldNum" sz="quarter" idx="10"/>
          </p:nvPr>
        </p:nvSpPr>
        <p:spPr/>
        <p:txBody>
          <a:bodyPr/>
          <a:lstStyle/>
          <a:p>
            <a:pPr>
              <a:defRPr/>
            </a:pPr>
            <a:fld id="{0D780E38-F900-4C2F-B5A0-20E2A1DFF24A}" type="slidenum">
              <a:rPr lang="de-DE" smtClean="0"/>
              <a:pPr>
                <a:defRPr/>
              </a:pPr>
              <a:t>4</a:t>
            </a:fld>
            <a:endParaRPr lang="de-DE"/>
          </a:p>
        </p:txBody>
      </p:sp>
    </p:spTree>
    <p:extLst>
      <p:ext uri="{BB962C8B-B14F-4D97-AF65-F5344CB8AC3E}">
        <p14:creationId xmlns:p14="http://schemas.microsoft.com/office/powerpoint/2010/main" val="17876688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D780E38-F900-4C2F-B5A0-20E2A1DFF24A}" type="slidenum">
              <a:rPr lang="de-DE" smtClean="0"/>
              <a:pPr>
                <a:defRPr/>
              </a:pPr>
              <a:t>5</a:t>
            </a:fld>
            <a:endParaRPr lang="de-DE"/>
          </a:p>
        </p:txBody>
      </p:sp>
    </p:spTree>
    <p:extLst>
      <p:ext uri="{BB962C8B-B14F-4D97-AF65-F5344CB8AC3E}">
        <p14:creationId xmlns:p14="http://schemas.microsoft.com/office/powerpoint/2010/main" val="3044277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baseline="0" dirty="0" smtClean="0"/>
                  <a:t>In a typical inelastic neutron scattering experiment the spectral response of a sample is probed by the probability of a neutron energy change expressed by the dynamic structure factor (or scattering function) </a:t>
                </a:r>
                <a14:m>
                  <m:oMath xmlns:m="http://schemas.openxmlformats.org/officeDocument/2006/math">
                    <m:r>
                      <a:rPr lang="en-US" sz="1200" b="0" i="1" smtClean="0">
                        <a:latin typeface="Cambria Math" charset="0"/>
                        <a:ea typeface="Cambria Math" charset="0"/>
                        <a:cs typeface="Cambria Math" charset="0"/>
                      </a:rPr>
                      <m:t>𝑆</m:t>
                    </m:r>
                    <m:d>
                      <m:dPr>
                        <m:ctrlPr>
                          <a:rPr lang="en-US" sz="1200" b="0" i="1" smtClean="0">
                            <a:latin typeface="Cambria Math" charset="0"/>
                            <a:ea typeface="Cambria Math" charset="0"/>
                            <a:cs typeface="Cambria Math" charset="0"/>
                          </a:rPr>
                        </m:ctrlPr>
                      </m:dPr>
                      <m:e>
                        <m:r>
                          <a:rPr lang="en-US" sz="1200" b="0" i="1" smtClean="0">
                            <a:latin typeface="Cambria Math" charset="0"/>
                            <a:ea typeface="Cambria Math" charset="0"/>
                            <a:cs typeface="Cambria Math" charset="0"/>
                          </a:rPr>
                          <m:t>𝑄</m:t>
                        </m:r>
                        <m:r>
                          <a:rPr lang="en-US" sz="1200" b="0" i="1" smtClean="0">
                            <a:latin typeface="Cambria Math" charset="0"/>
                            <a:ea typeface="Cambria Math" charset="0"/>
                            <a:cs typeface="Cambria Math" charset="0"/>
                          </a:rPr>
                          <m:t>,</m:t>
                        </m:r>
                        <m:r>
                          <a:rPr lang="en-US" sz="1200" i="1">
                            <a:latin typeface="Cambria Math" charset="0"/>
                            <a:ea typeface="Cambria Math" charset="0"/>
                            <a:cs typeface="Cambria Math" charset="0"/>
                          </a:rPr>
                          <m:t>𝜔</m:t>
                        </m:r>
                      </m:e>
                    </m:d>
                  </m:oMath>
                </a14:m>
                <a:endParaRPr lang="en-US" dirty="0" smtClean="0"/>
              </a:p>
              <a:p>
                <a:r>
                  <a:rPr lang="en-US" dirty="0" smtClean="0"/>
                  <a:t>The energy change is</a:t>
                </a:r>
                <a:r>
                  <a:rPr lang="en-US" baseline="0" dirty="0" smtClean="0"/>
                  <a:t> determined, in turn, by the change of neutron velocity: </a:t>
                </a:r>
                <a14:m>
                  <m:oMath xmlns:m="http://schemas.openxmlformats.org/officeDocument/2006/math">
                    <m:r>
                      <m:rPr>
                        <m:sty m:val="p"/>
                      </m:rPr>
                      <a:rPr lang="en-US" sz="1200" smtClean="0">
                        <a:latin typeface="Cambria Math" charset="0"/>
                        <a:ea typeface="Cambria Math" charset="0"/>
                        <a:cs typeface="Cambria Math" charset="0"/>
                      </a:rPr>
                      <m:t>Δ</m:t>
                    </m:r>
                    <m:r>
                      <a:rPr lang="en-US" sz="1200" i="1">
                        <a:latin typeface="Cambria Math" charset="0"/>
                        <a:ea typeface="Cambria Math" charset="0"/>
                        <a:cs typeface="Cambria Math" charset="0"/>
                      </a:rPr>
                      <m:t>𝐸</m:t>
                    </m:r>
                    <m:r>
                      <a:rPr lang="en-US" sz="1200" i="1">
                        <a:latin typeface="Cambria Math" charset="0"/>
                        <a:ea typeface="Cambria Math" charset="0"/>
                        <a:cs typeface="Cambria Math" charset="0"/>
                      </a:rPr>
                      <m:t>= ℏ</m:t>
                    </m:r>
                    <m:r>
                      <a:rPr lang="en-US" sz="1200" i="1">
                        <a:latin typeface="Cambria Math" charset="0"/>
                        <a:ea typeface="Cambria Math" charset="0"/>
                        <a:cs typeface="Cambria Math" charset="0"/>
                      </a:rPr>
                      <m:t>𝜔</m:t>
                    </m:r>
                    <m:r>
                      <a:rPr lang="en-US" sz="1200" i="1">
                        <a:latin typeface="Cambria Math" charset="0"/>
                        <a:ea typeface="Cambria Math" charset="0"/>
                        <a:cs typeface="Cambria Math" charset="0"/>
                      </a:rPr>
                      <m:t>=</m:t>
                    </m:r>
                    <m:f>
                      <m:fPr>
                        <m:ctrlPr>
                          <a:rPr lang="en-US" sz="1200" b="0" i="1" smtClean="0">
                            <a:latin typeface="Cambria Math" charset="0"/>
                            <a:ea typeface="Cambria Math" charset="0"/>
                            <a:cs typeface="Cambria Math" charset="0"/>
                          </a:rPr>
                        </m:ctrlPr>
                      </m:fPr>
                      <m:num>
                        <m:r>
                          <a:rPr lang="en-US" sz="1200" b="0" i="1" smtClean="0">
                            <a:latin typeface="Cambria Math" charset="0"/>
                            <a:ea typeface="Cambria Math" charset="0"/>
                            <a:cs typeface="Cambria Math" charset="0"/>
                          </a:rPr>
                          <m:t>1</m:t>
                        </m:r>
                      </m:num>
                      <m:den>
                        <m:r>
                          <a:rPr lang="en-US" sz="1200" b="0" i="1" smtClean="0">
                            <a:latin typeface="Cambria Math" charset="0"/>
                            <a:ea typeface="Cambria Math" charset="0"/>
                            <a:cs typeface="Cambria Math" charset="0"/>
                          </a:rPr>
                          <m:t>2</m:t>
                        </m:r>
                      </m:den>
                    </m:f>
                    <m:r>
                      <a:rPr lang="en-US" sz="1200" b="0" i="1" smtClean="0">
                        <a:latin typeface="Cambria Math" charset="0"/>
                        <a:ea typeface="Cambria Math" charset="0"/>
                        <a:cs typeface="Cambria Math" charset="0"/>
                      </a:rPr>
                      <m:t>(</m:t>
                    </m:r>
                    <m:r>
                      <a:rPr lang="en-US" sz="1200" b="0" i="1" smtClean="0">
                        <a:latin typeface="Cambria Math" charset="0"/>
                        <a:ea typeface="Cambria Math" charset="0"/>
                        <a:cs typeface="Cambria Math" charset="0"/>
                      </a:rPr>
                      <m:t>𝑚</m:t>
                    </m:r>
                    <m:sSubSup>
                      <m:sSubSupPr>
                        <m:ctrlPr>
                          <a:rPr lang="en-US" sz="1200" b="0" i="1" smtClean="0">
                            <a:latin typeface="Cambria Math" charset="0"/>
                            <a:ea typeface="Cambria Math" charset="0"/>
                            <a:cs typeface="Cambria Math" charset="0"/>
                          </a:rPr>
                        </m:ctrlPr>
                      </m:sSubSupPr>
                      <m:e>
                        <m:r>
                          <a:rPr lang="en-US" sz="1200" b="0" i="1" smtClean="0">
                            <a:latin typeface="Cambria Math" charset="0"/>
                            <a:ea typeface="Cambria Math" charset="0"/>
                            <a:cs typeface="Cambria Math" charset="0"/>
                          </a:rPr>
                          <m:t>𝑣</m:t>
                        </m:r>
                      </m:e>
                      <m:sub>
                        <m:r>
                          <a:rPr lang="en-US" sz="1200" b="0" i="1" smtClean="0">
                            <a:latin typeface="Cambria Math" charset="0"/>
                            <a:ea typeface="Cambria Math" charset="0"/>
                            <a:cs typeface="Cambria Math" charset="0"/>
                          </a:rPr>
                          <m:t>1</m:t>
                        </m:r>
                      </m:sub>
                      <m:sup>
                        <m:r>
                          <a:rPr lang="en-US" sz="1200" b="0" i="1" smtClean="0">
                            <a:latin typeface="Cambria Math" charset="0"/>
                            <a:ea typeface="Cambria Math" charset="0"/>
                            <a:cs typeface="Cambria Math" charset="0"/>
                          </a:rPr>
                          <m:t>2</m:t>
                        </m:r>
                      </m:sup>
                    </m:sSubSup>
                    <m:r>
                      <a:rPr lang="en-US" sz="1200" b="0" i="1" smtClean="0">
                        <a:latin typeface="Cambria Math" charset="0"/>
                        <a:ea typeface="Cambria Math" charset="0"/>
                        <a:cs typeface="Cambria Math" charset="0"/>
                      </a:rPr>
                      <m:t>−</m:t>
                    </m:r>
                    <m:r>
                      <a:rPr lang="en-US" sz="1200" b="0" i="1" smtClean="0">
                        <a:latin typeface="Cambria Math" charset="0"/>
                        <a:ea typeface="Cambria Math" charset="0"/>
                        <a:cs typeface="Cambria Math" charset="0"/>
                      </a:rPr>
                      <m:t>𝑚</m:t>
                    </m:r>
                    <m:sSubSup>
                      <m:sSubSupPr>
                        <m:ctrlPr>
                          <a:rPr lang="en-US" sz="1200" b="0" i="1" smtClean="0">
                            <a:latin typeface="Cambria Math" charset="0"/>
                            <a:ea typeface="Cambria Math" charset="0"/>
                            <a:cs typeface="Cambria Math" charset="0"/>
                          </a:rPr>
                        </m:ctrlPr>
                      </m:sSubSupPr>
                      <m:e>
                        <m:r>
                          <a:rPr lang="en-US" sz="1200" b="0" i="1" smtClean="0">
                            <a:latin typeface="Cambria Math" charset="0"/>
                            <a:ea typeface="Cambria Math" charset="0"/>
                            <a:cs typeface="Cambria Math" charset="0"/>
                          </a:rPr>
                          <m:t>𝑣</m:t>
                        </m:r>
                      </m:e>
                      <m:sub>
                        <m:r>
                          <a:rPr lang="en-US" sz="1200" b="0" i="1" smtClean="0">
                            <a:latin typeface="Cambria Math" charset="0"/>
                            <a:ea typeface="Cambria Math" charset="0"/>
                            <a:cs typeface="Cambria Math" charset="0"/>
                          </a:rPr>
                          <m:t>2</m:t>
                        </m:r>
                      </m:sub>
                      <m:sup>
                        <m:r>
                          <a:rPr lang="en-US" sz="1200" b="0" i="1" smtClean="0">
                            <a:latin typeface="Cambria Math" charset="0"/>
                            <a:ea typeface="Cambria Math" charset="0"/>
                            <a:cs typeface="Cambria Math" charset="0"/>
                          </a:rPr>
                          <m:t>2</m:t>
                        </m:r>
                      </m:sup>
                    </m:sSubSup>
                    <m:r>
                      <a:rPr lang="en-US" sz="1200" b="0" i="1" smtClean="0">
                        <a:latin typeface="Cambria Math" charset="0"/>
                        <a:ea typeface="Cambria Math" charset="0"/>
                        <a:cs typeface="Cambria Math" charset="0"/>
                      </a:rPr>
                      <m:t>)</m:t>
                    </m:r>
                  </m:oMath>
                </a14:m>
                <a:endParaRPr lang="en-US" dirty="0" smtClean="0">
                  <a:latin typeface="Cambria Math" charset="0"/>
                  <a:ea typeface="Cambria Math" charset="0"/>
                  <a:cs typeface="Cambria Math"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latin typeface="Cambria Math" charset="0"/>
                    <a:ea typeface="Cambria Math" charset="0"/>
                    <a:cs typeface="Cambria Math" charset="0"/>
                  </a:rPr>
                  <a:t>The</a:t>
                </a:r>
                <a:r>
                  <a:rPr lang="en-US" baseline="0" dirty="0" smtClean="0">
                    <a:latin typeface="Cambria Math" charset="0"/>
                    <a:ea typeface="Cambria Math" charset="0"/>
                    <a:cs typeface="Cambria Math" charset="0"/>
                  </a:rPr>
                  <a:t> so-called scattering triangle on the right illustrates the kinematics of a neutron scattering experiment.</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latin typeface="Cambria Math" charset="0"/>
                  <a:ea typeface="Cambria Math" charset="0"/>
                  <a:cs typeface="Cambria Math" charset="0"/>
                </a:endParaRPr>
              </a:p>
              <a:p>
                <a:endParaRPr lang="en-US" baseline="0" dirty="0" smtClean="0"/>
              </a:p>
              <a:p>
                <a:endParaRPr lang="en-US" dirty="0"/>
              </a:p>
            </p:txBody>
          </p:sp>
        </mc:Choice>
        <mc:Fallback xmlns="">
          <p:sp>
            <p:nvSpPr>
              <p:cNvPr id="3" name="Notes Placeholder 2"/>
              <p:cNvSpPr>
                <a:spLocks noGrp="1"/>
              </p:cNvSpPr>
              <p:nvPr>
                <p:ph type="body" idx="1"/>
              </p:nvPr>
            </p:nvSpPr>
            <p:spPr/>
            <p:txBody>
              <a:bodyPr/>
              <a:lstStyle/>
              <a:p>
                <a:r>
                  <a:rPr lang="en-US" dirty="0" smtClean="0"/>
                  <a:t>Neutron Spin Echo</a:t>
                </a:r>
                <a:r>
                  <a:rPr lang="en-US" baseline="0" dirty="0" smtClean="0"/>
                  <a:t> is a particular experimental technique that allows to measure very small neutron velocity changes.</a:t>
                </a:r>
              </a:p>
              <a:p>
                <a:endParaRPr lang="en-US" baseline="0" dirty="0" smtClean="0"/>
              </a:p>
              <a:p>
                <a:r>
                  <a:rPr lang="en-US" baseline="0" dirty="0" smtClean="0"/>
                  <a:t>In a ”standard” inelastic neutron scattering experiment the spectral response of a sample is probed by the probability of a neutron energy change expressed by the dynamic structure factor (or scattering function) </a:t>
                </a:r>
                <a:r>
                  <a:rPr lang="en-US" sz="1200" b="0" i="0" smtClean="0">
                    <a:latin typeface="Cambria Math" charset="0"/>
                    <a:ea typeface="Cambria Math" charset="0"/>
                    <a:cs typeface="Cambria Math" charset="0"/>
                  </a:rPr>
                  <a:t>𝑆</a:t>
                </a:r>
                <a:r>
                  <a:rPr lang="en-US" sz="1200" b="0" i="0" smtClean="0">
                    <a:latin typeface="Cambria Math" charset="0"/>
                    <a:ea typeface="Cambria Math" charset="0"/>
                    <a:cs typeface="Cambria Math" charset="0"/>
                  </a:rPr>
                  <a:t>(𝑄,</a:t>
                </a:r>
                <a:r>
                  <a:rPr lang="en-US" sz="1200" i="0">
                    <a:latin typeface="Cambria Math" charset="0"/>
                    <a:ea typeface="Cambria Math" charset="0"/>
                    <a:cs typeface="Cambria Math" charset="0"/>
                  </a:rPr>
                  <a:t>𝜔)</a:t>
                </a:r>
                <a:endParaRPr lang="en-US" dirty="0" smtClean="0"/>
              </a:p>
              <a:p>
                <a:endParaRPr lang="en-US" dirty="0" smtClean="0"/>
              </a:p>
              <a:p>
                <a:r>
                  <a:rPr lang="en-US" dirty="0" smtClean="0"/>
                  <a:t>The energy change is</a:t>
                </a:r>
                <a:r>
                  <a:rPr lang="en-US" baseline="0" dirty="0" smtClean="0"/>
                  <a:t> determined, in turn, by the change of neutron velocity:</a:t>
                </a:r>
              </a:p>
              <a:p>
                <a:pPr marL="0" marR="0" indent="0" algn="ctr" defTabSz="914400" rtl="0" eaLnBrk="0" fontAlgn="base" latinLnBrk="0" hangingPunct="0">
                  <a:lnSpc>
                    <a:spcPct val="100000"/>
                  </a:lnSpc>
                  <a:spcBef>
                    <a:spcPct val="30000"/>
                  </a:spcBef>
                  <a:spcAft>
                    <a:spcPct val="0"/>
                  </a:spcAft>
                  <a:buClrTx/>
                  <a:buSzTx/>
                  <a:buFontTx/>
                  <a:buNone/>
                  <a:tabLst/>
                  <a:defRPr/>
                </a:pPr>
                <a:r>
                  <a:rPr lang="en-US" sz="1200" i="0" smtClean="0">
                    <a:latin typeface="Cambria Math" charset="0"/>
                    <a:ea typeface="Cambria Math" charset="0"/>
                    <a:cs typeface="Cambria Math" charset="0"/>
                  </a:rPr>
                  <a:t>Δ</a:t>
                </a:r>
                <a:r>
                  <a:rPr lang="en-US" sz="1200" i="0">
                    <a:latin typeface="Cambria Math" charset="0"/>
                    <a:ea typeface="Cambria Math" charset="0"/>
                    <a:cs typeface="Cambria Math" charset="0"/>
                  </a:rPr>
                  <a:t>𝐸= ℏ𝜔=</a:t>
                </a:r>
                <a:r>
                  <a:rPr lang="en-US" sz="1200" b="0" i="0" smtClean="0">
                    <a:latin typeface="Cambria Math" charset="0"/>
                    <a:ea typeface="Cambria Math" charset="0"/>
                    <a:cs typeface="Cambria Math" charset="0"/>
                  </a:rPr>
                  <a:t>(</a:t>
                </a:r>
                <a:r>
                  <a:rPr lang="en-US" sz="1200" i="0">
                    <a:latin typeface="Cambria Math" charset="0"/>
                    <a:ea typeface="Cambria Math" charset="0"/>
                    <a:cs typeface="Cambria Math" charset="0"/>
                  </a:rPr>
                  <a:t>𝑚𝑣_</a:t>
                </a:r>
                <a:r>
                  <a:rPr lang="en-US" sz="1200" b="0" i="0" smtClean="0">
                    <a:latin typeface="Cambria Math" charset="0"/>
                    <a:ea typeface="Cambria Math" charset="0"/>
                    <a:cs typeface="Cambria Math" charset="0"/>
                  </a:rPr>
                  <a:t>1^</a:t>
                </a:r>
                <a:r>
                  <a:rPr lang="en-US" sz="1200" i="0">
                    <a:latin typeface="Cambria Math" charset="0"/>
                    <a:ea typeface="Cambria Math" charset="0"/>
                    <a:cs typeface="Cambria Math" charset="0"/>
                  </a:rPr>
                  <a:t>2</a:t>
                </a:r>
                <a:r>
                  <a:rPr lang="en-US" sz="1200" b="0" i="0" smtClean="0">
                    <a:latin typeface="Cambria Math" charset="0"/>
                    <a:ea typeface="Cambria Math" charset="0"/>
                    <a:cs typeface="Cambria Math" charset="0"/>
                  </a:rPr>
                  <a:t>)/2</a:t>
                </a:r>
                <a:r>
                  <a:rPr lang="en-US" sz="1200" i="0">
                    <a:latin typeface="Cambria Math" charset="0"/>
                    <a:ea typeface="Cambria Math" charset="0"/>
                    <a:cs typeface="Cambria Math" charset="0"/>
                  </a:rPr>
                  <a:t>−</a:t>
                </a:r>
                <a:r>
                  <a:rPr lang="en-US" sz="1200" b="0" i="0" smtClean="0">
                    <a:latin typeface="Cambria Math" charset="0"/>
                    <a:ea typeface="Cambria Math" charset="0"/>
                    <a:cs typeface="Cambria Math" charset="0"/>
                  </a:rPr>
                  <a:t>(</a:t>
                </a:r>
                <a:r>
                  <a:rPr lang="en-US" sz="1200" i="0">
                    <a:latin typeface="Cambria Math" charset="0"/>
                    <a:ea typeface="Cambria Math" charset="0"/>
                    <a:cs typeface="Cambria Math" charset="0"/>
                  </a:rPr>
                  <a:t>𝑚𝑣_</a:t>
                </a:r>
                <a:r>
                  <a:rPr lang="en-US" sz="1200" b="0" i="0" smtClean="0">
                    <a:latin typeface="Cambria Math" charset="0"/>
                    <a:ea typeface="Cambria Math" charset="0"/>
                    <a:cs typeface="Cambria Math" charset="0"/>
                  </a:rPr>
                  <a:t>2^</a:t>
                </a:r>
                <a:r>
                  <a:rPr lang="en-US" sz="1200" i="0">
                    <a:latin typeface="Cambria Math" charset="0"/>
                    <a:ea typeface="Cambria Math" charset="0"/>
                    <a:cs typeface="Cambria Math" charset="0"/>
                  </a:rPr>
                  <a:t>2</a:t>
                </a:r>
                <a:r>
                  <a:rPr lang="en-US" sz="1200" b="0" i="0" smtClean="0">
                    <a:latin typeface="Cambria Math" charset="0"/>
                    <a:ea typeface="Cambria Math" charset="0"/>
                    <a:cs typeface="Cambria Math" charset="0"/>
                  </a:rPr>
                  <a:t>)/2</a:t>
                </a:r>
                <a:r>
                  <a:rPr lang="en-US" dirty="0" smtClean="0">
                    <a:latin typeface="Cambria Math" charset="0"/>
                    <a:ea typeface="Cambria Math" charset="0"/>
                    <a:cs typeface="Cambria Math" charset="0"/>
                  </a:rPr>
                  <a:t> </a:t>
                </a:r>
                <a:endParaRPr lang="en-US" dirty="0" smtClean="0">
                  <a:latin typeface="Cambria Math" charset="0"/>
                  <a:ea typeface="Cambria Math" charset="0"/>
                  <a:cs typeface="Cambria Math"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latin typeface="Cambria Math" charset="0"/>
                    <a:ea typeface="Cambria Math" charset="0"/>
                    <a:cs typeface="Cambria Math" charset="0"/>
                  </a:rPr>
                  <a:t>The</a:t>
                </a:r>
                <a:r>
                  <a:rPr lang="en-US" baseline="0" dirty="0" smtClean="0">
                    <a:latin typeface="Cambria Math" charset="0"/>
                    <a:ea typeface="Cambria Math" charset="0"/>
                    <a:cs typeface="Cambria Math" charset="0"/>
                  </a:rPr>
                  <a:t> so-called scattering triangle on the right illustrates the kinematics of a neutron scattering experiment.</a:t>
                </a:r>
                <a:endParaRPr lang="en-US" dirty="0" smtClean="0">
                  <a:latin typeface="Cambria Math" charset="0"/>
                  <a:ea typeface="Cambria Math" charset="0"/>
                  <a:cs typeface="Cambria Math" charset="0"/>
                </a:endParaRPr>
              </a:p>
              <a:p>
                <a:endParaRPr lang="en-US" baseline="0" dirty="0" smtClean="0"/>
              </a:p>
              <a:p>
                <a:endParaRPr lang="en-US" dirty="0"/>
              </a:p>
            </p:txBody>
          </p:sp>
        </mc:Fallback>
      </mc:AlternateContent>
      <p:sp>
        <p:nvSpPr>
          <p:cNvPr id="4" name="Slide Number Placeholder 3"/>
          <p:cNvSpPr>
            <a:spLocks noGrp="1"/>
          </p:cNvSpPr>
          <p:nvPr>
            <p:ph type="sldNum" sz="quarter" idx="10"/>
          </p:nvPr>
        </p:nvSpPr>
        <p:spPr/>
        <p:txBody>
          <a:bodyPr/>
          <a:lstStyle/>
          <a:p>
            <a:pPr>
              <a:defRPr/>
            </a:pPr>
            <a:fld id="{0D780E38-F900-4C2F-B5A0-20E2A1DFF24A}" type="slidenum">
              <a:rPr lang="de-DE" smtClean="0"/>
              <a:pPr>
                <a:defRPr/>
              </a:pPr>
              <a:t>6</a:t>
            </a:fld>
            <a:endParaRPr lang="de-DE"/>
          </a:p>
        </p:txBody>
      </p:sp>
    </p:spTree>
    <p:extLst>
      <p:ext uri="{BB962C8B-B14F-4D97-AF65-F5344CB8AC3E}">
        <p14:creationId xmlns:p14="http://schemas.microsoft.com/office/powerpoint/2010/main" val="1433440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smtClean="0"/>
                  <a:t>Another</a:t>
                </a:r>
                <a:r>
                  <a:rPr lang="en-US" baseline="0" dirty="0" smtClean="0"/>
                  <a:t> concept that you have learned is the fact that the neutron has magnetic moment</a:t>
                </a:r>
                <a:endParaRPr lang="en-US" dirty="0" smtClean="0"/>
              </a:p>
              <a:p>
                <a14:m>
                  <m:oMath xmlns:m="http://schemas.openxmlformats.org/officeDocument/2006/math">
                    <m:r>
                      <a:rPr lang="en-US" i="1" baseline="0" smtClean="0">
                        <a:latin typeface="Cambria Math" charset="0"/>
                        <a:ea typeface="Cambria Math" charset="0"/>
                        <a:cs typeface="Cambria Math" charset="0"/>
                      </a:rPr>
                      <m:t>𝜇</m:t>
                    </m:r>
                    <m:r>
                      <a:rPr lang="en-US" b="0" i="1" baseline="0" smtClean="0">
                        <a:latin typeface="Cambria Math" charset="0"/>
                        <a:ea typeface="Cambria Math" charset="0"/>
                        <a:cs typeface="Cambria Math" charset="0"/>
                      </a:rPr>
                      <m:t>=</m:t>
                    </m:r>
                    <m:f>
                      <m:fPr>
                        <m:ctrlPr>
                          <a:rPr lang="bg-BG" b="0" i="1" baseline="0" smtClean="0">
                            <a:latin typeface="Cambria Math" charset="0"/>
                            <a:ea typeface="Cambria Math" charset="0"/>
                            <a:cs typeface="Cambria Math" charset="0"/>
                          </a:rPr>
                        </m:ctrlPr>
                      </m:fPr>
                      <m:num>
                        <m:r>
                          <a:rPr lang="en-US" b="0" i="1" baseline="0" smtClean="0">
                            <a:latin typeface="Cambria Math" charset="0"/>
                            <a:ea typeface="Cambria Math" charset="0"/>
                            <a:cs typeface="Cambria Math" charset="0"/>
                          </a:rPr>
                          <m:t>𝑔</m:t>
                        </m:r>
                        <m:sSub>
                          <m:sSubPr>
                            <m:ctrlPr>
                              <a:rPr lang="en-US" b="0" i="1" baseline="0" smtClean="0">
                                <a:latin typeface="Cambria Math" charset="0"/>
                                <a:ea typeface="Cambria Math" charset="0"/>
                                <a:cs typeface="Cambria Math" charset="0"/>
                              </a:rPr>
                            </m:ctrlPr>
                          </m:sSubPr>
                          <m:e>
                            <m:r>
                              <a:rPr lang="en-US" b="0" i="1" baseline="0" smtClean="0">
                                <a:latin typeface="Cambria Math" charset="0"/>
                                <a:ea typeface="Cambria Math" charset="0"/>
                                <a:cs typeface="Cambria Math" charset="0"/>
                              </a:rPr>
                              <m:t>𝜇</m:t>
                            </m:r>
                          </m:e>
                          <m:sub>
                            <m:r>
                              <a:rPr lang="en-US" b="0" i="1" baseline="0" smtClean="0">
                                <a:latin typeface="Cambria Math" charset="0"/>
                                <a:ea typeface="Cambria Math" charset="0"/>
                                <a:cs typeface="Cambria Math" charset="0"/>
                              </a:rPr>
                              <m:t>𝑁</m:t>
                            </m:r>
                          </m:sub>
                        </m:sSub>
                      </m:num>
                      <m:den>
                        <m:r>
                          <a:rPr lang="bg-BG" b="0" i="1" baseline="0" smtClean="0">
                            <a:latin typeface="Cambria Math" charset="0"/>
                            <a:ea typeface="Cambria Math" charset="0"/>
                            <a:cs typeface="Cambria Math" charset="0"/>
                          </a:rPr>
                          <m:t>ℏ</m:t>
                        </m:r>
                      </m:den>
                    </m:f>
                    <m:r>
                      <a:rPr lang="en-US" b="0" i="1" baseline="0" smtClean="0">
                        <a:latin typeface="Cambria Math" charset="0"/>
                        <a:ea typeface="Cambria Math" charset="0"/>
                        <a:cs typeface="Cambria Math" charset="0"/>
                      </a:rPr>
                      <m:t>𝑠</m:t>
                    </m:r>
                  </m:oMath>
                </a14:m>
                <a:r>
                  <a:rPr lang="en-US" dirty="0" smtClean="0"/>
                  <a:t> where </a:t>
                </a:r>
                <a14:m>
                  <m:oMath xmlns:m="http://schemas.openxmlformats.org/officeDocument/2006/math">
                    <m:sSub>
                      <m:sSubPr>
                        <m:ctrlPr>
                          <a:rPr lang="en-US" i="1" smtClean="0">
                            <a:latin typeface="Cambria Math" charset="0"/>
                          </a:rPr>
                        </m:ctrlPr>
                      </m:sSubPr>
                      <m:e>
                        <m:r>
                          <a:rPr lang="en-US" i="1" smtClean="0">
                            <a:latin typeface="Cambria Math" charset="0"/>
                            <a:ea typeface="Cambria Math" charset="0"/>
                            <a:cs typeface="Cambria Math" charset="0"/>
                          </a:rPr>
                          <m:t>𝜇</m:t>
                        </m:r>
                      </m:e>
                      <m:sub>
                        <m:r>
                          <a:rPr lang="en-US" b="0" i="1" smtClean="0">
                            <a:latin typeface="Cambria Math" charset="0"/>
                          </a:rPr>
                          <m:t>𝑁</m:t>
                        </m:r>
                      </m:sub>
                    </m:sSub>
                    <m:r>
                      <a:rPr lang="en-US" b="0" i="1" smtClean="0">
                        <a:latin typeface="Cambria Math" charset="0"/>
                      </a:rPr>
                      <m:t>=</m:t>
                    </m:r>
                    <m:f>
                      <m:fPr>
                        <m:ctrlPr>
                          <a:rPr lang="bg-BG" b="0" i="1" smtClean="0">
                            <a:latin typeface="Cambria Math" charset="0"/>
                          </a:rPr>
                        </m:ctrlPr>
                      </m:fPr>
                      <m:num>
                        <m:r>
                          <a:rPr lang="en-US" b="0" i="1" smtClean="0">
                            <a:latin typeface="Cambria Math" charset="0"/>
                          </a:rPr>
                          <m:t>𝑒</m:t>
                        </m:r>
                        <m:r>
                          <a:rPr lang="en-US" b="0" i="1" smtClean="0">
                            <a:latin typeface="Cambria Math" charset="0"/>
                            <a:ea typeface="Cambria Math" charset="0"/>
                            <a:cs typeface="Cambria Math" charset="0"/>
                          </a:rPr>
                          <m:t>ℏ</m:t>
                        </m:r>
                      </m:num>
                      <m:den>
                        <m:r>
                          <a:rPr lang="en-US" b="0" i="1" smtClean="0">
                            <a:latin typeface="Cambria Math" charset="0"/>
                          </a:rPr>
                          <m:t>2</m:t>
                        </m:r>
                        <m:sSub>
                          <m:sSubPr>
                            <m:ctrlPr>
                              <a:rPr lang="en-US" b="0" i="1" smtClean="0">
                                <a:latin typeface="Cambria Math" charset="0"/>
                              </a:rPr>
                            </m:ctrlPr>
                          </m:sSubPr>
                          <m:e>
                            <m:r>
                              <a:rPr lang="en-US" b="0" i="1" smtClean="0">
                                <a:latin typeface="Cambria Math" charset="0"/>
                              </a:rPr>
                              <m:t>𝑚</m:t>
                            </m:r>
                          </m:e>
                          <m:sub>
                            <m:r>
                              <a:rPr lang="en-US" b="0" i="1" smtClean="0">
                                <a:latin typeface="Cambria Math" charset="0"/>
                              </a:rPr>
                              <m:t>𝑝</m:t>
                            </m:r>
                          </m:sub>
                        </m:sSub>
                      </m:den>
                    </m:f>
                  </m:oMath>
                </a14:m>
                <a:r>
                  <a:rPr lang="en-US" dirty="0" smtClean="0"/>
                  <a:t>  is a nuclear magneton </a:t>
                </a:r>
                <a:r>
                  <a:rPr lang="is-IS" sz="1200" b="0" i="0" u="none" strike="noStrike" kern="1200" dirty="0" smtClean="0">
                    <a:solidFill>
                      <a:schemeClr val="tx1"/>
                    </a:solidFill>
                    <a:effectLst/>
                    <a:latin typeface="Arial" pitchFamily="34" charset="0"/>
                    <a:ea typeface="+mn-ea"/>
                    <a:cs typeface="+mn-cs"/>
                  </a:rPr>
                  <a:t>3.1524512550(15)×10</a:t>
                </a:r>
                <a:r>
                  <a:rPr lang="is-IS" sz="1200" b="0" i="0" u="none" strike="noStrike" kern="1200" baseline="30000" dirty="0" smtClean="0">
                    <a:solidFill>
                      <a:schemeClr val="tx1"/>
                    </a:solidFill>
                    <a:effectLst/>
                    <a:latin typeface="Arial" pitchFamily="34" charset="0"/>
                    <a:ea typeface="+mn-ea"/>
                    <a:cs typeface="+mn-cs"/>
                  </a:rPr>
                  <a:t>−8 </a:t>
                </a:r>
                <a:r>
                  <a:rPr lang="en-US" sz="1200" b="0" i="0" u="none" strike="noStrike" kern="1200" baseline="0" dirty="0" smtClean="0">
                    <a:solidFill>
                      <a:schemeClr val="tx1"/>
                    </a:solidFill>
                    <a:effectLst/>
                    <a:latin typeface="Arial" pitchFamily="34" charset="0"/>
                    <a:ea typeface="+mn-ea"/>
                    <a:cs typeface="+mn-cs"/>
                  </a:rPr>
                  <a:t> </a:t>
                </a:r>
                <a:r>
                  <a:rPr lang="en-US" dirty="0" smtClean="0"/>
                  <a:t>eV/T</a:t>
                </a:r>
              </a:p>
              <a:p>
                <a14:m>
                  <m:oMath xmlns:m="http://schemas.openxmlformats.org/officeDocument/2006/math">
                    <m:sSub>
                      <m:sSubPr>
                        <m:ctrlPr>
                          <a:rPr lang="en-US" i="1" smtClean="0">
                            <a:latin typeface="Cambria Math" charset="0"/>
                          </a:rPr>
                        </m:ctrlPr>
                      </m:sSubPr>
                      <m:e>
                        <m:r>
                          <a:rPr lang="en-US" i="1" smtClean="0">
                            <a:latin typeface="Cambria Math" charset="0"/>
                            <a:ea typeface="Cambria Math" charset="0"/>
                            <a:cs typeface="Cambria Math" charset="0"/>
                          </a:rPr>
                          <m:t>𝜇</m:t>
                        </m:r>
                      </m:e>
                      <m:sub>
                        <m:r>
                          <a:rPr lang="en-US" b="0" i="1" smtClean="0">
                            <a:latin typeface="Cambria Math" charset="0"/>
                          </a:rPr>
                          <m:t>𝑝</m:t>
                        </m:r>
                      </m:sub>
                    </m:sSub>
                    <m:r>
                      <a:rPr lang="en-US" b="0" i="1" smtClean="0">
                        <a:latin typeface="Cambria Math" charset="0"/>
                      </a:rPr>
                      <m:t>=2.79</m:t>
                    </m:r>
                    <m:sSub>
                      <m:sSubPr>
                        <m:ctrlPr>
                          <a:rPr lang="en-US" i="1" smtClean="0">
                            <a:latin typeface="Cambria Math" charset="0"/>
                          </a:rPr>
                        </m:ctrlPr>
                      </m:sSubPr>
                      <m:e>
                        <m:r>
                          <a:rPr lang="en-US" i="1" smtClean="0">
                            <a:latin typeface="Cambria Math" charset="0"/>
                            <a:ea typeface="Cambria Math" charset="0"/>
                            <a:cs typeface="Cambria Math" charset="0"/>
                          </a:rPr>
                          <m:t>𝜇</m:t>
                        </m:r>
                      </m:e>
                      <m:sub>
                        <m:r>
                          <a:rPr lang="en-US" b="0" i="1" smtClean="0">
                            <a:latin typeface="Cambria Math" charset="0"/>
                          </a:rPr>
                          <m:t>𝑁</m:t>
                        </m:r>
                      </m:sub>
                    </m:sSub>
                  </m:oMath>
                </a14:m>
                <a:r>
                  <a:rPr lang="en-US" dirty="0" smtClean="0"/>
                  <a:t> and</a:t>
                </a:r>
                <a:r>
                  <a:rPr lang="en-US" baseline="0" dirty="0" smtClean="0"/>
                  <a:t> </a:t>
                </a:r>
                <a14:m>
                  <m:oMath xmlns:m="http://schemas.openxmlformats.org/officeDocument/2006/math">
                    <m:sSub>
                      <m:sSubPr>
                        <m:ctrlPr>
                          <a:rPr lang="en-US" i="1" smtClean="0">
                            <a:latin typeface="Cambria Math" charset="0"/>
                          </a:rPr>
                        </m:ctrlPr>
                      </m:sSubPr>
                      <m:e>
                        <m:r>
                          <a:rPr lang="en-US" i="1" smtClean="0">
                            <a:latin typeface="Cambria Math" charset="0"/>
                            <a:ea typeface="Cambria Math" charset="0"/>
                            <a:cs typeface="Cambria Math" charset="0"/>
                          </a:rPr>
                          <m:t>𝜇</m:t>
                        </m:r>
                      </m:e>
                      <m:sub>
                        <m:r>
                          <a:rPr lang="en-US" b="0" i="1" smtClean="0">
                            <a:latin typeface="Cambria Math" charset="0"/>
                            <a:ea typeface="Cambria Math" charset="0"/>
                            <a:cs typeface="Cambria Math" charset="0"/>
                          </a:rPr>
                          <m:t>𝑛</m:t>
                        </m:r>
                      </m:sub>
                    </m:sSub>
                    <m:r>
                      <a:rPr lang="en-US" b="0" i="1" smtClean="0">
                        <a:latin typeface="Cambria Math" charset="0"/>
                      </a:rPr>
                      <m:t>=−1.91</m:t>
                    </m:r>
                    <m:sSub>
                      <m:sSubPr>
                        <m:ctrlPr>
                          <a:rPr lang="en-US" i="1" smtClean="0">
                            <a:latin typeface="Cambria Math" charset="0"/>
                          </a:rPr>
                        </m:ctrlPr>
                      </m:sSubPr>
                      <m:e>
                        <m:r>
                          <a:rPr lang="en-US" i="1" smtClean="0">
                            <a:latin typeface="Cambria Math" charset="0"/>
                            <a:ea typeface="Cambria Math" charset="0"/>
                            <a:cs typeface="Cambria Math" charset="0"/>
                          </a:rPr>
                          <m:t>𝜇</m:t>
                        </m:r>
                      </m:e>
                      <m:sub>
                        <m:r>
                          <a:rPr lang="en-US" b="0" i="1" smtClean="0">
                            <a:latin typeface="Cambria Math" charset="0"/>
                          </a:rPr>
                          <m:t>𝑁</m:t>
                        </m:r>
                      </m:sub>
                    </m:sSub>
                  </m:oMath>
                </a14:m>
                <a:endParaRPr lang="en-US" dirty="0" smtClean="0"/>
              </a:p>
              <a:p>
                <a:r>
                  <a:rPr lang="en-US" dirty="0" smtClean="0"/>
                  <a:t>Earth magnetic field ~0.5</a:t>
                </a:r>
                <a:r>
                  <a:rPr lang="en-US" baseline="0" dirty="0" smtClean="0"/>
                  <a:t> </a:t>
                </a:r>
                <a:r>
                  <a:rPr lang="en-US" baseline="0" dirty="0" err="1" smtClean="0"/>
                  <a:t>mT</a:t>
                </a:r>
                <a:r>
                  <a:rPr lang="en-US" baseline="0" dirty="0" smtClean="0"/>
                  <a:t> -&gt; 15 kHz</a:t>
                </a:r>
                <a:endParaRPr lang="en-US" dirty="0" smtClean="0"/>
              </a:p>
              <a:p>
                <a:r>
                  <a:rPr lang="en-US" dirty="0" smtClean="0"/>
                  <a:t>Note: Do not confuse</a:t>
                </a:r>
                <a:r>
                  <a:rPr lang="en-US" baseline="0" dirty="0" smtClean="0"/>
                  <a:t> </a:t>
                </a:r>
                <a14:m>
                  <m:oMath xmlns:m="http://schemas.openxmlformats.org/officeDocument/2006/math">
                    <m:sSub>
                      <m:sSubPr>
                        <m:ctrlPr>
                          <a:rPr lang="en-US" b="0" i="1" smtClean="0">
                            <a:latin typeface="Cambria Math" charset="0"/>
                          </a:rPr>
                        </m:ctrlPr>
                      </m:sSubPr>
                      <m:e>
                        <m:r>
                          <a:rPr lang="en-US" b="0" i="1" smtClean="0">
                            <a:latin typeface="Cambria Math" charset="0"/>
                          </a:rPr>
                          <m:t>𝜔</m:t>
                        </m:r>
                      </m:e>
                      <m:sub>
                        <m:r>
                          <a:rPr lang="en-US" b="0" i="1" smtClean="0">
                            <a:latin typeface="Cambria Math" charset="0"/>
                          </a:rPr>
                          <m:t>𝐿</m:t>
                        </m:r>
                      </m:sub>
                    </m:sSub>
                  </m:oMath>
                </a14:m>
                <a:r>
                  <a:rPr lang="en-US" baseline="0" dirty="0" smtClean="0"/>
                  <a:t> with </a:t>
                </a:r>
                <a14:m>
                  <m:oMath xmlns:m="http://schemas.openxmlformats.org/officeDocument/2006/math">
                    <m:r>
                      <a:rPr lang="en-US" sz="1200" i="1" smtClean="0">
                        <a:latin typeface="Cambria Math" charset="0"/>
                        <a:ea typeface="Cambria Math" charset="0"/>
                        <a:cs typeface="Cambria Math" charset="0"/>
                      </a:rPr>
                      <m:t>𝜔</m:t>
                    </m:r>
                  </m:oMath>
                </a14:m>
                <a:r>
                  <a:rPr lang="en-US" baseline="0" dirty="0" smtClean="0"/>
                  <a:t> in </a:t>
                </a:r>
                <a14:m>
                  <m:oMath xmlns:m="http://schemas.openxmlformats.org/officeDocument/2006/math">
                    <m:r>
                      <a:rPr lang="en-US" sz="1200" i="1" smtClean="0">
                        <a:latin typeface="Cambria Math" charset="0"/>
                        <a:ea typeface="Cambria Math" charset="0"/>
                        <a:cs typeface="Cambria Math" charset="0"/>
                      </a:rPr>
                      <m:t>ℏ</m:t>
                    </m:r>
                    <m:r>
                      <a:rPr lang="en-US" sz="1200" i="1" smtClean="0">
                        <a:latin typeface="Cambria Math" charset="0"/>
                        <a:ea typeface="Cambria Math" charset="0"/>
                        <a:cs typeface="Cambria Math" charset="0"/>
                      </a:rPr>
                      <m:t>𝜔</m:t>
                    </m:r>
                  </m:oMath>
                </a14:m>
                <a:endParaRPr lang="en-US" dirty="0"/>
              </a:p>
            </p:txBody>
          </p:sp>
        </mc:Choice>
        <mc:Fallback xmlns="">
          <p:sp>
            <p:nvSpPr>
              <p:cNvPr id="3" name="Notes Placeholder 2"/>
              <p:cNvSpPr>
                <a:spLocks noGrp="1"/>
              </p:cNvSpPr>
              <p:nvPr>
                <p:ph type="body" idx="1"/>
              </p:nvPr>
            </p:nvSpPr>
            <p:spPr/>
            <p:txBody>
              <a:bodyPr/>
              <a:lstStyle/>
              <a:p>
                <a:r>
                  <a:rPr lang="en-US" dirty="0" smtClean="0"/>
                  <a:t>Note: Do not confuse</a:t>
                </a:r>
                <a:r>
                  <a:rPr lang="en-US" baseline="0" dirty="0" smtClean="0"/>
                  <a:t> </a:t>
                </a:r>
                <a:r>
                  <a:rPr lang="en-US" b="0" i="0" smtClean="0">
                    <a:latin typeface="Cambria Math" charset="0"/>
                  </a:rPr>
                  <a:t>𝜔</a:t>
                </a:r>
                <a:r>
                  <a:rPr lang="en-US" b="0" i="0" smtClean="0">
                    <a:latin typeface="Cambria Math" charset="0"/>
                  </a:rPr>
                  <a:t>_</a:t>
                </a:r>
                <a:r>
                  <a:rPr lang="en-US" b="0" i="0" smtClean="0">
                    <a:latin typeface="Cambria Math" charset="0"/>
                  </a:rPr>
                  <a:t>𝐿</a:t>
                </a:r>
                <a:r>
                  <a:rPr lang="en-US" baseline="0" dirty="0" smtClean="0"/>
                  <a:t> with </a:t>
                </a:r>
                <a:r>
                  <a:rPr lang="en-US" sz="1200" i="0" smtClean="0">
                    <a:latin typeface="Cambria Math" charset="0"/>
                    <a:ea typeface="Cambria Math" charset="0"/>
                    <a:cs typeface="Cambria Math" charset="0"/>
                  </a:rPr>
                  <a:t>𝜔</a:t>
                </a:r>
                <a:r>
                  <a:rPr lang="en-US" baseline="0" dirty="0" smtClean="0"/>
                  <a:t> in </a:t>
                </a:r>
                <a:r>
                  <a:rPr lang="en-US" sz="1200" i="0" smtClean="0">
                    <a:latin typeface="Cambria Math" charset="0"/>
                    <a:ea typeface="Cambria Math" charset="0"/>
                    <a:cs typeface="Cambria Math" charset="0"/>
                  </a:rPr>
                  <a:t>ℏ𝜔</a:t>
                </a:r>
                <a:endParaRPr lang="en-US" dirty="0"/>
              </a:p>
            </p:txBody>
          </p:sp>
        </mc:Fallback>
      </mc:AlternateContent>
      <p:sp>
        <p:nvSpPr>
          <p:cNvPr id="4" name="Slide Number Placeholder 3"/>
          <p:cNvSpPr>
            <a:spLocks noGrp="1"/>
          </p:cNvSpPr>
          <p:nvPr>
            <p:ph type="sldNum" sz="quarter" idx="10"/>
          </p:nvPr>
        </p:nvSpPr>
        <p:spPr/>
        <p:txBody>
          <a:bodyPr/>
          <a:lstStyle/>
          <a:p>
            <a:pPr>
              <a:defRPr/>
            </a:pPr>
            <a:fld id="{0D780E38-F900-4C2F-B5A0-20E2A1DFF24A}" type="slidenum">
              <a:rPr lang="de-DE" smtClean="0"/>
              <a:pPr>
                <a:defRPr/>
              </a:pPr>
              <a:t>7</a:t>
            </a:fld>
            <a:endParaRPr lang="de-DE"/>
          </a:p>
        </p:txBody>
      </p:sp>
    </p:spTree>
    <p:extLst>
      <p:ext uri="{BB962C8B-B14F-4D97-AF65-F5344CB8AC3E}">
        <p14:creationId xmlns:p14="http://schemas.microsoft.com/office/powerpoint/2010/main" val="3135883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if we have</a:t>
            </a:r>
            <a:r>
              <a:rPr lang="en-US" baseline="0" dirty="0" smtClean="0"/>
              <a:t> neutron flying through the space (or most likely a neutron guide) it will accumulate phase (see </a:t>
            </a:r>
            <a:r>
              <a:rPr lang="en-US" baseline="0" dirty="0" err="1" smtClean="0"/>
              <a:t>C.Majkrzak</a:t>
            </a:r>
            <a:r>
              <a:rPr lang="en-US" baseline="0" dirty="0" smtClean="0"/>
              <a:t> lecture).</a:t>
            </a:r>
            <a:endParaRPr lang="en-US" dirty="0"/>
          </a:p>
        </p:txBody>
      </p:sp>
      <p:sp>
        <p:nvSpPr>
          <p:cNvPr id="4" name="Slide Number Placeholder 3"/>
          <p:cNvSpPr>
            <a:spLocks noGrp="1"/>
          </p:cNvSpPr>
          <p:nvPr>
            <p:ph type="sldNum" sz="quarter" idx="10"/>
          </p:nvPr>
        </p:nvSpPr>
        <p:spPr/>
        <p:txBody>
          <a:bodyPr/>
          <a:lstStyle/>
          <a:p>
            <a:pPr>
              <a:defRPr/>
            </a:pPr>
            <a:fld id="{0D780E38-F900-4C2F-B5A0-20E2A1DFF24A}" type="slidenum">
              <a:rPr lang="de-DE" smtClean="0"/>
              <a:pPr>
                <a:defRPr/>
              </a:pPr>
              <a:t>8</a:t>
            </a:fld>
            <a:endParaRPr lang="de-DE"/>
          </a:p>
        </p:txBody>
      </p:sp>
    </p:spTree>
    <p:extLst>
      <p:ext uri="{BB962C8B-B14F-4D97-AF65-F5344CB8AC3E}">
        <p14:creationId xmlns:p14="http://schemas.microsoft.com/office/powerpoint/2010/main" val="1468392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idea borrowed</a:t>
            </a:r>
            <a:r>
              <a:rPr lang="en-US" baseline="0" dirty="0" smtClean="0"/>
              <a:t> by Mezei was the discovery of a spin echo in the NMR setups by Erwin Hahn.</a:t>
            </a:r>
            <a:endParaRPr lang="en-US" dirty="0"/>
          </a:p>
        </p:txBody>
      </p:sp>
      <p:sp>
        <p:nvSpPr>
          <p:cNvPr id="4" name="Slide Number Placeholder 3"/>
          <p:cNvSpPr>
            <a:spLocks noGrp="1"/>
          </p:cNvSpPr>
          <p:nvPr>
            <p:ph type="sldNum" sz="quarter" idx="10"/>
          </p:nvPr>
        </p:nvSpPr>
        <p:spPr/>
        <p:txBody>
          <a:bodyPr/>
          <a:lstStyle/>
          <a:p>
            <a:pPr>
              <a:defRPr/>
            </a:pPr>
            <a:fld id="{0D780E38-F900-4C2F-B5A0-20E2A1DFF24A}" type="slidenum">
              <a:rPr lang="de-DE" smtClean="0"/>
              <a:pPr>
                <a:defRPr/>
              </a:pPr>
              <a:t>9</a:t>
            </a:fld>
            <a:endParaRPr lang="de-DE"/>
          </a:p>
        </p:txBody>
      </p:sp>
    </p:spTree>
    <p:extLst>
      <p:ext uri="{BB962C8B-B14F-4D97-AF65-F5344CB8AC3E}">
        <p14:creationId xmlns:p14="http://schemas.microsoft.com/office/powerpoint/2010/main" val="12106260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en-US" smtClean="0"/>
              <a:t>Click to edit Master title style</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de-DE"/>
          </a:p>
        </p:txBody>
      </p:sp>
      <p:sp>
        <p:nvSpPr>
          <p:cNvPr id="4" name="Foliennummernplatzhalter 1"/>
          <p:cNvSpPr>
            <a:spLocks noGrp="1"/>
          </p:cNvSpPr>
          <p:nvPr>
            <p:ph type="sldNum" sz="quarter" idx="10"/>
          </p:nvPr>
        </p:nvSpPr>
        <p:spPr>
          <a:xfrm>
            <a:off x="6553200" y="6356350"/>
            <a:ext cx="2133600" cy="365125"/>
          </a:xfrm>
          <a:prstGeom prst="rect">
            <a:avLst/>
          </a:prstGeom>
        </p:spPr>
        <p:txBody>
          <a:bodyPr/>
          <a:lstStyle>
            <a:lvl1pPr algn="r">
              <a:defRPr/>
            </a:lvl1pPr>
          </a:lstStyle>
          <a:p>
            <a:pPr>
              <a:defRPr/>
            </a:pPr>
            <a:r>
              <a:rPr lang="de-DE" dirty="0" smtClean="0"/>
              <a:t>NXS 2018</a:t>
            </a:r>
            <a:endParaRPr lang="de-DE" dirty="0"/>
          </a:p>
        </p:txBody>
      </p:sp>
    </p:spTree>
    <p:extLst>
      <p:ext uri="{BB962C8B-B14F-4D97-AF65-F5344CB8AC3E}">
        <p14:creationId xmlns:p14="http://schemas.microsoft.com/office/powerpoint/2010/main" val="14630461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e-DE"/>
          </a:p>
        </p:txBody>
      </p:sp>
      <p:sp>
        <p:nvSpPr>
          <p:cNvPr id="3" name="Vertikaler Textplatzhalt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Foliennummernplatzhalter 1"/>
          <p:cNvSpPr>
            <a:spLocks noGrp="1"/>
          </p:cNvSpPr>
          <p:nvPr>
            <p:ph type="sldNum" sz="quarter" idx="10"/>
          </p:nvPr>
        </p:nvSpPr>
        <p:spPr>
          <a:xfrm>
            <a:off x="6553200" y="6356350"/>
            <a:ext cx="2133600" cy="365125"/>
          </a:xfrm>
          <a:prstGeom prst="rect">
            <a:avLst/>
          </a:prstGeom>
        </p:spPr>
        <p:txBody>
          <a:bodyPr/>
          <a:lstStyle>
            <a:lvl1pPr algn="r">
              <a:defRPr/>
            </a:lvl1pPr>
          </a:lstStyle>
          <a:p>
            <a:pPr>
              <a:defRPr/>
            </a:pPr>
            <a:fld id="{3B339A1F-55BF-40E2-9DEE-43A199F36FAE}" type="slidenum">
              <a:rPr lang="de-DE" smtClean="0"/>
              <a:pPr>
                <a:defRPr/>
              </a:pPr>
              <a:t>‹#›</a:t>
            </a:fld>
            <a:endParaRPr lang="de-DE"/>
          </a:p>
        </p:txBody>
      </p:sp>
    </p:spTree>
    <p:extLst>
      <p:ext uri="{BB962C8B-B14F-4D97-AF65-F5344CB8AC3E}">
        <p14:creationId xmlns:p14="http://schemas.microsoft.com/office/powerpoint/2010/main" val="39953731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842125" y="44450"/>
            <a:ext cx="2051050" cy="5975350"/>
          </a:xfrm>
        </p:spPr>
        <p:txBody>
          <a:bodyPr vert="eaVert"/>
          <a:lstStyle/>
          <a:p>
            <a:r>
              <a:rPr lang="en-US" smtClean="0"/>
              <a:t>Click to edit Master title style</a:t>
            </a:r>
            <a:endParaRPr lang="de-DE"/>
          </a:p>
        </p:txBody>
      </p:sp>
      <p:sp>
        <p:nvSpPr>
          <p:cNvPr id="3" name="Vertikaler Textplatzhalter 2"/>
          <p:cNvSpPr>
            <a:spLocks noGrp="1"/>
          </p:cNvSpPr>
          <p:nvPr>
            <p:ph type="body" orient="vert" idx="1"/>
          </p:nvPr>
        </p:nvSpPr>
        <p:spPr>
          <a:xfrm>
            <a:off x="685800" y="44450"/>
            <a:ext cx="6003925" cy="59753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Foliennummernplatzhalter 1"/>
          <p:cNvSpPr>
            <a:spLocks noGrp="1"/>
          </p:cNvSpPr>
          <p:nvPr>
            <p:ph type="sldNum" sz="quarter" idx="10"/>
          </p:nvPr>
        </p:nvSpPr>
        <p:spPr>
          <a:xfrm>
            <a:off x="6553200" y="6356350"/>
            <a:ext cx="2133600" cy="365125"/>
          </a:xfrm>
          <a:prstGeom prst="rect">
            <a:avLst/>
          </a:prstGeom>
        </p:spPr>
        <p:txBody>
          <a:bodyPr/>
          <a:lstStyle>
            <a:lvl1pPr algn="r">
              <a:defRPr/>
            </a:lvl1pPr>
          </a:lstStyle>
          <a:p>
            <a:pPr>
              <a:defRPr/>
            </a:pPr>
            <a:fld id="{3B339A1F-55BF-40E2-9DEE-43A199F36FAE}" type="slidenum">
              <a:rPr lang="de-DE" smtClean="0"/>
              <a:pPr>
                <a:defRPr/>
              </a:pPr>
              <a:t>‹#›</a:t>
            </a:fld>
            <a:endParaRPr lang="de-DE"/>
          </a:p>
        </p:txBody>
      </p:sp>
    </p:spTree>
    <p:extLst>
      <p:ext uri="{BB962C8B-B14F-4D97-AF65-F5344CB8AC3E}">
        <p14:creationId xmlns:p14="http://schemas.microsoft.com/office/powerpoint/2010/main" val="39873063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e-DE"/>
          </a:p>
        </p:txBody>
      </p:sp>
      <p:sp>
        <p:nvSpPr>
          <p:cNvPr id="3" name="Inhaltsplatzhalt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Foliennummernplatzhalter 1"/>
          <p:cNvSpPr>
            <a:spLocks noGrp="1"/>
          </p:cNvSpPr>
          <p:nvPr>
            <p:ph type="sldNum" sz="quarter" idx="10"/>
          </p:nvPr>
        </p:nvSpPr>
        <p:spPr>
          <a:xfrm>
            <a:off x="6553200" y="6356350"/>
            <a:ext cx="2133600" cy="365125"/>
          </a:xfrm>
          <a:prstGeom prst="rect">
            <a:avLst/>
          </a:prstGeom>
        </p:spPr>
        <p:txBody>
          <a:bodyPr/>
          <a:lstStyle>
            <a:lvl1pPr algn="r">
              <a:defRPr/>
            </a:lvl1pPr>
          </a:lstStyle>
          <a:p>
            <a:pPr>
              <a:defRPr/>
            </a:pPr>
            <a:fld id="{3B339A1F-55BF-40E2-9DEE-43A199F36FAE}" type="slidenum">
              <a:rPr lang="de-DE" smtClean="0"/>
              <a:pPr>
                <a:defRPr/>
              </a:pPr>
              <a:t>‹#›</a:t>
            </a:fld>
            <a:endParaRPr lang="de-DE" dirty="0"/>
          </a:p>
        </p:txBody>
      </p:sp>
      <p:sp>
        <p:nvSpPr>
          <p:cNvPr id="5" name="Footer Placeholder 1"/>
          <p:cNvSpPr>
            <a:spLocks noGrp="1"/>
          </p:cNvSpPr>
          <p:nvPr>
            <p:ph type="ftr" sz="quarter" idx="3"/>
          </p:nvPr>
        </p:nvSpPr>
        <p:spPr>
          <a:xfrm>
            <a:off x="685800" y="6356349"/>
            <a:ext cx="2895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smtClean="0"/>
              <a:t>NXS 2018</a:t>
            </a:r>
            <a:endParaRPr lang="en-US" dirty="0"/>
          </a:p>
        </p:txBody>
      </p:sp>
    </p:spTree>
    <p:extLst>
      <p:ext uri="{BB962C8B-B14F-4D97-AF65-F5344CB8AC3E}">
        <p14:creationId xmlns:p14="http://schemas.microsoft.com/office/powerpoint/2010/main" val="36210799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liennummernplatzhalter 1"/>
          <p:cNvSpPr>
            <a:spLocks noGrp="1"/>
          </p:cNvSpPr>
          <p:nvPr>
            <p:ph type="sldNum" sz="quarter" idx="10"/>
          </p:nvPr>
        </p:nvSpPr>
        <p:spPr>
          <a:xfrm>
            <a:off x="6553200" y="6356350"/>
            <a:ext cx="2133600" cy="365125"/>
          </a:xfrm>
          <a:prstGeom prst="rect">
            <a:avLst/>
          </a:prstGeom>
        </p:spPr>
        <p:txBody>
          <a:bodyPr/>
          <a:lstStyle>
            <a:lvl1pPr algn="r">
              <a:defRPr/>
            </a:lvl1pPr>
          </a:lstStyle>
          <a:p>
            <a:pPr>
              <a:defRPr/>
            </a:pPr>
            <a:fld id="{3B339A1F-55BF-40E2-9DEE-43A199F36FAE}" type="slidenum">
              <a:rPr lang="de-DE" smtClean="0"/>
              <a:pPr>
                <a:defRPr/>
              </a:pPr>
              <a:t>‹#›</a:t>
            </a:fld>
            <a:endParaRPr lang="de-DE"/>
          </a:p>
        </p:txBody>
      </p:sp>
      <p:sp>
        <p:nvSpPr>
          <p:cNvPr id="5" name="Footer Placeholder 4"/>
          <p:cNvSpPr>
            <a:spLocks noGrp="1"/>
          </p:cNvSpPr>
          <p:nvPr>
            <p:ph type="ftr" sz="quarter" idx="11"/>
          </p:nvPr>
        </p:nvSpPr>
        <p:spPr/>
        <p:txBody>
          <a:bodyPr/>
          <a:lstStyle/>
          <a:p>
            <a:r>
              <a:rPr lang="en-US" smtClean="0"/>
              <a:t>NXS 2018</a:t>
            </a:r>
            <a:endParaRPr lang="en-US" dirty="0"/>
          </a:p>
        </p:txBody>
      </p:sp>
    </p:spTree>
    <p:extLst>
      <p:ext uri="{BB962C8B-B14F-4D97-AF65-F5344CB8AC3E}">
        <p14:creationId xmlns:p14="http://schemas.microsoft.com/office/powerpoint/2010/main" val="1806213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e-DE"/>
          </a:p>
        </p:txBody>
      </p:sp>
      <p:sp>
        <p:nvSpPr>
          <p:cNvPr id="3" name="Inhaltsplatzhalter 2"/>
          <p:cNvSpPr>
            <a:spLocks noGrp="1"/>
          </p:cNvSpPr>
          <p:nvPr>
            <p:ph sz="half" idx="1"/>
          </p:nvPr>
        </p:nvSpPr>
        <p:spPr>
          <a:xfrm>
            <a:off x="6858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Inhaltsplatzhalter 3"/>
          <p:cNvSpPr>
            <a:spLocks noGrp="1"/>
          </p:cNvSpPr>
          <p:nvPr>
            <p:ph sz="half" idx="2"/>
          </p:nvPr>
        </p:nvSpPr>
        <p:spPr>
          <a:xfrm>
            <a:off x="46482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5" name="Foliennummernplatzhalter 1"/>
          <p:cNvSpPr>
            <a:spLocks noGrp="1"/>
          </p:cNvSpPr>
          <p:nvPr>
            <p:ph type="sldNum" sz="quarter" idx="10"/>
          </p:nvPr>
        </p:nvSpPr>
        <p:spPr>
          <a:xfrm>
            <a:off x="6553200" y="6356350"/>
            <a:ext cx="2133600" cy="365125"/>
          </a:xfrm>
          <a:prstGeom prst="rect">
            <a:avLst/>
          </a:prstGeom>
        </p:spPr>
        <p:txBody>
          <a:bodyPr/>
          <a:lstStyle>
            <a:lvl1pPr algn="r">
              <a:defRPr/>
            </a:lvl1pPr>
          </a:lstStyle>
          <a:p>
            <a:pPr>
              <a:defRPr/>
            </a:pPr>
            <a:fld id="{3B339A1F-55BF-40E2-9DEE-43A199F36FAE}" type="slidenum">
              <a:rPr lang="de-DE" smtClean="0"/>
              <a:pPr>
                <a:defRPr/>
              </a:pPr>
              <a:t>‹#›</a:t>
            </a:fld>
            <a:endParaRPr lang="de-DE"/>
          </a:p>
        </p:txBody>
      </p:sp>
      <p:sp>
        <p:nvSpPr>
          <p:cNvPr id="6" name="Footer Placeholder 5"/>
          <p:cNvSpPr>
            <a:spLocks noGrp="1"/>
          </p:cNvSpPr>
          <p:nvPr>
            <p:ph type="ftr" sz="quarter" idx="11"/>
          </p:nvPr>
        </p:nvSpPr>
        <p:spPr/>
        <p:txBody>
          <a:bodyPr/>
          <a:lstStyle/>
          <a:p>
            <a:r>
              <a:rPr lang="en-US" smtClean="0"/>
              <a:t>NXS 2018</a:t>
            </a:r>
            <a:endParaRPr lang="en-US" dirty="0"/>
          </a:p>
        </p:txBody>
      </p:sp>
    </p:spTree>
    <p:extLst>
      <p:ext uri="{BB962C8B-B14F-4D97-AF65-F5344CB8AC3E}">
        <p14:creationId xmlns:p14="http://schemas.microsoft.com/office/powerpoint/2010/main" val="42403573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7" name="Foliennummernplatzhalter 1"/>
          <p:cNvSpPr>
            <a:spLocks noGrp="1"/>
          </p:cNvSpPr>
          <p:nvPr>
            <p:ph type="sldNum" sz="quarter" idx="10"/>
          </p:nvPr>
        </p:nvSpPr>
        <p:spPr>
          <a:xfrm>
            <a:off x="6553200" y="6356350"/>
            <a:ext cx="2133600" cy="365125"/>
          </a:xfrm>
          <a:prstGeom prst="rect">
            <a:avLst/>
          </a:prstGeom>
        </p:spPr>
        <p:txBody>
          <a:bodyPr/>
          <a:lstStyle>
            <a:lvl1pPr algn="r">
              <a:defRPr/>
            </a:lvl1pPr>
          </a:lstStyle>
          <a:p>
            <a:pPr>
              <a:defRPr/>
            </a:pPr>
            <a:fld id="{3B339A1F-55BF-40E2-9DEE-43A199F36FAE}" type="slidenum">
              <a:rPr lang="de-DE" smtClean="0"/>
              <a:pPr>
                <a:defRPr/>
              </a:pPr>
              <a:t>‹#›</a:t>
            </a:fld>
            <a:endParaRPr lang="de-DE"/>
          </a:p>
        </p:txBody>
      </p:sp>
      <p:sp>
        <p:nvSpPr>
          <p:cNvPr id="8" name="Footer Placeholder 7"/>
          <p:cNvSpPr>
            <a:spLocks noGrp="1"/>
          </p:cNvSpPr>
          <p:nvPr>
            <p:ph type="ftr" sz="quarter" idx="11"/>
          </p:nvPr>
        </p:nvSpPr>
        <p:spPr/>
        <p:txBody>
          <a:bodyPr/>
          <a:lstStyle/>
          <a:p>
            <a:r>
              <a:rPr lang="en-US" smtClean="0"/>
              <a:t>NXS 2018</a:t>
            </a:r>
            <a:endParaRPr lang="en-US" dirty="0"/>
          </a:p>
        </p:txBody>
      </p:sp>
    </p:spTree>
    <p:extLst>
      <p:ext uri="{BB962C8B-B14F-4D97-AF65-F5344CB8AC3E}">
        <p14:creationId xmlns:p14="http://schemas.microsoft.com/office/powerpoint/2010/main" val="32540585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e-DE"/>
          </a:p>
        </p:txBody>
      </p:sp>
      <p:sp>
        <p:nvSpPr>
          <p:cNvPr id="3" name="Foliennummernplatzhalter 1"/>
          <p:cNvSpPr>
            <a:spLocks noGrp="1"/>
          </p:cNvSpPr>
          <p:nvPr>
            <p:ph type="sldNum" sz="quarter" idx="10"/>
          </p:nvPr>
        </p:nvSpPr>
        <p:spPr>
          <a:xfrm>
            <a:off x="6553200" y="6356350"/>
            <a:ext cx="2133600" cy="365125"/>
          </a:xfrm>
          <a:prstGeom prst="rect">
            <a:avLst/>
          </a:prstGeom>
        </p:spPr>
        <p:txBody>
          <a:bodyPr/>
          <a:lstStyle>
            <a:lvl1pPr algn="r">
              <a:defRPr/>
            </a:lvl1pPr>
          </a:lstStyle>
          <a:p>
            <a:pPr>
              <a:defRPr/>
            </a:pPr>
            <a:fld id="{3B339A1F-55BF-40E2-9DEE-43A199F36FAE}" type="slidenum">
              <a:rPr lang="de-DE" smtClean="0"/>
              <a:pPr>
                <a:defRPr/>
              </a:pPr>
              <a:t>‹#›</a:t>
            </a:fld>
            <a:endParaRPr lang="de-DE"/>
          </a:p>
        </p:txBody>
      </p:sp>
      <p:sp>
        <p:nvSpPr>
          <p:cNvPr id="4" name="Footer Placeholder 3"/>
          <p:cNvSpPr>
            <a:spLocks noGrp="1"/>
          </p:cNvSpPr>
          <p:nvPr>
            <p:ph type="ftr" sz="quarter" idx="11"/>
          </p:nvPr>
        </p:nvSpPr>
        <p:spPr/>
        <p:txBody>
          <a:bodyPr/>
          <a:lstStyle/>
          <a:p>
            <a:r>
              <a:rPr lang="en-US" smtClean="0"/>
              <a:t>NXS 2018</a:t>
            </a:r>
            <a:endParaRPr lang="en-US" dirty="0"/>
          </a:p>
        </p:txBody>
      </p:sp>
    </p:spTree>
    <p:extLst>
      <p:ext uri="{BB962C8B-B14F-4D97-AF65-F5344CB8AC3E}">
        <p14:creationId xmlns:p14="http://schemas.microsoft.com/office/powerpoint/2010/main" val="41893635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Foliennummernplatzhalter 1"/>
          <p:cNvSpPr>
            <a:spLocks noGrp="1"/>
          </p:cNvSpPr>
          <p:nvPr>
            <p:ph type="sldNum" sz="quarter" idx="10"/>
          </p:nvPr>
        </p:nvSpPr>
        <p:spPr>
          <a:xfrm>
            <a:off x="6553200" y="6356350"/>
            <a:ext cx="2133600" cy="365125"/>
          </a:xfrm>
          <a:prstGeom prst="rect">
            <a:avLst/>
          </a:prstGeom>
        </p:spPr>
        <p:txBody>
          <a:bodyPr/>
          <a:lstStyle>
            <a:lvl1pPr algn="r">
              <a:defRPr/>
            </a:lvl1pPr>
          </a:lstStyle>
          <a:p>
            <a:pPr>
              <a:defRPr/>
            </a:pPr>
            <a:fld id="{3B339A1F-55BF-40E2-9DEE-43A199F36FAE}" type="slidenum">
              <a:rPr lang="de-DE" smtClean="0"/>
              <a:pPr>
                <a:defRPr/>
              </a:pPr>
              <a:t>‹#›</a:t>
            </a:fld>
            <a:endParaRPr lang="de-DE"/>
          </a:p>
        </p:txBody>
      </p:sp>
      <p:sp>
        <p:nvSpPr>
          <p:cNvPr id="3" name="Footer Placeholder 2"/>
          <p:cNvSpPr>
            <a:spLocks noGrp="1"/>
          </p:cNvSpPr>
          <p:nvPr>
            <p:ph type="ftr" sz="quarter" idx="11"/>
          </p:nvPr>
        </p:nvSpPr>
        <p:spPr/>
        <p:txBody>
          <a:bodyPr/>
          <a:lstStyle/>
          <a:p>
            <a:r>
              <a:rPr lang="en-US" smtClean="0"/>
              <a:t>NXS 2018</a:t>
            </a:r>
            <a:endParaRPr lang="en-US" dirty="0"/>
          </a:p>
        </p:txBody>
      </p:sp>
    </p:spTree>
    <p:extLst>
      <p:ext uri="{BB962C8B-B14F-4D97-AF65-F5344CB8AC3E}">
        <p14:creationId xmlns:p14="http://schemas.microsoft.com/office/powerpoint/2010/main" val="9536112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liennummernplatzhalter 1"/>
          <p:cNvSpPr>
            <a:spLocks noGrp="1"/>
          </p:cNvSpPr>
          <p:nvPr>
            <p:ph type="sldNum" sz="quarter" idx="10"/>
          </p:nvPr>
        </p:nvSpPr>
        <p:spPr>
          <a:xfrm>
            <a:off x="6553200" y="6356350"/>
            <a:ext cx="2133600" cy="365125"/>
          </a:xfrm>
          <a:prstGeom prst="rect">
            <a:avLst/>
          </a:prstGeom>
        </p:spPr>
        <p:txBody>
          <a:bodyPr/>
          <a:lstStyle>
            <a:lvl1pPr algn="r">
              <a:defRPr/>
            </a:lvl1pPr>
          </a:lstStyle>
          <a:p>
            <a:pPr>
              <a:defRPr/>
            </a:pPr>
            <a:fld id="{3B339A1F-55BF-40E2-9DEE-43A199F36FAE}" type="slidenum">
              <a:rPr lang="de-DE" smtClean="0"/>
              <a:pPr>
                <a:defRPr/>
              </a:pPr>
              <a:t>‹#›</a:t>
            </a:fld>
            <a:endParaRPr lang="de-DE"/>
          </a:p>
        </p:txBody>
      </p:sp>
      <p:sp>
        <p:nvSpPr>
          <p:cNvPr id="6" name="Footer Placeholder 5"/>
          <p:cNvSpPr>
            <a:spLocks noGrp="1"/>
          </p:cNvSpPr>
          <p:nvPr>
            <p:ph type="ftr" sz="quarter" idx="11"/>
          </p:nvPr>
        </p:nvSpPr>
        <p:spPr/>
        <p:txBody>
          <a:bodyPr/>
          <a:lstStyle/>
          <a:p>
            <a:r>
              <a:rPr lang="en-US" smtClean="0"/>
              <a:t>NXS 2018</a:t>
            </a:r>
            <a:endParaRPr lang="en-US" dirty="0"/>
          </a:p>
        </p:txBody>
      </p:sp>
    </p:spTree>
    <p:extLst>
      <p:ext uri="{BB962C8B-B14F-4D97-AF65-F5344CB8AC3E}">
        <p14:creationId xmlns:p14="http://schemas.microsoft.com/office/powerpoint/2010/main" val="7426976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de-DE" noProof="0" smtClean="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liennummernplatzhalter 1"/>
          <p:cNvSpPr>
            <a:spLocks noGrp="1"/>
          </p:cNvSpPr>
          <p:nvPr>
            <p:ph type="sldNum" sz="quarter" idx="10"/>
          </p:nvPr>
        </p:nvSpPr>
        <p:spPr>
          <a:xfrm>
            <a:off x="6553200" y="6356350"/>
            <a:ext cx="2133600" cy="365125"/>
          </a:xfrm>
          <a:prstGeom prst="rect">
            <a:avLst/>
          </a:prstGeom>
        </p:spPr>
        <p:txBody>
          <a:bodyPr/>
          <a:lstStyle>
            <a:lvl1pPr algn="r">
              <a:defRPr/>
            </a:lvl1pPr>
          </a:lstStyle>
          <a:p>
            <a:pPr>
              <a:defRPr/>
            </a:pPr>
            <a:fld id="{3B339A1F-55BF-40E2-9DEE-43A199F36FAE}" type="slidenum">
              <a:rPr lang="de-DE" smtClean="0"/>
              <a:pPr>
                <a:defRPr/>
              </a:pPr>
              <a:t>‹#›</a:t>
            </a:fld>
            <a:endParaRPr lang="de-DE"/>
          </a:p>
        </p:txBody>
      </p:sp>
    </p:spTree>
    <p:extLst>
      <p:ext uri="{BB962C8B-B14F-4D97-AF65-F5344CB8AC3E}">
        <p14:creationId xmlns:p14="http://schemas.microsoft.com/office/powerpoint/2010/main" val="18137331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42"/>
          <p:cNvSpPr>
            <a:spLocks noGrp="1" noChangeArrowheads="1"/>
          </p:cNvSpPr>
          <p:nvPr>
            <p:ph type="title"/>
          </p:nvPr>
        </p:nvSpPr>
        <p:spPr bwMode="auto">
          <a:xfrm>
            <a:off x="2339975" y="44450"/>
            <a:ext cx="6553200" cy="104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de-DE" smtClean="0"/>
          </a:p>
        </p:txBody>
      </p:sp>
      <p:sp>
        <p:nvSpPr>
          <p:cNvPr id="1027" name="Rectangle 43"/>
          <p:cNvSpPr>
            <a:spLocks noGrp="1" noChangeArrowheads="1"/>
          </p:cNvSpPr>
          <p:nvPr>
            <p:ph type="body" idx="1"/>
          </p:nvPr>
        </p:nvSpPr>
        <p:spPr bwMode="auto">
          <a:xfrm>
            <a:off x="685800" y="19050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de-DE" dirty="0" smtClean="0"/>
          </a:p>
        </p:txBody>
      </p:sp>
      <p:sp>
        <p:nvSpPr>
          <p:cNvPr id="1028" name="Rectangle 57"/>
          <p:cNvSpPr>
            <a:spLocks noChangeArrowheads="1"/>
          </p:cNvSpPr>
          <p:nvPr/>
        </p:nvSpPr>
        <p:spPr bwMode="auto">
          <a:xfrm>
            <a:off x="1588" y="0"/>
            <a:ext cx="125412" cy="2286000"/>
          </a:xfrm>
          <a:prstGeom prst="rect">
            <a:avLst/>
          </a:prstGeom>
          <a:solidFill>
            <a:srgbClr val="B9BB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hangingPunct="0"/>
            <a:endParaRPr lang="en-GB" sz="2400">
              <a:ea typeface="ＭＳ Ｐゴシック" charset="-128"/>
            </a:endParaRPr>
          </a:p>
        </p:txBody>
      </p:sp>
      <p:sp>
        <p:nvSpPr>
          <p:cNvPr id="1029" name="Rectangle 59"/>
          <p:cNvSpPr>
            <a:spLocks noChangeArrowheads="1"/>
          </p:cNvSpPr>
          <p:nvPr/>
        </p:nvSpPr>
        <p:spPr bwMode="auto">
          <a:xfrm>
            <a:off x="0" y="4572000"/>
            <a:ext cx="125413" cy="2286000"/>
          </a:xfrm>
          <a:prstGeom prst="rect">
            <a:avLst/>
          </a:prstGeom>
          <a:solidFill>
            <a:srgbClr val="51535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hangingPunct="0"/>
            <a:endParaRPr lang="en-GB" sz="2400">
              <a:ea typeface="ＭＳ Ｐゴシック" charset="-128"/>
            </a:endParaRPr>
          </a:p>
        </p:txBody>
      </p:sp>
      <p:sp>
        <p:nvSpPr>
          <p:cNvPr id="1030" name="Rectangle 61"/>
          <p:cNvSpPr>
            <a:spLocks noChangeArrowheads="1"/>
          </p:cNvSpPr>
          <p:nvPr/>
        </p:nvSpPr>
        <p:spPr bwMode="auto">
          <a:xfrm>
            <a:off x="115888" y="0"/>
            <a:ext cx="125412" cy="2286000"/>
          </a:xfrm>
          <a:prstGeom prst="rect">
            <a:avLst/>
          </a:prstGeom>
          <a:solidFill>
            <a:srgbClr val="005B8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hangingPunct="0"/>
            <a:endParaRPr lang="en-GB" sz="2400">
              <a:ea typeface="ＭＳ Ｐゴシック" charset="-128"/>
            </a:endParaRPr>
          </a:p>
        </p:txBody>
      </p:sp>
      <p:sp>
        <p:nvSpPr>
          <p:cNvPr id="1031" name="Rectangle 62"/>
          <p:cNvSpPr>
            <a:spLocks noChangeArrowheads="1"/>
          </p:cNvSpPr>
          <p:nvPr/>
        </p:nvSpPr>
        <p:spPr bwMode="auto">
          <a:xfrm>
            <a:off x="114300" y="2286000"/>
            <a:ext cx="125413" cy="2286000"/>
          </a:xfrm>
          <a:prstGeom prst="rect">
            <a:avLst/>
          </a:prstGeom>
          <a:solidFill>
            <a:srgbClr val="B9BB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hangingPunct="0"/>
            <a:endParaRPr lang="en-GB" sz="2400">
              <a:solidFill>
                <a:schemeClr val="bg1"/>
              </a:solidFill>
              <a:ea typeface="ＭＳ Ｐゴシック" charset="-128"/>
            </a:endParaRPr>
          </a:p>
        </p:txBody>
      </p:sp>
      <p:sp>
        <p:nvSpPr>
          <p:cNvPr id="1032" name="Rectangle 63"/>
          <p:cNvSpPr>
            <a:spLocks noChangeArrowheads="1"/>
          </p:cNvSpPr>
          <p:nvPr/>
        </p:nvSpPr>
        <p:spPr bwMode="auto">
          <a:xfrm>
            <a:off x="114300" y="4572000"/>
            <a:ext cx="125413" cy="2286000"/>
          </a:xfrm>
          <a:prstGeom prst="rect">
            <a:avLst/>
          </a:prstGeom>
          <a:solidFill>
            <a:srgbClr val="DCDCD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hangingPunct="0"/>
            <a:endParaRPr lang="en-GB" sz="2400">
              <a:ea typeface="ＭＳ Ｐゴシック" charset="-128"/>
            </a:endParaRPr>
          </a:p>
        </p:txBody>
      </p:sp>
      <p:pic>
        <p:nvPicPr>
          <p:cNvPr id="1033" name="Picture 70" descr="Logo_FZ_Jülich_NEU_rgb"/>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7467600" y="127000"/>
            <a:ext cx="14478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10" descr="jcns_300dpi"/>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250825" y="0"/>
            <a:ext cx="1873250" cy="78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3"/>
          </p:nvPr>
        </p:nvSpPr>
        <p:spPr>
          <a:xfrm>
            <a:off x="685800" y="6356349"/>
            <a:ext cx="2895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smtClean="0"/>
              <a:t>NXS 2018</a:t>
            </a:r>
            <a:endParaRPr lang="en-US" dirty="0"/>
          </a:p>
        </p:txBody>
      </p:sp>
      <p:sp>
        <p:nvSpPr>
          <p:cNvPr id="3" name="Slide Number Placeholder 2"/>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5ACD72-4803-425D-A514-1530378A1A1A}"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hf hdr="0" dt="0"/>
  <p:txStyles>
    <p:titleStyle>
      <a:lvl1pPr algn="l" rtl="0" eaLnBrk="1" fontAlgn="base" hangingPunct="1">
        <a:spcBef>
          <a:spcPct val="0"/>
        </a:spcBef>
        <a:spcAft>
          <a:spcPct val="0"/>
        </a:spcAft>
        <a:defRPr sz="2600" b="1">
          <a:solidFill>
            <a:srgbClr val="005B82"/>
          </a:solidFill>
          <a:latin typeface="+mj-lt"/>
          <a:ea typeface="+mj-ea"/>
          <a:cs typeface="+mj-cs"/>
        </a:defRPr>
      </a:lvl1pPr>
      <a:lvl2pPr algn="l" rtl="0" eaLnBrk="1" fontAlgn="base" hangingPunct="1">
        <a:spcBef>
          <a:spcPct val="0"/>
        </a:spcBef>
        <a:spcAft>
          <a:spcPct val="0"/>
        </a:spcAft>
        <a:defRPr sz="2600" b="1">
          <a:solidFill>
            <a:srgbClr val="005B82"/>
          </a:solidFill>
          <a:latin typeface="Arial" pitchFamily="34" charset="0"/>
        </a:defRPr>
      </a:lvl2pPr>
      <a:lvl3pPr algn="l" rtl="0" eaLnBrk="1" fontAlgn="base" hangingPunct="1">
        <a:spcBef>
          <a:spcPct val="0"/>
        </a:spcBef>
        <a:spcAft>
          <a:spcPct val="0"/>
        </a:spcAft>
        <a:defRPr sz="2600" b="1">
          <a:solidFill>
            <a:srgbClr val="005B82"/>
          </a:solidFill>
          <a:latin typeface="Arial" pitchFamily="34" charset="0"/>
        </a:defRPr>
      </a:lvl3pPr>
      <a:lvl4pPr algn="l" rtl="0" eaLnBrk="1" fontAlgn="base" hangingPunct="1">
        <a:spcBef>
          <a:spcPct val="0"/>
        </a:spcBef>
        <a:spcAft>
          <a:spcPct val="0"/>
        </a:spcAft>
        <a:defRPr sz="2600" b="1">
          <a:solidFill>
            <a:srgbClr val="005B82"/>
          </a:solidFill>
          <a:latin typeface="Arial" pitchFamily="34" charset="0"/>
        </a:defRPr>
      </a:lvl4pPr>
      <a:lvl5pPr algn="l" rtl="0" eaLnBrk="1" fontAlgn="base" hangingPunct="1">
        <a:spcBef>
          <a:spcPct val="0"/>
        </a:spcBef>
        <a:spcAft>
          <a:spcPct val="0"/>
        </a:spcAft>
        <a:defRPr sz="2600" b="1">
          <a:solidFill>
            <a:srgbClr val="005B82"/>
          </a:solidFill>
          <a:latin typeface="Arial" pitchFamily="34" charset="0"/>
        </a:defRPr>
      </a:lvl5pPr>
      <a:lvl6pPr marL="457200" algn="l" rtl="0" eaLnBrk="1" fontAlgn="base" hangingPunct="1">
        <a:spcBef>
          <a:spcPct val="0"/>
        </a:spcBef>
        <a:spcAft>
          <a:spcPct val="0"/>
        </a:spcAft>
        <a:defRPr sz="2600" b="1">
          <a:solidFill>
            <a:srgbClr val="005B82"/>
          </a:solidFill>
          <a:latin typeface="Arial" pitchFamily="34" charset="0"/>
        </a:defRPr>
      </a:lvl6pPr>
      <a:lvl7pPr marL="914400" algn="l" rtl="0" eaLnBrk="1" fontAlgn="base" hangingPunct="1">
        <a:spcBef>
          <a:spcPct val="0"/>
        </a:spcBef>
        <a:spcAft>
          <a:spcPct val="0"/>
        </a:spcAft>
        <a:defRPr sz="2600" b="1">
          <a:solidFill>
            <a:srgbClr val="005B82"/>
          </a:solidFill>
          <a:latin typeface="Arial" pitchFamily="34" charset="0"/>
        </a:defRPr>
      </a:lvl7pPr>
      <a:lvl8pPr marL="1371600" algn="l" rtl="0" eaLnBrk="1" fontAlgn="base" hangingPunct="1">
        <a:spcBef>
          <a:spcPct val="0"/>
        </a:spcBef>
        <a:spcAft>
          <a:spcPct val="0"/>
        </a:spcAft>
        <a:defRPr sz="2600" b="1">
          <a:solidFill>
            <a:srgbClr val="005B82"/>
          </a:solidFill>
          <a:latin typeface="Arial" pitchFamily="34" charset="0"/>
        </a:defRPr>
      </a:lvl8pPr>
      <a:lvl9pPr marL="1828800" algn="l" rtl="0" eaLnBrk="1" fontAlgn="base" hangingPunct="1">
        <a:spcBef>
          <a:spcPct val="0"/>
        </a:spcBef>
        <a:spcAft>
          <a:spcPct val="0"/>
        </a:spcAft>
        <a:defRPr sz="2600" b="1">
          <a:solidFill>
            <a:srgbClr val="005B82"/>
          </a:solidFill>
          <a:latin typeface="Arial" pitchFamily="34" charset="0"/>
        </a:defRPr>
      </a:lvl9pPr>
    </p:titleStyle>
    <p:bodyStyle>
      <a:lvl1pPr marL="342900" indent="-342900" algn="l" rtl="0" eaLnBrk="1" fontAlgn="base" hangingPunct="1">
        <a:spcBef>
          <a:spcPct val="20000"/>
        </a:spcBef>
        <a:spcAft>
          <a:spcPct val="0"/>
        </a:spcAft>
        <a:buClr>
          <a:srgbClr val="009EE0"/>
        </a:buClr>
        <a:defRPr sz="2200">
          <a:solidFill>
            <a:schemeClr val="tx1"/>
          </a:solidFill>
          <a:latin typeface="+mn-lt"/>
          <a:ea typeface="+mn-ea"/>
          <a:cs typeface="+mn-cs"/>
        </a:defRPr>
      </a:lvl1pPr>
      <a:lvl2pPr marL="742950" indent="-285750" algn="l" rtl="0" eaLnBrk="1" fontAlgn="base" hangingPunct="1">
        <a:spcBef>
          <a:spcPct val="20000"/>
        </a:spcBef>
        <a:spcAft>
          <a:spcPct val="0"/>
        </a:spcAft>
        <a:buClr>
          <a:srgbClr val="005B82"/>
        </a:buClr>
        <a:buFont typeface="Wingdings" pitchFamily="2" charset="2"/>
        <a:buChar char="§"/>
        <a:defRPr sz="2200">
          <a:solidFill>
            <a:schemeClr val="tx1"/>
          </a:solidFill>
          <a:latin typeface="+mn-lt"/>
        </a:defRPr>
      </a:lvl2pPr>
      <a:lvl3pPr marL="1143000" indent="-228600" algn="l" rtl="0" eaLnBrk="1" fontAlgn="base" hangingPunct="1">
        <a:spcBef>
          <a:spcPct val="20000"/>
        </a:spcBef>
        <a:spcAft>
          <a:spcPct val="0"/>
        </a:spcAft>
        <a:buClr>
          <a:srgbClr val="005B82"/>
        </a:buClr>
        <a:buFont typeface="Wingdings" pitchFamily="2" charset="2"/>
        <a:buChar char="§"/>
        <a:defRPr sz="2200" i="1">
          <a:solidFill>
            <a:schemeClr val="tx1"/>
          </a:solidFill>
          <a:latin typeface="+mn-lt"/>
        </a:defRPr>
      </a:lvl3pPr>
      <a:lvl4pPr marL="1600200" indent="-228600" algn="l" rtl="0" eaLnBrk="1" fontAlgn="base" hangingPunct="1">
        <a:spcBef>
          <a:spcPct val="20000"/>
        </a:spcBef>
        <a:spcAft>
          <a:spcPct val="0"/>
        </a:spcAft>
        <a:buClr>
          <a:srgbClr val="009EE0"/>
        </a:buClr>
        <a:defRPr sz="2000">
          <a:solidFill>
            <a:schemeClr val="tx1"/>
          </a:solidFill>
          <a:latin typeface="+mn-lt"/>
        </a:defRPr>
      </a:lvl4pPr>
      <a:lvl5pPr marL="2057400" indent="-228600" algn="l" rtl="0" eaLnBrk="1" fontAlgn="base" hangingPunct="1">
        <a:spcBef>
          <a:spcPct val="20000"/>
        </a:spcBef>
        <a:spcAft>
          <a:spcPct val="0"/>
        </a:spcAft>
        <a:buClr>
          <a:srgbClr val="009EE0"/>
        </a:buClr>
        <a:defRPr sz="2000">
          <a:solidFill>
            <a:schemeClr val="tx1"/>
          </a:solidFill>
          <a:latin typeface="+mn-lt"/>
        </a:defRPr>
      </a:lvl5pPr>
      <a:lvl6pPr marL="2514600" indent="-228600" algn="l" rtl="0" eaLnBrk="1" fontAlgn="base" hangingPunct="1">
        <a:spcBef>
          <a:spcPct val="20000"/>
        </a:spcBef>
        <a:spcAft>
          <a:spcPct val="0"/>
        </a:spcAft>
        <a:buClr>
          <a:srgbClr val="009EE0"/>
        </a:buClr>
        <a:defRPr sz="2000">
          <a:solidFill>
            <a:schemeClr val="tx1"/>
          </a:solidFill>
          <a:latin typeface="+mn-lt"/>
        </a:defRPr>
      </a:lvl6pPr>
      <a:lvl7pPr marL="2971800" indent="-228600" algn="l" rtl="0" eaLnBrk="1" fontAlgn="base" hangingPunct="1">
        <a:spcBef>
          <a:spcPct val="20000"/>
        </a:spcBef>
        <a:spcAft>
          <a:spcPct val="0"/>
        </a:spcAft>
        <a:buClr>
          <a:srgbClr val="009EE0"/>
        </a:buClr>
        <a:defRPr sz="2000">
          <a:solidFill>
            <a:schemeClr val="tx1"/>
          </a:solidFill>
          <a:latin typeface="+mn-lt"/>
        </a:defRPr>
      </a:lvl7pPr>
      <a:lvl8pPr marL="3429000" indent="-228600" algn="l" rtl="0" eaLnBrk="1" fontAlgn="base" hangingPunct="1">
        <a:spcBef>
          <a:spcPct val="20000"/>
        </a:spcBef>
        <a:spcAft>
          <a:spcPct val="0"/>
        </a:spcAft>
        <a:buClr>
          <a:srgbClr val="009EE0"/>
        </a:buClr>
        <a:defRPr sz="2000">
          <a:solidFill>
            <a:schemeClr val="tx1"/>
          </a:solidFill>
          <a:latin typeface="+mn-lt"/>
        </a:defRPr>
      </a:lvl8pPr>
      <a:lvl9pPr marL="3886200" indent="-228600" algn="l" rtl="0" eaLnBrk="1" fontAlgn="base" hangingPunct="1">
        <a:spcBef>
          <a:spcPct val="20000"/>
        </a:spcBef>
        <a:spcAft>
          <a:spcPct val="0"/>
        </a:spcAft>
        <a:buClr>
          <a:srgbClr val="009EE0"/>
        </a:buCl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18.tiff"/><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19.png"/><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20.tiff"/><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51.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28.png"/><Relationship Id="rId1" Type="http://schemas.openxmlformats.org/officeDocument/2006/relationships/slideLayout" Target="../slideLayouts/slideLayout4.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30.png"/><Relationship Id="rId5" Type="http://schemas.openxmlformats.org/officeDocument/2006/relationships/image" Target="../media/image25.png"/><Relationship Id="rId6" Type="http://schemas.openxmlformats.org/officeDocument/2006/relationships/image" Target="../media/image250.png"/><Relationship Id="rId7" Type="http://schemas.openxmlformats.org/officeDocument/2006/relationships/image" Target="../media/image330.png"/><Relationship Id="rId1" Type="http://schemas.openxmlformats.org/officeDocument/2006/relationships/slideLayout" Target="../slideLayouts/slideLayout6.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6.tiff"/><Relationship Id="rId3"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10.png"/><Relationship Id="rId1" Type="http://schemas.openxmlformats.org/officeDocument/2006/relationships/slideLayout" Target="../slideLayouts/slideLayout4.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5.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0.png"/><Relationship Id="rId5" Type="http://schemas.openxmlformats.org/officeDocument/2006/relationships/image" Target="../media/image35.tiff"/><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image" Target="../media/image5.tiff"/><Relationship Id="rId4" Type="http://schemas.openxmlformats.org/officeDocument/2006/relationships/image" Target="../media/image6.png"/><Relationship Id="rId1" Type="http://schemas.openxmlformats.org/officeDocument/2006/relationships/slideLayout" Target="../slideLayouts/slideLayout4.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image" Target="../media/image36.tiff"/><Relationship Id="rId4" Type="http://schemas.openxmlformats.org/officeDocument/2006/relationships/image" Target="../media/image37.tiff"/><Relationship Id="rId5" Type="http://schemas.openxmlformats.org/officeDocument/2006/relationships/image" Target="../media/image38.tiff"/><Relationship Id="rId1" Type="http://schemas.openxmlformats.org/officeDocument/2006/relationships/slideLayout" Target="../slideLayouts/slideLayout4.xml"/><Relationship Id="rId2"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image" Target="../media/image39.tiff"/><Relationship Id="rId4" Type="http://schemas.openxmlformats.org/officeDocument/2006/relationships/image" Target="../media/image40.tiff"/><Relationship Id="rId1" Type="http://schemas.openxmlformats.org/officeDocument/2006/relationships/slideLayout" Target="../slideLayouts/slideLayout5.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41.tiff"/><Relationship Id="rId5"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44.tiff"/><Relationship Id="rId4" Type="http://schemas.openxmlformats.org/officeDocument/2006/relationships/image" Target="../media/image45.jpeg"/><Relationship Id="rId5" Type="http://schemas.openxmlformats.org/officeDocument/2006/relationships/image" Target="../media/image46.tiff"/><Relationship Id="rId6" Type="http://schemas.openxmlformats.org/officeDocument/2006/relationships/image" Target="../media/image47.tiff"/><Relationship Id="rId1" Type="http://schemas.openxmlformats.org/officeDocument/2006/relationships/slideLayout" Target="../slideLayouts/slideLayout6.xml"/><Relationship Id="rId2"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48.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50.jpg"/><Relationship Id="rId4" Type="http://schemas.openxmlformats.org/officeDocument/2006/relationships/image" Target="../media/image51.jpg"/><Relationship Id="rId5" Type="http://schemas.openxmlformats.org/officeDocument/2006/relationships/image" Target="../media/image52.tiff"/><Relationship Id="rId6" Type="http://schemas.openxmlformats.org/officeDocument/2006/relationships/image" Target="../media/image53.pn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1.xml.rels><?xml version="1.0" encoding="UTF-8" standalone="yes"?>
<Relationships xmlns="http://schemas.openxmlformats.org/package/2006/relationships"><Relationship Id="rId3" Type="http://schemas.openxmlformats.org/officeDocument/2006/relationships/image" Target="../media/image54.jpeg"/><Relationship Id="rId4" Type="http://schemas.openxmlformats.org/officeDocument/2006/relationships/image" Target="../media/image55.jpeg"/><Relationship Id="rId5" Type="http://schemas.openxmlformats.org/officeDocument/2006/relationships/image" Target="../media/image56.jpeg"/><Relationship Id="rId1" Type="http://schemas.openxmlformats.org/officeDocument/2006/relationships/slideLayout" Target="../slideLayouts/slideLayout5.xml"/><Relationship Id="rId2" Type="http://schemas.openxmlformats.org/officeDocument/2006/relationships/notesSlide" Target="../notesSlides/notesSlide2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3.xml.rels><?xml version="1.0" encoding="UTF-8" standalone="yes"?>
<Relationships xmlns="http://schemas.openxmlformats.org/package/2006/relationships"><Relationship Id="rId3" Type="http://schemas.openxmlformats.org/officeDocument/2006/relationships/image" Target="../media/image57.tiff"/><Relationship Id="rId4" Type="http://schemas.openxmlformats.org/officeDocument/2006/relationships/image" Target="../media/image58.tiff"/><Relationship Id="rId5" Type="http://schemas.openxmlformats.org/officeDocument/2006/relationships/image" Target="../media/image59.tiff"/><Relationship Id="rId6" Type="http://schemas.openxmlformats.org/officeDocument/2006/relationships/image" Target="../media/image490.png"/><Relationship Id="rId7" Type="http://schemas.openxmlformats.org/officeDocument/2006/relationships/image" Target="../media/image500.png"/><Relationship Id="rId8" Type="http://schemas.openxmlformats.org/officeDocument/2006/relationships/image" Target="../media/image62.png"/><Relationship Id="rId9" Type="http://schemas.openxmlformats.org/officeDocument/2006/relationships/image" Target="../media/image60.tiff"/><Relationship Id="rId1" Type="http://schemas.openxmlformats.org/officeDocument/2006/relationships/slideLayout" Target="../slideLayouts/slideLayout4.xml"/><Relationship Id="rId2" Type="http://schemas.openxmlformats.org/officeDocument/2006/relationships/notesSlide" Target="../notesSlides/notesSlide31.xml"/></Relationships>
</file>

<file path=ppt/slides/_rels/slide34.xml.rels><?xml version="1.0" encoding="UTF-8" standalone="yes"?>
<Relationships xmlns="http://schemas.openxmlformats.org/package/2006/relationships"><Relationship Id="rId3" Type="http://schemas.openxmlformats.org/officeDocument/2006/relationships/image" Target="../media/image61.tiff"/><Relationship Id="rId4" Type="http://schemas.openxmlformats.org/officeDocument/2006/relationships/image" Target="../media/image62.tiff"/><Relationship Id="rId5" Type="http://schemas.openxmlformats.org/officeDocument/2006/relationships/image" Target="../media/image66.png"/><Relationship Id="rId1" Type="http://schemas.openxmlformats.org/officeDocument/2006/relationships/slideLayout" Target="../slideLayouts/slideLayout4.xml"/><Relationship Id="rId2" Type="http://schemas.openxmlformats.org/officeDocument/2006/relationships/notesSlide" Target="../notesSlides/notesSlide32.xml"/></Relationships>
</file>

<file path=ppt/slides/_rels/slide35.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65.png"/><Relationship Id="rId6" Type="http://schemas.openxmlformats.org/officeDocument/2006/relationships/image" Target="NULL"/><Relationship Id="rId7" Type="http://schemas.openxmlformats.org/officeDocument/2006/relationships/image" Target="../media/image520.png"/><Relationship Id="rId1" Type="http://schemas.openxmlformats.org/officeDocument/2006/relationships/slideLayout" Target="../slideLayouts/slideLayout6.xml"/><Relationship Id="rId2" Type="http://schemas.openxmlformats.org/officeDocument/2006/relationships/notesSlide" Target="../notesSlides/notesSlide33.xml"/></Relationships>
</file>

<file path=ppt/slides/_rels/slide36.xml.rels><?xml version="1.0" encoding="UTF-8" standalone="yes"?>
<Relationships xmlns="http://schemas.openxmlformats.org/package/2006/relationships"><Relationship Id="rId11" Type="http://schemas.openxmlformats.org/officeDocument/2006/relationships/image" Target="../media/image75.png"/><Relationship Id="rId12" Type="http://schemas.openxmlformats.org/officeDocument/2006/relationships/image" Target="../media/image76.png"/><Relationship Id="rId13" Type="http://schemas.openxmlformats.org/officeDocument/2006/relationships/image" Target="../media/image77.png"/><Relationship Id="rId14" Type="http://schemas.openxmlformats.org/officeDocument/2006/relationships/image" Target="../media/image620.png"/><Relationship Id="rId15" Type="http://schemas.openxmlformats.org/officeDocument/2006/relationships/image" Target="../media/image630.png"/><Relationship Id="rId1" Type="http://schemas.openxmlformats.org/officeDocument/2006/relationships/slideLayout" Target="../slideLayouts/slideLayout6.xml"/><Relationship Id="rId2" Type="http://schemas.openxmlformats.org/officeDocument/2006/relationships/notesSlide" Target="../notesSlides/notesSlide34.xml"/><Relationship Id="rId3" Type="http://schemas.openxmlformats.org/officeDocument/2006/relationships/image" Target="../media/image67.png"/><Relationship Id="rId4" Type="http://schemas.openxmlformats.org/officeDocument/2006/relationships/image" Target="../media/image68.png"/><Relationship Id="rId5" Type="http://schemas.openxmlformats.org/officeDocument/2006/relationships/image" Target="../media/image69.png"/><Relationship Id="rId6" Type="http://schemas.openxmlformats.org/officeDocument/2006/relationships/image" Target="../media/image70.png"/><Relationship Id="rId7" Type="http://schemas.openxmlformats.org/officeDocument/2006/relationships/image" Target="../media/image71.png"/><Relationship Id="rId8" Type="http://schemas.openxmlformats.org/officeDocument/2006/relationships/image" Target="../media/image72.png"/><Relationship Id="rId9" Type="http://schemas.openxmlformats.org/officeDocument/2006/relationships/image" Target="../media/image73.png"/><Relationship Id="rId10" Type="http://schemas.openxmlformats.org/officeDocument/2006/relationships/image" Target="../media/image74.png"/></Relationships>
</file>

<file path=ppt/slides/_rels/slide37.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79.png"/><Relationship Id="rId5" Type="http://schemas.openxmlformats.org/officeDocument/2006/relationships/image" Target="../media/image81.png"/><Relationship Id="rId6" Type="http://schemas.openxmlformats.org/officeDocument/2006/relationships/image" Target="../media/image82.png"/><Relationship Id="rId7" Type="http://schemas.openxmlformats.org/officeDocument/2006/relationships/image" Target="../media/image83.png"/><Relationship Id="rId8" Type="http://schemas.openxmlformats.org/officeDocument/2006/relationships/image" Target="../media/image84.png"/><Relationship Id="rId9" Type="http://schemas.openxmlformats.org/officeDocument/2006/relationships/image" Target="../media/image85.png"/><Relationship Id="rId1" Type="http://schemas.openxmlformats.org/officeDocument/2006/relationships/slideLayout" Target="../slideLayouts/slideLayout4.xml"/><Relationship Id="rId2" Type="http://schemas.openxmlformats.org/officeDocument/2006/relationships/notesSlide" Target="../notesSlides/notesSlide3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86.tif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hyperlink" Target="http://neutrons.ornl.gov/nse"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8.tiff"/><Relationship Id="rId4" Type="http://schemas.openxmlformats.org/officeDocument/2006/relationships/image" Target="../media/image9.tiff"/><Relationship Id="rId5" Type="http://schemas.openxmlformats.org/officeDocument/2006/relationships/image" Target="../media/image10.tiff"/><Relationship Id="rId6" Type="http://schemas.openxmlformats.org/officeDocument/2006/relationships/image" Target="../media/image11.png"/><Relationship Id="rId7" Type="http://schemas.openxmlformats.org/officeDocument/2006/relationships/image" Target="../media/image12.tiff"/><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hyperlink" Target="http://www.iub.edu/~neutron/notes/20061204_Pynn.pdf" TargetMode="External"/><Relationship Id="rId4" Type="http://schemas.openxmlformats.org/officeDocument/2006/relationships/hyperlink" Target="http://doi.org/10.1016/j.crhy.2007.10.001" TargetMode="External"/><Relationship Id="rId5" Type="http://schemas.openxmlformats.org/officeDocument/2006/relationships/hyperlink" Target="https://www.ill.eu/fileadmin/users_files/documents/links/documentation/NeutronDataBooklet.pdf" TargetMode="External"/><Relationship Id="rId6" Type="http://schemas.openxmlformats.org/officeDocument/2006/relationships/image" Target="../media/image87.png"/><Relationship Id="rId7" Type="http://schemas.openxmlformats.org/officeDocument/2006/relationships/image" Target="../media/image88.png"/><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91.png"/><Relationship Id="rId5" Type="http://schemas.openxmlformats.org/officeDocument/2006/relationships/image" Target="../media/image10.png"/><Relationship Id="rId6" Type="http://schemas.openxmlformats.org/officeDocument/2006/relationships/image" Target="../media/image80.png"/><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3.tiff"/><Relationship Id="rId5" Type="http://schemas.openxmlformats.org/officeDocument/2006/relationships/image" Target="../media/image14.emf"/><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5.tiff"/><Relationship Id="rId5" Type="http://schemas.openxmlformats.org/officeDocument/2006/relationships/image" Target="../media/image170.png"/><Relationship Id="rId6"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6.gif"/><Relationship Id="rId4" Type="http://schemas.openxmlformats.org/officeDocument/2006/relationships/image" Target="../media/image17.tiff"/><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38"/>
          <p:cNvSpPr>
            <a:spLocks noChangeArrowheads="1"/>
          </p:cNvSpPr>
          <p:nvPr/>
        </p:nvSpPr>
        <p:spPr bwMode="auto">
          <a:xfrm>
            <a:off x="7164388" y="66675"/>
            <a:ext cx="1898650" cy="914400"/>
          </a:xfrm>
          <a:prstGeom prst="rect">
            <a:avLst/>
          </a:prstGeom>
          <a:solidFill>
            <a:schemeClr val="bg1"/>
          </a:solidFill>
          <a:ln w="9525">
            <a:solidFill>
              <a:schemeClr val="bg1"/>
            </a:solidFill>
            <a:miter lim="800000"/>
            <a:headEnd/>
            <a:tailEnd/>
          </a:ln>
        </p:spPr>
        <p:txBody>
          <a:bodyPr wrap="none" anchor="ctr"/>
          <a:lstStyle/>
          <a:p>
            <a:endParaRPr lang="en-GB" dirty="0"/>
          </a:p>
        </p:txBody>
      </p:sp>
      <p:sp>
        <p:nvSpPr>
          <p:cNvPr id="2051" name="Rectangle 14"/>
          <p:cNvSpPr>
            <a:spLocks noChangeArrowheads="1"/>
          </p:cNvSpPr>
          <p:nvPr/>
        </p:nvSpPr>
        <p:spPr bwMode="auto">
          <a:xfrm>
            <a:off x="0" y="2895600"/>
            <a:ext cx="9144000" cy="3960813"/>
          </a:xfrm>
          <a:prstGeom prst="rect">
            <a:avLst/>
          </a:prstGeom>
          <a:solidFill>
            <a:srgbClr val="005B8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hangingPunct="0"/>
            <a:endParaRPr lang="en-GB" sz="2400" dirty="0">
              <a:solidFill>
                <a:srgbClr val="005B82"/>
              </a:solidFill>
              <a:ea typeface="ＭＳ Ｐゴシック" charset="-128"/>
            </a:endParaRPr>
          </a:p>
        </p:txBody>
      </p:sp>
      <p:sp>
        <p:nvSpPr>
          <p:cNvPr id="2052" name="Rectangle 15"/>
          <p:cNvSpPr>
            <a:spLocks noChangeArrowheads="1"/>
          </p:cNvSpPr>
          <p:nvPr/>
        </p:nvSpPr>
        <p:spPr bwMode="auto">
          <a:xfrm>
            <a:off x="1588" y="2286000"/>
            <a:ext cx="125412" cy="2286000"/>
          </a:xfrm>
          <a:prstGeom prst="rect">
            <a:avLst/>
          </a:prstGeom>
          <a:solidFill>
            <a:srgbClr val="005B8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hangingPunct="0"/>
            <a:endParaRPr lang="en-GB" sz="2400" dirty="0">
              <a:solidFill>
                <a:schemeClr val="bg1"/>
              </a:solidFill>
              <a:ea typeface="ＭＳ Ｐゴシック" charset="-128"/>
            </a:endParaRPr>
          </a:p>
        </p:txBody>
      </p:sp>
      <p:sp>
        <p:nvSpPr>
          <p:cNvPr id="2053" name="Rectangle 16"/>
          <p:cNvSpPr>
            <a:spLocks noChangeArrowheads="1"/>
          </p:cNvSpPr>
          <p:nvPr/>
        </p:nvSpPr>
        <p:spPr bwMode="auto">
          <a:xfrm>
            <a:off x="1588" y="4572000"/>
            <a:ext cx="125412" cy="2286000"/>
          </a:xfrm>
          <a:prstGeom prst="rect">
            <a:avLst/>
          </a:prstGeom>
          <a:solidFill>
            <a:srgbClr val="51535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hangingPunct="0"/>
            <a:endParaRPr lang="en-GB" sz="2400" dirty="0">
              <a:ea typeface="ＭＳ Ｐゴシック" charset="-128"/>
            </a:endParaRPr>
          </a:p>
        </p:txBody>
      </p:sp>
      <p:sp>
        <p:nvSpPr>
          <p:cNvPr id="2054" name="Rectangle 18"/>
          <p:cNvSpPr>
            <a:spLocks noChangeArrowheads="1"/>
          </p:cNvSpPr>
          <p:nvPr/>
        </p:nvSpPr>
        <p:spPr bwMode="auto">
          <a:xfrm>
            <a:off x="117475" y="0"/>
            <a:ext cx="125413" cy="2286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hangingPunct="0"/>
            <a:endParaRPr lang="en-GB" sz="2400" dirty="0">
              <a:ea typeface="ＭＳ Ｐゴシック" charset="-128"/>
            </a:endParaRPr>
          </a:p>
        </p:txBody>
      </p:sp>
      <p:sp>
        <p:nvSpPr>
          <p:cNvPr id="2055" name="Rectangle 19"/>
          <p:cNvSpPr>
            <a:spLocks noChangeArrowheads="1"/>
          </p:cNvSpPr>
          <p:nvPr/>
        </p:nvSpPr>
        <p:spPr bwMode="auto">
          <a:xfrm>
            <a:off x="115888" y="2286000"/>
            <a:ext cx="125412" cy="2286000"/>
          </a:xfrm>
          <a:prstGeom prst="rect">
            <a:avLst/>
          </a:prstGeom>
          <a:solidFill>
            <a:srgbClr val="B9BB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hangingPunct="0"/>
            <a:endParaRPr lang="en-GB" sz="2400" dirty="0">
              <a:solidFill>
                <a:schemeClr val="bg1"/>
              </a:solidFill>
              <a:ea typeface="ＭＳ Ｐゴシック" charset="-128"/>
            </a:endParaRPr>
          </a:p>
        </p:txBody>
      </p:sp>
      <p:sp>
        <p:nvSpPr>
          <p:cNvPr id="2056" name="Rectangle 20"/>
          <p:cNvSpPr>
            <a:spLocks noChangeArrowheads="1"/>
          </p:cNvSpPr>
          <p:nvPr/>
        </p:nvSpPr>
        <p:spPr bwMode="auto">
          <a:xfrm>
            <a:off x="115888" y="4572000"/>
            <a:ext cx="125412" cy="2286000"/>
          </a:xfrm>
          <a:prstGeom prst="rect">
            <a:avLst/>
          </a:prstGeom>
          <a:solidFill>
            <a:srgbClr val="DCDCD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hangingPunct="0"/>
            <a:endParaRPr lang="en-GB" sz="2400" dirty="0">
              <a:ea typeface="ＭＳ Ｐゴシック" charset="-128"/>
            </a:endParaRPr>
          </a:p>
        </p:txBody>
      </p:sp>
      <p:pic>
        <p:nvPicPr>
          <p:cNvPr id="2057" name="Picture 23" descr="Logo_FZ_Jülich_NEU_rgb"/>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305550" y="254000"/>
            <a:ext cx="2514600" cy="8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12" descr="jcns_300dpi"/>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50825" y="66675"/>
            <a:ext cx="3025775" cy="127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250825" y="547688"/>
            <a:ext cx="8569325" cy="1585912"/>
          </a:xfrm>
        </p:spPr>
        <p:txBody>
          <a:bodyPr/>
          <a:lstStyle/>
          <a:p>
            <a:pPr algn="ctr"/>
            <a:r>
              <a:rPr lang="en-US" sz="2400" dirty="0" smtClean="0"/>
              <a:t>Introduction to </a:t>
            </a:r>
            <a:r>
              <a:rPr lang="en-US" sz="4800" dirty="0" smtClean="0"/>
              <a:t/>
            </a:r>
            <a:br>
              <a:rPr lang="en-US" sz="4800" dirty="0" smtClean="0"/>
            </a:br>
            <a:r>
              <a:rPr lang="en-US" sz="4800" dirty="0" smtClean="0"/>
              <a:t>Neutron Spin Echo </a:t>
            </a:r>
            <a:br>
              <a:rPr lang="en-US" sz="4800" dirty="0" smtClean="0"/>
            </a:br>
            <a:r>
              <a:rPr lang="en-US" sz="3200" dirty="0" smtClean="0"/>
              <a:t>Spectroscopy</a:t>
            </a:r>
            <a:endParaRPr lang="en-US" sz="4800" dirty="0">
              <a:solidFill>
                <a:schemeClr val="tx1"/>
              </a:solidFill>
            </a:endParaRPr>
          </a:p>
        </p:txBody>
      </p:sp>
      <p:sp>
        <p:nvSpPr>
          <p:cNvPr id="3" name="Subtitle 2"/>
          <p:cNvSpPr>
            <a:spLocks noGrp="1"/>
          </p:cNvSpPr>
          <p:nvPr>
            <p:ph type="subTitle" idx="1"/>
          </p:nvPr>
        </p:nvSpPr>
        <p:spPr>
          <a:xfrm>
            <a:off x="1371600" y="3351212"/>
            <a:ext cx="6400800" cy="2819400"/>
          </a:xfrm>
        </p:spPr>
        <p:txBody>
          <a:bodyPr/>
          <a:lstStyle/>
          <a:p>
            <a:pPr marL="457200" indent="-457200" algn="l">
              <a:buFont typeface="+mj-lt"/>
              <a:buAutoNum type="arabicPeriod"/>
            </a:pPr>
            <a:r>
              <a:rPr lang="en-US" sz="3200" dirty="0" smtClean="0">
                <a:solidFill>
                  <a:schemeClr val="bg1"/>
                </a:solidFill>
              </a:rPr>
              <a:t>Introduction</a:t>
            </a:r>
          </a:p>
          <a:p>
            <a:pPr marL="457200" indent="-457200" algn="l">
              <a:buFont typeface="+mj-lt"/>
              <a:buAutoNum type="arabicPeriod"/>
            </a:pPr>
            <a:r>
              <a:rPr lang="en-US" sz="3200" dirty="0" smtClean="0">
                <a:solidFill>
                  <a:schemeClr val="bg1"/>
                </a:solidFill>
              </a:rPr>
              <a:t>The Principle of NSE</a:t>
            </a:r>
          </a:p>
          <a:p>
            <a:pPr marL="457200" indent="-457200" algn="l">
              <a:buFont typeface="+mj-lt"/>
              <a:buAutoNum type="arabicPeriod"/>
            </a:pPr>
            <a:r>
              <a:rPr lang="en-US" sz="3200" dirty="0" smtClean="0">
                <a:solidFill>
                  <a:schemeClr val="bg1"/>
                </a:solidFill>
              </a:rPr>
              <a:t>The SNS-NSE Spectrometer</a:t>
            </a:r>
          </a:p>
          <a:p>
            <a:pPr marL="457200" indent="-457200" algn="l">
              <a:buFont typeface="+mj-lt"/>
              <a:buAutoNum type="arabicPeriod"/>
            </a:pPr>
            <a:r>
              <a:rPr lang="en-US" sz="3200" dirty="0" smtClean="0">
                <a:solidFill>
                  <a:schemeClr val="bg1"/>
                </a:solidFill>
              </a:rPr>
              <a:t>Examples</a:t>
            </a:r>
          </a:p>
          <a:p>
            <a:pPr marL="457200" indent="-457200" algn="l">
              <a:buFont typeface="+mj-lt"/>
              <a:buAutoNum type="arabicPeriod"/>
            </a:pPr>
            <a:r>
              <a:rPr lang="en-US" sz="3200" dirty="0" smtClean="0">
                <a:solidFill>
                  <a:schemeClr val="bg1"/>
                </a:solidFill>
              </a:rPr>
              <a:t>Summary</a:t>
            </a:r>
          </a:p>
        </p:txBody>
      </p:sp>
      <p:sp>
        <p:nvSpPr>
          <p:cNvPr id="4" name="TextBox 3"/>
          <p:cNvSpPr txBox="1"/>
          <p:nvPr/>
        </p:nvSpPr>
        <p:spPr>
          <a:xfrm>
            <a:off x="565484" y="2203847"/>
            <a:ext cx="8286750" cy="615553"/>
          </a:xfrm>
          <a:prstGeom prst="rect">
            <a:avLst/>
          </a:prstGeom>
          <a:noFill/>
        </p:spPr>
        <p:txBody>
          <a:bodyPr wrap="square" rtlCol="0">
            <a:spAutoFit/>
          </a:bodyPr>
          <a:lstStyle/>
          <a:p>
            <a:pPr algn="ctr"/>
            <a:r>
              <a:rPr lang="en-US" sz="2000" dirty="0" smtClean="0"/>
              <a:t>Piotr A. Zolnierczuk</a:t>
            </a:r>
          </a:p>
          <a:p>
            <a:pPr algn="ctr"/>
            <a:r>
              <a:rPr lang="en-US" sz="1400" dirty="0" smtClean="0"/>
              <a:t>Jülich Centre for Neutron Science, Forschungszentrum </a:t>
            </a:r>
            <a:r>
              <a:rPr lang="en-US" sz="1400" dirty="0"/>
              <a:t>Jülich</a:t>
            </a:r>
          </a:p>
        </p:txBody>
      </p:sp>
      <p:sp>
        <p:nvSpPr>
          <p:cNvPr id="5" name="TextBox 4"/>
          <p:cNvSpPr txBox="1"/>
          <p:nvPr/>
        </p:nvSpPr>
        <p:spPr>
          <a:xfrm>
            <a:off x="6364266" y="6490570"/>
            <a:ext cx="2743200" cy="338554"/>
          </a:xfrm>
          <a:prstGeom prst="rect">
            <a:avLst/>
          </a:prstGeom>
          <a:noFill/>
        </p:spPr>
        <p:txBody>
          <a:bodyPr wrap="square" rtlCol="0">
            <a:spAutoFit/>
          </a:bodyPr>
          <a:lstStyle/>
          <a:p>
            <a:pPr algn="r"/>
            <a:r>
              <a:rPr lang="en-US" sz="1600" dirty="0" smtClean="0">
                <a:solidFill>
                  <a:schemeClr val="bg1"/>
                </a:solidFill>
              </a:rPr>
              <a:t>NXS 2018</a:t>
            </a:r>
            <a:endParaRPr lang="en-US" sz="1600"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3B339A1F-55BF-40E2-9DEE-43A199F36FAE}" type="slidenum">
              <a:rPr lang="de-DE" smtClean="0"/>
              <a:pPr>
                <a:defRPr/>
              </a:pPr>
              <a:t>10</a:t>
            </a:fld>
            <a:endParaRPr lang="de-DE"/>
          </a:p>
        </p:txBody>
      </p:sp>
      <p:sp>
        <p:nvSpPr>
          <p:cNvPr id="30722" name="Rectangle 4"/>
          <p:cNvSpPr>
            <a:spLocks noGrp="1" noChangeArrowheads="1"/>
          </p:cNvSpPr>
          <p:nvPr>
            <p:ph type="title"/>
          </p:nvPr>
        </p:nvSpPr>
        <p:spPr>
          <a:xfrm>
            <a:off x="1314450" y="404812"/>
            <a:ext cx="6553200" cy="509588"/>
          </a:xfrm>
        </p:spPr>
        <p:txBody>
          <a:bodyPr/>
          <a:lstStyle/>
          <a:p>
            <a:pPr algn="ctr" eaLnBrk="1" hangingPunct="1"/>
            <a:r>
              <a:rPr lang="de-DE" altLang="en-US" sz="2400" dirty="0" smtClean="0"/>
              <a:t>Neutron Spin Echo (I)</a:t>
            </a:r>
          </a:p>
        </p:txBody>
      </p:sp>
      <p:pic>
        <p:nvPicPr>
          <p:cNvPr id="30723" name="Picture 5"/>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2127" t="3532" r="4276" b="4775"/>
          <a:stretch/>
        </p:blipFill>
        <p:spPr bwMode="auto">
          <a:xfrm>
            <a:off x="1062990" y="914400"/>
            <a:ext cx="7056120" cy="3848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l="-860" r="8288"/>
          <a:stretch/>
        </p:blipFill>
        <p:spPr>
          <a:xfrm>
            <a:off x="2122170" y="4763193"/>
            <a:ext cx="4937760" cy="1910434"/>
          </a:xfrm>
          <a:prstGeom prst="rect">
            <a:avLst/>
          </a:prstGeom>
        </p:spPr>
      </p:pic>
      <p:sp>
        <p:nvSpPr>
          <p:cNvPr id="4" name="TextBox 3"/>
          <p:cNvSpPr txBox="1"/>
          <p:nvPr/>
        </p:nvSpPr>
        <p:spPr>
          <a:xfrm>
            <a:off x="356235" y="6538912"/>
            <a:ext cx="6096000" cy="276999"/>
          </a:xfrm>
          <a:prstGeom prst="rect">
            <a:avLst/>
          </a:prstGeom>
          <a:noFill/>
        </p:spPr>
        <p:txBody>
          <a:bodyPr wrap="square" rtlCol="0">
            <a:spAutoFit/>
          </a:bodyPr>
          <a:lstStyle/>
          <a:p>
            <a:r>
              <a:rPr lang="en-US" sz="1200" smtClean="0"/>
              <a:t>Courtesy: M. </a:t>
            </a:r>
            <a:r>
              <a:rPr lang="en-US" sz="1200" err="1" smtClean="0"/>
              <a:t>Monkenbusch</a:t>
            </a:r>
            <a:r>
              <a:rPr lang="en-US" sz="1200" smtClean="0"/>
              <a:t>, Forschungszentrum Jülich</a:t>
            </a:r>
            <a:endParaRPr lang="en-US" sz="1200"/>
          </a:p>
        </p:txBody>
      </p:sp>
    </p:spTree>
    <p:extLst>
      <p:ext uri="{BB962C8B-B14F-4D97-AF65-F5344CB8AC3E}">
        <p14:creationId xmlns:p14="http://schemas.microsoft.com/office/powerpoint/2010/main" val="21810928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3B339A1F-55BF-40E2-9DEE-43A199F36FAE}" type="slidenum">
              <a:rPr lang="de-DE" smtClean="0"/>
              <a:pPr>
                <a:defRPr/>
              </a:pPr>
              <a:t>11</a:t>
            </a:fld>
            <a:endParaRPr lang="de-DE"/>
          </a:p>
        </p:txBody>
      </p:sp>
      <p:sp>
        <p:nvSpPr>
          <p:cNvPr id="30722" name="Rectangle 4"/>
          <p:cNvSpPr>
            <a:spLocks noGrp="1" noChangeArrowheads="1"/>
          </p:cNvSpPr>
          <p:nvPr>
            <p:ph type="title"/>
          </p:nvPr>
        </p:nvSpPr>
        <p:spPr>
          <a:xfrm>
            <a:off x="1314450" y="404812"/>
            <a:ext cx="6553200" cy="509588"/>
          </a:xfrm>
        </p:spPr>
        <p:txBody>
          <a:bodyPr/>
          <a:lstStyle/>
          <a:p>
            <a:pPr algn="ctr" eaLnBrk="1" hangingPunct="1"/>
            <a:r>
              <a:rPr lang="de-DE" altLang="en-US" sz="2400" dirty="0" smtClean="0"/>
              <a:t>Neutron Spin Echo (II)</a:t>
            </a:r>
          </a:p>
        </p:txBody>
      </p:sp>
      <p:pic>
        <p:nvPicPr>
          <p:cNvPr id="30723" name="Picture 5"/>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2127" t="3532" r="4276" b="4775"/>
          <a:stretch/>
        </p:blipFill>
        <p:spPr bwMode="auto">
          <a:xfrm>
            <a:off x="1062990" y="914400"/>
            <a:ext cx="7056120" cy="3848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356235" y="6538912"/>
            <a:ext cx="6096000" cy="276999"/>
          </a:xfrm>
          <a:prstGeom prst="rect">
            <a:avLst/>
          </a:prstGeom>
          <a:noFill/>
        </p:spPr>
        <p:txBody>
          <a:bodyPr wrap="square" rtlCol="0">
            <a:spAutoFit/>
          </a:bodyPr>
          <a:lstStyle/>
          <a:p>
            <a:r>
              <a:rPr lang="en-US" sz="1200" smtClean="0"/>
              <a:t>Courtesy: M. </a:t>
            </a:r>
            <a:r>
              <a:rPr lang="en-US" sz="1200" err="1" smtClean="0"/>
              <a:t>Monkenbusch</a:t>
            </a:r>
            <a:r>
              <a:rPr lang="en-US" sz="1200" smtClean="0"/>
              <a:t>, Forschungszentrum Jülich</a:t>
            </a:r>
            <a:endParaRPr lang="en-US" sz="1200"/>
          </a:p>
        </p:txBody>
      </p:sp>
      <p:pic>
        <p:nvPicPr>
          <p:cNvPr id="7" name="Picture 6"/>
          <p:cNvPicPr>
            <a:picLocks noChangeAspect="1"/>
          </p:cNvPicPr>
          <p:nvPr/>
        </p:nvPicPr>
        <p:blipFill rotWithShape="1">
          <a:blip r:embed="rId4" cstate="print">
            <a:alphaModFix/>
            <a:extLst>
              <a:ext uri="{28A0092B-C50C-407E-A947-70E740481C1C}">
                <a14:useLocalDpi xmlns:a14="http://schemas.microsoft.com/office/drawing/2010/main"/>
              </a:ext>
            </a:extLst>
          </a:blip>
          <a:srcRect/>
          <a:stretch/>
        </p:blipFill>
        <p:spPr>
          <a:xfrm>
            <a:off x="1437043" y="4747185"/>
            <a:ext cx="7285616" cy="1600200"/>
          </a:xfrm>
          <a:prstGeom prst="rect">
            <a:avLst/>
          </a:prstGeom>
          <a:solidFill>
            <a:schemeClr val="bg1"/>
          </a:solidFill>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326338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4"/>
          <p:cNvSpPr>
            <a:spLocks noGrp="1" noChangeArrowheads="1"/>
          </p:cNvSpPr>
          <p:nvPr>
            <p:ph type="title"/>
          </p:nvPr>
        </p:nvSpPr>
        <p:spPr>
          <a:xfrm>
            <a:off x="1314450" y="404812"/>
            <a:ext cx="6553200" cy="509588"/>
          </a:xfrm>
        </p:spPr>
        <p:txBody>
          <a:bodyPr/>
          <a:lstStyle/>
          <a:p>
            <a:pPr algn="ctr" eaLnBrk="1" hangingPunct="1"/>
            <a:r>
              <a:rPr lang="de-DE" altLang="en-US" sz="2400" dirty="0" smtClean="0"/>
              <a:t>Neutron Spin Echo (</a:t>
            </a:r>
            <a:r>
              <a:rPr lang="de-DE" altLang="en-US" sz="2400" dirty="0" err="1" smtClean="0"/>
              <a:t>Inelastic</a:t>
            </a:r>
            <a:r>
              <a:rPr lang="de-DE" altLang="en-US" sz="2400" dirty="0" smtClean="0"/>
              <a:t>)</a:t>
            </a:r>
          </a:p>
        </p:txBody>
      </p:sp>
      <p:pic>
        <p:nvPicPr>
          <p:cNvPr id="30723" name="Picture 5"/>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2127" t="3532" r="4276" b="4775"/>
          <a:stretch/>
        </p:blipFill>
        <p:spPr bwMode="auto">
          <a:xfrm>
            <a:off x="1062990" y="914400"/>
            <a:ext cx="7056120" cy="3848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0"/>
          </p:nvPr>
        </p:nvSpPr>
        <p:spPr/>
        <p:txBody>
          <a:bodyPr/>
          <a:lstStyle/>
          <a:p>
            <a:pPr>
              <a:defRPr/>
            </a:pPr>
            <a:fld id="{3B339A1F-55BF-40E2-9DEE-43A199F36FAE}" type="slidenum">
              <a:rPr lang="de-DE" smtClean="0"/>
              <a:pPr>
                <a:defRPr/>
              </a:pPr>
              <a:t>12</a:t>
            </a:fld>
            <a:endParaRPr lang="de-DE"/>
          </a:p>
        </p:txBody>
      </p:sp>
      <p:pic>
        <p:nvPicPr>
          <p:cNvPr id="6" name="Picture 5"/>
          <p:cNvPicPr>
            <a:picLocks noChangeAspect="1"/>
          </p:cNvPicPr>
          <p:nvPr/>
        </p:nvPicPr>
        <p:blipFill rotWithShape="1">
          <a:blip r:embed="rId4" cstate="screen">
            <a:alphaModFix/>
            <a:extLst>
              <a:ext uri="{28A0092B-C50C-407E-A947-70E740481C1C}">
                <a14:useLocalDpi xmlns:a14="http://schemas.microsoft.com/office/drawing/2010/main"/>
              </a:ext>
            </a:extLst>
          </a:blip>
          <a:srcRect t="6321" b="5707"/>
          <a:stretch/>
        </p:blipFill>
        <p:spPr>
          <a:xfrm>
            <a:off x="2137411" y="4802986"/>
            <a:ext cx="5730240" cy="1864545"/>
          </a:xfrm>
          <a:prstGeom prst="rect">
            <a:avLst/>
          </a:prstGeom>
        </p:spPr>
      </p:pic>
      <p:sp>
        <p:nvSpPr>
          <p:cNvPr id="7" name="TextBox 6"/>
          <p:cNvSpPr txBox="1"/>
          <p:nvPr/>
        </p:nvSpPr>
        <p:spPr>
          <a:xfrm>
            <a:off x="228600" y="6556004"/>
            <a:ext cx="6096000" cy="276999"/>
          </a:xfrm>
          <a:prstGeom prst="rect">
            <a:avLst/>
          </a:prstGeom>
          <a:noFill/>
        </p:spPr>
        <p:txBody>
          <a:bodyPr wrap="square" rtlCol="0">
            <a:spAutoFit/>
          </a:bodyPr>
          <a:lstStyle/>
          <a:p>
            <a:r>
              <a:rPr lang="en-US" sz="1200" smtClean="0"/>
              <a:t>Courtesy: M. </a:t>
            </a:r>
            <a:r>
              <a:rPr lang="en-US" sz="1200" err="1" smtClean="0"/>
              <a:t>Monkenbusch</a:t>
            </a:r>
            <a:r>
              <a:rPr lang="en-US" sz="1200" smtClean="0"/>
              <a:t>, Forschungszentrum Jülich </a:t>
            </a:r>
            <a:endParaRPr lang="en-US" sz="1200"/>
          </a:p>
        </p:txBody>
      </p:sp>
    </p:spTree>
    <p:extLst>
      <p:ext uri="{BB962C8B-B14F-4D97-AF65-F5344CB8AC3E}">
        <p14:creationId xmlns:p14="http://schemas.microsoft.com/office/powerpoint/2010/main" val="20194117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Neutron Spin Echo</a:t>
            </a:r>
            <a:endParaRPr lang="en-US" dirty="0"/>
          </a:p>
        </p:txBody>
      </p:sp>
      <mc:AlternateContent xmlns:mc="http://schemas.openxmlformats.org/markup-compatibility/2006" xmlns:a14="http://schemas.microsoft.com/office/drawing/2010/main">
        <mc:Choice Requires="a14">
          <p:sp>
            <p:nvSpPr>
              <p:cNvPr id="5" name="Content Placeholder 4"/>
              <p:cNvSpPr>
                <a:spLocks noGrp="1"/>
              </p:cNvSpPr>
              <p:nvPr>
                <p:ph sz="half" idx="1"/>
              </p:nvPr>
            </p:nvSpPr>
            <p:spPr>
              <a:xfrm>
                <a:off x="228600" y="2987040"/>
                <a:ext cx="4038600" cy="2651760"/>
              </a:xfrm>
            </p:spPr>
            <p:txBody>
              <a:bodyPr/>
              <a:lstStyle/>
              <a:p>
                <a:endParaRPr lang="en-US" sz="2400" b="0" i="0" dirty="0" smtClean="0">
                  <a:latin typeface="Cambria Math" charset="0"/>
                  <a:ea typeface="Cambria Math" charset="0"/>
                  <a:cs typeface="Cambria Math" charset="0"/>
                </a:endParaRPr>
              </a:p>
              <a:p>
                <a:pPr/>
                <a14:m>
                  <m:oMathPara xmlns:m="http://schemas.openxmlformats.org/officeDocument/2006/math">
                    <m:oMathParaPr>
                      <m:jc m:val="left"/>
                    </m:oMathParaPr>
                    <m:oMath xmlns:m="http://schemas.openxmlformats.org/officeDocument/2006/math">
                      <m:r>
                        <m:rPr>
                          <m:sty m:val="p"/>
                        </m:rPr>
                        <a:rPr lang="en-US" sz="2400" b="0" i="0" smtClean="0">
                          <a:latin typeface="Cambria Math" charset="0"/>
                          <a:ea typeface="Cambria Math" charset="0"/>
                          <a:cs typeface="Cambria Math" charset="0"/>
                        </a:rPr>
                        <m:t>B</m:t>
                      </m:r>
                      <m:r>
                        <a:rPr lang="en-US" sz="2400" b="0" i="0" smtClean="0">
                          <a:latin typeface="Cambria Math" charset="0"/>
                          <a:ea typeface="Cambria Math" charset="0"/>
                          <a:cs typeface="Cambria Math" charset="0"/>
                        </a:rPr>
                        <m:t> </m:t>
                      </m:r>
                      <m:r>
                        <a:rPr lang="en-US" sz="2400" b="0" i="1" smtClean="0">
                          <a:latin typeface="Cambria Math" charset="0"/>
                          <a:ea typeface="Cambria Math" charset="0"/>
                          <a:cs typeface="Cambria Math" charset="0"/>
                        </a:rPr>
                        <m:t>~ </m:t>
                      </m:r>
                      <m:r>
                        <a:rPr lang="en-US" sz="2400" b="0" i="1" smtClean="0">
                          <a:latin typeface="Cambria Math" charset="0"/>
                          <a:ea typeface="Cambria Math" charset="0"/>
                          <a:cs typeface="Cambria Math" charset="0"/>
                        </a:rPr>
                        <m:t>𝐼</m:t>
                      </m:r>
                      <m:r>
                        <a:rPr lang="en-US" sz="2400" i="1" smtClean="0">
                          <a:latin typeface="Cambria Math" charset="0"/>
                          <a:ea typeface="Cambria Math" charset="0"/>
                          <a:cs typeface="Cambria Math" charset="0"/>
                        </a:rPr>
                        <m:t>(</m:t>
                      </m:r>
                      <m:r>
                        <a:rPr lang="en-US" sz="2400" i="1" smtClean="0">
                          <a:latin typeface="Cambria Math" charset="0"/>
                          <a:ea typeface="Cambria Math" charset="0"/>
                          <a:cs typeface="Cambria Math" charset="0"/>
                        </a:rPr>
                        <m:t>𝑄</m:t>
                      </m:r>
                      <m:r>
                        <a:rPr lang="en-US" sz="2400" i="1" smtClean="0">
                          <a:latin typeface="Cambria Math" charset="0"/>
                          <a:ea typeface="Cambria Math" charset="0"/>
                          <a:cs typeface="Cambria Math" charset="0"/>
                        </a:rPr>
                        <m:t>)</m:t>
                      </m:r>
                    </m:oMath>
                  </m:oMathPara>
                </a14:m>
                <a:endParaRPr lang="en-US" sz="2400" dirty="0" smtClean="0">
                  <a:ea typeface="Cambria Math" charset="0"/>
                  <a:cs typeface="Cambria Math" charset="0"/>
                </a:endParaRPr>
              </a:p>
              <a:p>
                <a:pPr/>
                <a14:m>
                  <m:oMathPara xmlns:m="http://schemas.openxmlformats.org/officeDocument/2006/math">
                    <m:oMathParaPr>
                      <m:jc m:val="left"/>
                    </m:oMathParaPr>
                    <m:oMath xmlns:m="http://schemas.openxmlformats.org/officeDocument/2006/math">
                      <m:r>
                        <m:rPr>
                          <m:sty m:val="p"/>
                        </m:rPr>
                        <a:rPr lang="en-US" sz="2400" b="0" i="0" smtClean="0">
                          <a:latin typeface="Cambria Math" charset="0"/>
                          <a:ea typeface="Cambria Math" charset="0"/>
                          <a:cs typeface="Cambria Math" charset="0"/>
                        </a:rPr>
                        <m:t>A</m:t>
                      </m:r>
                      <m:r>
                        <a:rPr lang="en-US" sz="2400" b="0" i="0" smtClean="0">
                          <a:latin typeface="Cambria Math" charset="0"/>
                          <a:ea typeface="Cambria Math" charset="0"/>
                          <a:cs typeface="Cambria Math" charset="0"/>
                        </a:rPr>
                        <m:t> ~</m:t>
                      </m:r>
                      <m:r>
                        <a:rPr lang="en-US" sz="2400" b="0" i="1" smtClean="0">
                          <a:latin typeface="Cambria Math" charset="0"/>
                          <a:ea typeface="Cambria Math" charset="0"/>
                          <a:cs typeface="Cambria Math" charset="0"/>
                        </a:rPr>
                        <m:t> </m:t>
                      </m:r>
                      <m:r>
                        <a:rPr lang="en-US" sz="2400" b="0" i="1" smtClean="0">
                          <a:latin typeface="Cambria Math" charset="0"/>
                          <a:ea typeface="Cambria Math" charset="0"/>
                          <a:cs typeface="Cambria Math" charset="0"/>
                        </a:rPr>
                        <m:t>𝐼</m:t>
                      </m:r>
                      <m:d>
                        <m:dPr>
                          <m:ctrlPr>
                            <a:rPr lang="en-US" sz="2400" i="1" smtClean="0">
                              <a:latin typeface="Cambria Math" charset="0"/>
                              <a:ea typeface="Cambria Math" charset="0"/>
                              <a:cs typeface="Cambria Math" charset="0"/>
                            </a:rPr>
                          </m:ctrlPr>
                        </m:dPr>
                        <m:e>
                          <m:r>
                            <a:rPr lang="en-US" sz="2400" b="0" i="1" smtClean="0">
                              <a:latin typeface="Cambria Math" charset="0"/>
                              <a:ea typeface="Cambria Math" charset="0"/>
                              <a:cs typeface="Cambria Math" charset="0"/>
                            </a:rPr>
                            <m:t>𝑄</m:t>
                          </m:r>
                          <m:r>
                            <a:rPr lang="en-US" sz="2400" b="0" i="1" smtClean="0">
                              <a:latin typeface="Cambria Math" charset="0"/>
                              <a:ea typeface="Cambria Math" charset="0"/>
                              <a:cs typeface="Cambria Math" charset="0"/>
                            </a:rPr>
                            <m:t>,</m:t>
                          </m:r>
                          <m:r>
                            <a:rPr lang="en-US" sz="2400" i="1">
                              <a:latin typeface="Cambria Math" charset="0"/>
                              <a:ea typeface="Cambria Math" charset="0"/>
                              <a:cs typeface="Cambria Math" charset="0"/>
                            </a:rPr>
                            <m:t>𝜏</m:t>
                          </m:r>
                        </m:e>
                      </m:d>
                      <m:r>
                        <a:rPr lang="en-US" sz="2400" b="0" i="1" smtClean="0">
                          <a:latin typeface="Cambria Math" charset="0"/>
                          <a:ea typeface="Cambria Math" charset="0"/>
                          <a:cs typeface="Cambria Math" charset="0"/>
                        </a:rPr>
                        <m:t>=</m:t>
                      </m:r>
                      <m:r>
                        <a:rPr lang="en-US" sz="2400" b="0" i="1" smtClean="0">
                          <a:latin typeface="Cambria Math" charset="0"/>
                          <a:ea typeface="Cambria Math" charset="0"/>
                          <a:cs typeface="Cambria Math" charset="0"/>
                        </a:rPr>
                        <m:t>ℱ</m:t>
                      </m:r>
                      <m:r>
                        <a:rPr lang="en-US" sz="2400" b="0" i="1" smtClean="0">
                          <a:latin typeface="Cambria Math" charset="0"/>
                          <a:ea typeface="Cambria Math" charset="0"/>
                          <a:cs typeface="Cambria Math" charset="0"/>
                        </a:rPr>
                        <m:t>[</m:t>
                      </m:r>
                      <m:r>
                        <a:rPr lang="en-US" sz="2400" b="0" i="1" smtClean="0">
                          <a:latin typeface="Cambria Math" charset="0"/>
                          <a:ea typeface="Cambria Math" charset="0"/>
                          <a:cs typeface="Cambria Math" charset="0"/>
                        </a:rPr>
                        <m:t>𝑆</m:t>
                      </m:r>
                      <m:d>
                        <m:dPr>
                          <m:ctrlPr>
                            <a:rPr lang="en-US" sz="2400" b="0" i="1" smtClean="0">
                              <a:latin typeface="Cambria Math" charset="0"/>
                              <a:ea typeface="Cambria Math" charset="0"/>
                              <a:cs typeface="Cambria Math" charset="0"/>
                            </a:rPr>
                          </m:ctrlPr>
                        </m:dPr>
                        <m:e>
                          <m:r>
                            <a:rPr lang="en-US" sz="2400" b="0" i="1" smtClean="0">
                              <a:latin typeface="Cambria Math" charset="0"/>
                              <a:ea typeface="Cambria Math" charset="0"/>
                              <a:cs typeface="Cambria Math" charset="0"/>
                            </a:rPr>
                            <m:t>𝑄</m:t>
                          </m:r>
                          <m:r>
                            <a:rPr lang="en-US" sz="2400" b="0" i="1" smtClean="0">
                              <a:latin typeface="Cambria Math" charset="0"/>
                              <a:ea typeface="Cambria Math" charset="0"/>
                              <a:cs typeface="Cambria Math" charset="0"/>
                            </a:rPr>
                            <m:t>,</m:t>
                          </m:r>
                          <m:r>
                            <a:rPr lang="en-US" sz="2400" b="0" i="1" smtClean="0">
                              <a:latin typeface="Cambria Math" charset="0"/>
                              <a:ea typeface="Cambria Math" charset="0"/>
                              <a:cs typeface="Cambria Math" charset="0"/>
                            </a:rPr>
                            <m:t>𝜔</m:t>
                          </m:r>
                        </m:e>
                      </m:d>
                      <m:r>
                        <a:rPr lang="en-US" sz="2400" b="0" i="1" smtClean="0">
                          <a:latin typeface="Cambria Math" charset="0"/>
                          <a:ea typeface="Cambria Math" charset="0"/>
                          <a:cs typeface="Cambria Math" charset="0"/>
                        </a:rPr>
                        <m:t>]</m:t>
                      </m:r>
                    </m:oMath>
                  </m:oMathPara>
                </a14:m>
                <a:endParaRPr lang="en-US" sz="2400" dirty="0" smtClean="0">
                  <a:ea typeface="Cambria Math" charset="0"/>
                  <a:cs typeface="Cambria Math" charset="0"/>
                </a:endParaRPr>
              </a:p>
              <a:p>
                <a:endParaRPr lang="en-US" sz="2400" i="1" dirty="0" smtClean="0">
                  <a:latin typeface="Cambria Math" charset="0"/>
                </a:endParaRPr>
              </a:p>
              <a:p>
                <a:pPr/>
                <a14:m>
                  <m:oMathPara xmlns:m="http://schemas.openxmlformats.org/officeDocument/2006/math">
                    <m:oMathParaPr>
                      <m:jc m:val="left"/>
                    </m:oMathParaPr>
                    <m:oMath xmlns:m="http://schemas.openxmlformats.org/officeDocument/2006/math">
                      <m:f>
                        <m:fPr>
                          <m:ctrlPr>
                            <a:rPr lang="en-US" sz="2400" i="1" smtClean="0">
                              <a:latin typeface="Cambria Math" charset="0"/>
                            </a:rPr>
                          </m:ctrlPr>
                        </m:fPr>
                        <m:num>
                          <m:r>
                            <a:rPr lang="en-US" sz="2400" b="0" i="1" smtClean="0">
                              <a:latin typeface="Cambria Math" charset="0"/>
                            </a:rPr>
                            <m:t>𝐼</m:t>
                          </m:r>
                          <m:d>
                            <m:dPr>
                              <m:ctrlPr>
                                <a:rPr lang="en-US" sz="2400" i="1">
                                  <a:latin typeface="Cambria Math" charset="0"/>
                                </a:rPr>
                              </m:ctrlPr>
                            </m:dPr>
                            <m:e>
                              <m:r>
                                <a:rPr lang="en-US" sz="2400" i="1">
                                  <a:latin typeface="Cambria Math" charset="0"/>
                                </a:rPr>
                                <m:t>𝑄</m:t>
                              </m:r>
                              <m:r>
                                <a:rPr lang="en-US" sz="2400" i="1">
                                  <a:latin typeface="Cambria Math" charset="0"/>
                                </a:rPr>
                                <m:t>, </m:t>
                              </m:r>
                              <m:r>
                                <a:rPr lang="en-US" sz="2400" i="1">
                                  <a:latin typeface="Cambria Math" charset="0"/>
                                </a:rPr>
                                <m:t>𝜏</m:t>
                              </m:r>
                            </m:e>
                          </m:d>
                        </m:num>
                        <m:den>
                          <m:r>
                            <a:rPr lang="en-US" sz="2400" b="0" i="1" smtClean="0">
                              <a:latin typeface="Cambria Math" charset="0"/>
                            </a:rPr>
                            <m:t>𝐼</m:t>
                          </m:r>
                          <m:r>
                            <a:rPr lang="en-US" sz="2400" i="1">
                              <a:latin typeface="Cambria Math" charset="0"/>
                            </a:rPr>
                            <m:t>(</m:t>
                          </m:r>
                          <m:r>
                            <a:rPr lang="en-US" sz="2400" i="1">
                              <a:latin typeface="Cambria Math" charset="0"/>
                            </a:rPr>
                            <m:t>𝑄</m:t>
                          </m:r>
                          <m:r>
                            <a:rPr lang="en-US" sz="2400" i="1">
                              <a:latin typeface="Cambria Math" charset="0"/>
                            </a:rPr>
                            <m:t>,0)</m:t>
                          </m:r>
                        </m:den>
                      </m:f>
                      <m:r>
                        <a:rPr lang="en-US" sz="2400" i="1">
                          <a:latin typeface="Cambria Math" charset="0"/>
                        </a:rPr>
                        <m:t>=</m:t>
                      </m:r>
                      <m:f>
                        <m:fPr>
                          <m:ctrlPr>
                            <a:rPr lang="en-US" sz="2400" i="1">
                              <a:latin typeface="Cambria Math" charset="0"/>
                            </a:rPr>
                          </m:ctrlPr>
                        </m:fPr>
                        <m:num>
                          <m:r>
                            <a:rPr lang="en-US" sz="2400" i="1">
                              <a:latin typeface="Cambria Math" charset="0"/>
                            </a:rPr>
                            <m:t>2</m:t>
                          </m:r>
                          <m:r>
                            <a:rPr lang="en-US" sz="2400" b="0" i="0" smtClean="0">
                              <a:latin typeface="Cambria Math" charset="0"/>
                            </a:rPr>
                            <m:t> </m:t>
                          </m:r>
                          <m:r>
                            <m:rPr>
                              <m:sty m:val="p"/>
                            </m:rPr>
                            <a:rPr lang="en-US" sz="2400" smtClean="0">
                              <a:latin typeface="Cambria Math" charset="0"/>
                            </a:rPr>
                            <m:t>A</m:t>
                          </m:r>
                        </m:num>
                        <m:den>
                          <m:r>
                            <m:rPr>
                              <m:sty m:val="p"/>
                            </m:rPr>
                            <a:rPr lang="en-US" sz="2400">
                              <a:latin typeface="Cambria Math" charset="0"/>
                            </a:rPr>
                            <m:t>U</m:t>
                          </m:r>
                          <m:r>
                            <a:rPr lang="en-US" sz="2400" i="1">
                              <a:latin typeface="Cambria Math" charset="0"/>
                            </a:rPr>
                            <m:t>−</m:t>
                          </m:r>
                          <m:r>
                            <m:rPr>
                              <m:sty m:val="p"/>
                            </m:rPr>
                            <a:rPr lang="en-US" sz="2400">
                              <a:latin typeface="Cambria Math" charset="0"/>
                            </a:rPr>
                            <m:t>D</m:t>
                          </m:r>
                        </m:den>
                      </m:f>
                    </m:oMath>
                  </m:oMathPara>
                </a14:m>
                <a:endParaRPr lang="en-US" sz="2400" dirty="0">
                  <a:ea typeface="Cambria Math" charset="0"/>
                  <a:cs typeface="Cambria Math" charset="0"/>
                </a:endParaRPr>
              </a:p>
              <a:p>
                <a:endParaRPr lang="en-US" dirty="0" smtClean="0">
                  <a:ea typeface="Cambria Math" charset="0"/>
                  <a:cs typeface="Cambria Math" charset="0"/>
                </a:endParaRPr>
              </a:p>
              <a:p>
                <a:endParaRPr lang="en-US" i="1" dirty="0">
                  <a:latin typeface="Cambria Math" charset="0"/>
                </a:endParaRPr>
              </a:p>
            </p:txBody>
          </p:sp>
        </mc:Choice>
        <mc:Fallback xmlns="">
          <p:sp>
            <p:nvSpPr>
              <p:cNvPr id="5" name="Content Placeholder 4"/>
              <p:cNvSpPr>
                <a:spLocks noGrp="1" noRot="1" noChangeAspect="1" noMove="1" noResize="1" noEditPoints="1" noAdjustHandles="1" noChangeArrowheads="1" noChangeShapeType="1" noTextEdit="1"/>
              </p:cNvSpPr>
              <p:nvPr>
                <p:ph sz="half" idx="1"/>
              </p:nvPr>
            </p:nvSpPr>
            <p:spPr>
              <a:xfrm>
                <a:off x="228600" y="2987040"/>
                <a:ext cx="4038600" cy="2651760"/>
              </a:xfrm>
              <a:blipFill rotWithShape="0">
                <a:blip r:embed="rId3"/>
                <a:stretch>
                  <a:fillRect t="-3678"/>
                </a:stretch>
              </a:blipFill>
            </p:spPr>
            <p:txBody>
              <a:bodyPr/>
              <a:lstStyle/>
              <a:p>
                <a:r>
                  <a:rPr lang="en-US">
                    <a:noFill/>
                  </a:rPr>
                  <a:t> </a:t>
                </a:r>
              </a:p>
            </p:txBody>
          </p:sp>
        </mc:Fallback>
      </mc:AlternateContent>
      <p:sp>
        <p:nvSpPr>
          <p:cNvPr id="3" name="Slide Number Placeholder 2"/>
          <p:cNvSpPr>
            <a:spLocks noGrp="1"/>
          </p:cNvSpPr>
          <p:nvPr>
            <p:ph type="sldNum" sz="quarter" idx="10"/>
          </p:nvPr>
        </p:nvSpPr>
        <p:spPr/>
        <p:txBody>
          <a:bodyPr/>
          <a:lstStyle/>
          <a:p>
            <a:pPr>
              <a:defRPr/>
            </a:pPr>
            <a:fld id="{3B339A1F-55BF-40E2-9DEE-43A199F36FAE}" type="slidenum">
              <a:rPr lang="de-DE" smtClean="0"/>
              <a:pPr>
                <a:defRPr/>
              </a:pPr>
              <a:t>13</a:t>
            </a:fld>
            <a:endParaRPr lang="de-DE"/>
          </a:p>
        </p:txBody>
      </p:sp>
      <p:sp>
        <p:nvSpPr>
          <p:cNvPr id="7" name="Rounded Rectangle 6"/>
          <p:cNvSpPr/>
          <p:nvPr/>
        </p:nvSpPr>
        <p:spPr>
          <a:xfrm>
            <a:off x="457200" y="4419600"/>
            <a:ext cx="2563000" cy="1143000"/>
          </a:xfrm>
          <a:prstGeom prst="round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Content Placeholder 25"/>
          <p:cNvPicPr>
            <a:picLocks noGrp="1" noChangeAspect="1"/>
          </p:cNvPicPr>
          <p:nvPr>
            <p:ph sz="half" idx="2"/>
          </p:nvPr>
        </p:nvPicPr>
        <p:blipFill rotWithShape="1">
          <a:blip r:embed="rId4" cstate="screen">
            <a:extLst>
              <a:ext uri="{28A0092B-C50C-407E-A947-70E740481C1C}">
                <a14:useLocalDpi xmlns:a14="http://schemas.microsoft.com/office/drawing/2010/main"/>
              </a:ext>
            </a:extLst>
          </a:blip>
          <a:srcRect/>
          <a:stretch/>
        </p:blipFill>
        <p:spPr>
          <a:xfrm>
            <a:off x="4648200" y="2667000"/>
            <a:ext cx="4406154" cy="3738555"/>
          </a:xfrm>
        </p:spPr>
      </p:pic>
      <p:sp>
        <p:nvSpPr>
          <p:cNvPr id="8" name="TextBox 7"/>
          <p:cNvSpPr txBox="1"/>
          <p:nvPr/>
        </p:nvSpPr>
        <p:spPr>
          <a:xfrm>
            <a:off x="228600" y="6211669"/>
            <a:ext cx="5199530" cy="646331"/>
          </a:xfrm>
          <a:prstGeom prst="rect">
            <a:avLst/>
          </a:prstGeom>
          <a:noFill/>
        </p:spPr>
        <p:txBody>
          <a:bodyPr wrap="square" rtlCol="0">
            <a:spAutoFit/>
          </a:bodyPr>
          <a:lstStyle/>
          <a:p>
            <a:r>
              <a:rPr lang="de-DE" sz="1200" dirty="0"/>
              <a:t>F. Mezei, Z. Physik (1972) 255: 146.</a:t>
            </a:r>
            <a:endParaRPr lang="en-US" sz="1200" dirty="0"/>
          </a:p>
          <a:p>
            <a:r>
              <a:rPr lang="en-US" sz="1200" dirty="0"/>
              <a:t>F. Mezei, C. Pappas, T. </a:t>
            </a:r>
            <a:r>
              <a:rPr lang="en-US" sz="1200" dirty="0" err="1"/>
              <a:t>Gutberlet</a:t>
            </a:r>
            <a:r>
              <a:rPr lang="en-US" sz="1200" dirty="0"/>
              <a:t> (Eds.): Neutron Spin-Echo </a:t>
            </a:r>
            <a:r>
              <a:rPr lang="en-US" sz="1200" dirty="0" smtClean="0"/>
              <a:t>Spectroscopy, </a:t>
            </a:r>
            <a:r>
              <a:rPr lang="en-US" sz="1200" dirty="0"/>
              <a:t>Lecture Notes in Physics 601, Springer, Heidelberg, 2003</a:t>
            </a:r>
            <a:r>
              <a:rPr lang="en-US" sz="1200" dirty="0" smtClean="0"/>
              <a:t>.</a:t>
            </a:r>
            <a:endParaRPr lang="en-US" sz="1200" dirty="0"/>
          </a:p>
        </p:txBody>
      </p:sp>
      <p:sp>
        <p:nvSpPr>
          <p:cNvPr id="27" name="TextBox 26"/>
          <p:cNvSpPr txBox="1"/>
          <p:nvPr/>
        </p:nvSpPr>
        <p:spPr>
          <a:xfrm rot="16200000">
            <a:off x="6913577" y="3664778"/>
            <a:ext cx="1205754" cy="276999"/>
          </a:xfrm>
          <a:prstGeom prst="rect">
            <a:avLst/>
          </a:prstGeom>
          <a:noFill/>
        </p:spPr>
        <p:txBody>
          <a:bodyPr wrap="square" rtlCol="0">
            <a:spAutoFit/>
          </a:bodyPr>
          <a:lstStyle/>
          <a:p>
            <a:r>
              <a:rPr lang="en-US" sz="1200" b="1" smtClean="0"/>
              <a:t>A=Amplitude</a:t>
            </a:r>
            <a:endParaRPr lang="en-US" b="1"/>
          </a:p>
        </p:txBody>
      </p:sp>
      <p:sp>
        <p:nvSpPr>
          <p:cNvPr id="28" name="TextBox 27"/>
          <p:cNvSpPr txBox="1"/>
          <p:nvPr/>
        </p:nvSpPr>
        <p:spPr>
          <a:xfrm>
            <a:off x="4787154" y="4371201"/>
            <a:ext cx="1205754" cy="276999"/>
          </a:xfrm>
          <a:prstGeom prst="rect">
            <a:avLst/>
          </a:prstGeom>
          <a:noFill/>
        </p:spPr>
        <p:txBody>
          <a:bodyPr wrap="square" rtlCol="0">
            <a:spAutoFit/>
          </a:bodyPr>
          <a:lstStyle/>
          <a:p>
            <a:r>
              <a:rPr lang="en-US" sz="1200" b="1" smtClean="0"/>
              <a:t>B=Average</a:t>
            </a:r>
            <a:endParaRPr lang="en-US" b="1"/>
          </a:p>
        </p:txBody>
      </p:sp>
      <p:sp>
        <p:nvSpPr>
          <p:cNvPr id="29" name="TextBox 28"/>
          <p:cNvSpPr txBox="1"/>
          <p:nvPr/>
        </p:nvSpPr>
        <p:spPr>
          <a:xfrm>
            <a:off x="8391152" y="3005593"/>
            <a:ext cx="824754" cy="276999"/>
          </a:xfrm>
          <a:prstGeom prst="rect">
            <a:avLst/>
          </a:prstGeom>
          <a:noFill/>
        </p:spPr>
        <p:txBody>
          <a:bodyPr wrap="square" rtlCol="0">
            <a:spAutoFit/>
          </a:bodyPr>
          <a:lstStyle/>
          <a:p>
            <a:r>
              <a:rPr lang="en-US" sz="1200" b="1" smtClean="0"/>
              <a:t>U = Up</a:t>
            </a:r>
            <a:endParaRPr lang="en-US" b="1"/>
          </a:p>
        </p:txBody>
      </p:sp>
      <p:sp>
        <p:nvSpPr>
          <p:cNvPr id="30" name="TextBox 29"/>
          <p:cNvSpPr txBox="1"/>
          <p:nvPr/>
        </p:nvSpPr>
        <p:spPr>
          <a:xfrm>
            <a:off x="8169965" y="5715000"/>
            <a:ext cx="914400" cy="276999"/>
          </a:xfrm>
          <a:prstGeom prst="rect">
            <a:avLst/>
          </a:prstGeom>
          <a:noFill/>
        </p:spPr>
        <p:txBody>
          <a:bodyPr wrap="square" rtlCol="0">
            <a:spAutoFit/>
          </a:bodyPr>
          <a:lstStyle/>
          <a:p>
            <a:r>
              <a:rPr lang="en-US" sz="1200" b="1" smtClean="0"/>
              <a:t>D = Down</a:t>
            </a:r>
            <a:endParaRPr lang="en-US" b="1"/>
          </a:p>
        </p:txBody>
      </p:sp>
      <mc:AlternateContent xmlns:mc="http://schemas.openxmlformats.org/markup-compatibility/2006" xmlns:a14="http://schemas.microsoft.com/office/drawing/2010/main">
        <mc:Choice Requires="a14">
          <p:sp>
            <p:nvSpPr>
              <p:cNvPr id="31" name="Content Placeholder 4"/>
              <p:cNvSpPr txBox="1">
                <a:spLocks/>
              </p:cNvSpPr>
              <p:nvPr/>
            </p:nvSpPr>
            <p:spPr bwMode="auto">
              <a:xfrm>
                <a:off x="76200" y="838200"/>
                <a:ext cx="5791200" cy="188535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009EE0"/>
                  </a:buClr>
                  <a:defRPr sz="2800">
                    <a:solidFill>
                      <a:schemeClr val="tx1"/>
                    </a:solidFill>
                    <a:latin typeface="+mn-lt"/>
                    <a:ea typeface="+mn-ea"/>
                    <a:cs typeface="+mn-cs"/>
                  </a:defRPr>
                </a:lvl1pPr>
                <a:lvl2pPr marL="742950" indent="-285750" algn="l" rtl="0" eaLnBrk="1" fontAlgn="base" hangingPunct="1">
                  <a:spcBef>
                    <a:spcPct val="20000"/>
                  </a:spcBef>
                  <a:spcAft>
                    <a:spcPct val="0"/>
                  </a:spcAft>
                  <a:buClr>
                    <a:srgbClr val="005B82"/>
                  </a:buClr>
                  <a:buFont typeface="Wingdings" pitchFamily="2" charset="2"/>
                  <a:buChar char="§"/>
                  <a:defRPr sz="2400">
                    <a:solidFill>
                      <a:schemeClr val="tx1"/>
                    </a:solidFill>
                    <a:latin typeface="+mn-lt"/>
                  </a:defRPr>
                </a:lvl2pPr>
                <a:lvl3pPr marL="1143000" indent="-228600" algn="l" rtl="0" eaLnBrk="1" fontAlgn="base" hangingPunct="1">
                  <a:spcBef>
                    <a:spcPct val="20000"/>
                  </a:spcBef>
                  <a:spcAft>
                    <a:spcPct val="0"/>
                  </a:spcAft>
                  <a:buClr>
                    <a:srgbClr val="005B82"/>
                  </a:buClr>
                  <a:buFont typeface="Wingdings" pitchFamily="2" charset="2"/>
                  <a:buChar char="§"/>
                  <a:defRPr sz="2000" i="1">
                    <a:solidFill>
                      <a:schemeClr val="tx1"/>
                    </a:solidFill>
                    <a:latin typeface="+mn-lt"/>
                  </a:defRPr>
                </a:lvl3pPr>
                <a:lvl4pPr marL="1600200" indent="-228600" algn="l" rtl="0" eaLnBrk="1" fontAlgn="base" hangingPunct="1">
                  <a:spcBef>
                    <a:spcPct val="20000"/>
                  </a:spcBef>
                  <a:spcAft>
                    <a:spcPct val="0"/>
                  </a:spcAft>
                  <a:buClr>
                    <a:srgbClr val="009EE0"/>
                  </a:buClr>
                  <a:defRPr sz="1800">
                    <a:solidFill>
                      <a:schemeClr val="tx1"/>
                    </a:solidFill>
                    <a:latin typeface="+mn-lt"/>
                  </a:defRPr>
                </a:lvl4pPr>
                <a:lvl5pPr marL="2057400" indent="-228600" algn="l" rtl="0" eaLnBrk="1" fontAlgn="base" hangingPunct="1">
                  <a:spcBef>
                    <a:spcPct val="20000"/>
                  </a:spcBef>
                  <a:spcAft>
                    <a:spcPct val="0"/>
                  </a:spcAft>
                  <a:buClr>
                    <a:srgbClr val="009EE0"/>
                  </a:buClr>
                  <a:defRPr sz="1800">
                    <a:solidFill>
                      <a:schemeClr val="tx1"/>
                    </a:solidFill>
                    <a:latin typeface="+mn-lt"/>
                  </a:defRPr>
                </a:lvl5pPr>
                <a:lvl6pPr marL="2514600" indent="-228600" algn="l" rtl="0" eaLnBrk="1" fontAlgn="base" hangingPunct="1">
                  <a:spcBef>
                    <a:spcPct val="20000"/>
                  </a:spcBef>
                  <a:spcAft>
                    <a:spcPct val="0"/>
                  </a:spcAft>
                  <a:buClr>
                    <a:srgbClr val="009EE0"/>
                  </a:buClr>
                  <a:defRPr sz="1800">
                    <a:solidFill>
                      <a:schemeClr val="tx1"/>
                    </a:solidFill>
                    <a:latin typeface="+mn-lt"/>
                  </a:defRPr>
                </a:lvl6pPr>
                <a:lvl7pPr marL="2971800" indent="-228600" algn="l" rtl="0" eaLnBrk="1" fontAlgn="base" hangingPunct="1">
                  <a:spcBef>
                    <a:spcPct val="20000"/>
                  </a:spcBef>
                  <a:spcAft>
                    <a:spcPct val="0"/>
                  </a:spcAft>
                  <a:buClr>
                    <a:srgbClr val="009EE0"/>
                  </a:buClr>
                  <a:defRPr sz="1800">
                    <a:solidFill>
                      <a:schemeClr val="tx1"/>
                    </a:solidFill>
                    <a:latin typeface="+mn-lt"/>
                  </a:defRPr>
                </a:lvl7pPr>
                <a:lvl8pPr marL="3429000" indent="-228600" algn="l" rtl="0" eaLnBrk="1" fontAlgn="base" hangingPunct="1">
                  <a:spcBef>
                    <a:spcPct val="20000"/>
                  </a:spcBef>
                  <a:spcAft>
                    <a:spcPct val="0"/>
                  </a:spcAft>
                  <a:buClr>
                    <a:srgbClr val="009EE0"/>
                  </a:buClr>
                  <a:defRPr sz="1800">
                    <a:solidFill>
                      <a:schemeClr val="tx1"/>
                    </a:solidFill>
                    <a:latin typeface="+mn-lt"/>
                  </a:defRPr>
                </a:lvl8pPr>
                <a:lvl9pPr marL="3886200" indent="-228600" algn="l" rtl="0" eaLnBrk="1" fontAlgn="base" hangingPunct="1">
                  <a:spcBef>
                    <a:spcPct val="20000"/>
                  </a:spcBef>
                  <a:spcAft>
                    <a:spcPct val="0"/>
                  </a:spcAft>
                  <a:buClr>
                    <a:srgbClr val="009EE0"/>
                  </a:buClr>
                  <a:defRPr sz="1800">
                    <a:solidFill>
                      <a:schemeClr val="tx1"/>
                    </a:solidFill>
                    <a:latin typeface="+mn-lt"/>
                  </a:defRPr>
                </a:lvl9pPr>
              </a:lstStyle>
              <a:p>
                <a:r>
                  <a:rPr lang="en-US" sz="3200" kern="0" dirty="0" smtClean="0">
                    <a:ea typeface="Cambria Math" charset="0"/>
                    <a:cs typeface="Cambria Math" charset="0"/>
                  </a:rPr>
                  <a:t>	</a:t>
                </a:r>
                <a:r>
                  <a:rPr lang="en-US" sz="2000" u="sng" kern="0" dirty="0" smtClean="0">
                    <a:ea typeface="Cambria Math" charset="0"/>
                    <a:cs typeface="Cambria Math" charset="0"/>
                  </a:rPr>
                  <a:t>NSE Signal</a:t>
                </a:r>
                <a:r>
                  <a:rPr lang="en-US" sz="2000" kern="0" dirty="0" smtClean="0">
                    <a:ea typeface="Cambria Math" charset="0"/>
                    <a:cs typeface="Cambria Math" charset="0"/>
                  </a:rPr>
                  <a:t>:</a:t>
                </a:r>
                <a:r>
                  <a:rPr lang="en-US" sz="3200" kern="0" dirty="0" smtClean="0">
                    <a:ea typeface="Cambria Math" charset="0"/>
                    <a:cs typeface="Cambria Math" charset="0"/>
                  </a:rPr>
                  <a:t> </a:t>
                </a:r>
                <a14:m>
                  <m:oMath xmlns:m="http://schemas.openxmlformats.org/officeDocument/2006/math">
                    <m:r>
                      <a:rPr lang="en-US" sz="2400" i="1" kern="0" smtClean="0">
                        <a:latin typeface="Cambria Math" charset="0"/>
                        <a:ea typeface="Cambria Math" charset="0"/>
                        <a:cs typeface="Cambria Math" charset="0"/>
                      </a:rPr>
                      <m:t>𝐼</m:t>
                    </m:r>
                    <m:r>
                      <a:rPr lang="en-US" sz="2400" i="1" kern="0">
                        <a:latin typeface="Cambria Math" charset="0"/>
                        <a:ea typeface="Cambria Math" charset="0"/>
                        <a:cs typeface="Cambria Math" charset="0"/>
                      </a:rPr>
                      <m:t>~</m:t>
                    </m:r>
                    <m:r>
                      <a:rPr lang="en-US" sz="2400" i="1" kern="0" smtClean="0">
                        <a:latin typeface="Cambria Math" charset="0"/>
                        <a:ea typeface="Cambria Math" charset="0"/>
                        <a:cs typeface="Cambria Math" charset="0"/>
                      </a:rPr>
                      <m:t> </m:t>
                    </m:r>
                    <m:d>
                      <m:dPr>
                        <m:begChr m:val="⟨"/>
                        <m:endChr m:val="⟩"/>
                        <m:ctrlPr>
                          <a:rPr lang="en-US" sz="2400" i="1" kern="0">
                            <a:latin typeface="Cambria Math" charset="0"/>
                            <a:ea typeface="Cambria Math" charset="0"/>
                            <a:cs typeface="Cambria Math" charset="0"/>
                          </a:rPr>
                        </m:ctrlPr>
                      </m:dPr>
                      <m:e>
                        <m:func>
                          <m:funcPr>
                            <m:ctrlPr>
                              <a:rPr lang="en-US" sz="2400" i="1" kern="0">
                                <a:latin typeface="Cambria Math" charset="0"/>
                                <a:ea typeface="Cambria Math" charset="0"/>
                                <a:cs typeface="Cambria Math" charset="0"/>
                              </a:rPr>
                            </m:ctrlPr>
                          </m:funcPr>
                          <m:fName>
                            <m:r>
                              <m:rPr>
                                <m:sty m:val="p"/>
                              </m:rPr>
                              <a:rPr lang="en-US" sz="2400" kern="0">
                                <a:latin typeface="Cambria Math" charset="0"/>
                                <a:ea typeface="Cambria Math" charset="0"/>
                                <a:cs typeface="Cambria Math" charset="0"/>
                              </a:rPr>
                              <m:t>cos</m:t>
                            </m:r>
                          </m:fName>
                          <m:e>
                            <m:r>
                              <a:rPr lang="en-US" sz="2400" i="1" kern="0" smtClean="0">
                                <a:latin typeface="Cambria Math" charset="0"/>
                                <a:ea typeface="Cambria Math" charset="0"/>
                                <a:cs typeface="Cambria Math" charset="0"/>
                              </a:rPr>
                              <m:t>𝜙</m:t>
                            </m:r>
                          </m:e>
                        </m:func>
                      </m:e>
                    </m:d>
                    <m:r>
                      <a:rPr lang="en-US" sz="2400" i="1" kern="0" smtClean="0">
                        <a:latin typeface="Cambria Math" charset="0"/>
                        <a:ea typeface="Cambria Math" charset="0"/>
                        <a:cs typeface="Cambria Math" charset="0"/>
                      </a:rPr>
                      <m:t>= </m:t>
                    </m:r>
                    <m:d>
                      <m:dPr>
                        <m:begChr m:val="⟨"/>
                        <m:endChr m:val="⟩"/>
                        <m:ctrlPr>
                          <a:rPr lang="en-US" sz="2400" i="1" kern="0" smtClean="0">
                            <a:latin typeface="Cambria Math" charset="0"/>
                            <a:ea typeface="Cambria Math" charset="0"/>
                            <a:cs typeface="Cambria Math" charset="0"/>
                          </a:rPr>
                        </m:ctrlPr>
                      </m:dPr>
                      <m:e>
                        <m:func>
                          <m:funcPr>
                            <m:ctrlPr>
                              <a:rPr lang="en-US" sz="2400" i="1" kern="0" smtClean="0">
                                <a:latin typeface="Cambria Math" charset="0"/>
                                <a:ea typeface="Cambria Math" charset="0"/>
                                <a:cs typeface="Cambria Math" charset="0"/>
                              </a:rPr>
                            </m:ctrlPr>
                          </m:funcPr>
                          <m:fName>
                            <m:r>
                              <m:rPr>
                                <m:sty m:val="p"/>
                              </m:rPr>
                              <a:rPr lang="en-US" sz="2400" kern="0" smtClean="0">
                                <a:latin typeface="Cambria Math" charset="0"/>
                                <a:ea typeface="Cambria Math" charset="0"/>
                                <a:cs typeface="Cambria Math" charset="0"/>
                              </a:rPr>
                              <m:t>cos</m:t>
                            </m:r>
                          </m:fName>
                          <m:e>
                            <m:r>
                              <a:rPr lang="en-US" sz="2400" i="1" kern="0" smtClean="0">
                                <a:latin typeface="Cambria Math" charset="0"/>
                                <a:ea typeface="Cambria Math" charset="0"/>
                                <a:cs typeface="Cambria Math" charset="0"/>
                              </a:rPr>
                              <m:t>𝜔𝜏</m:t>
                            </m:r>
                          </m:e>
                        </m:func>
                      </m:e>
                    </m:d>
                  </m:oMath>
                </a14:m>
                <a:endParaRPr lang="en-US" sz="2400" kern="0" dirty="0" smtClean="0">
                  <a:ea typeface="Cambria Math" charset="0"/>
                  <a:cs typeface="Cambria Math" charset="0"/>
                </a:endParaRPr>
              </a:p>
              <a:p>
                <a:endParaRPr lang="en-US" sz="2000" i="1" kern="0" dirty="0" smtClean="0">
                  <a:latin typeface="Cambria Math" charset="0"/>
                  <a:ea typeface="Cambria Math" charset="0"/>
                  <a:cs typeface="Cambria Math" charset="0"/>
                </a:endParaRPr>
              </a:p>
              <a:p>
                <a:pPr/>
                <a14:m>
                  <m:oMathPara xmlns:m="http://schemas.openxmlformats.org/officeDocument/2006/math">
                    <m:oMathParaPr>
                      <m:jc m:val="left"/>
                    </m:oMathParaPr>
                    <m:oMath xmlns:m="http://schemas.openxmlformats.org/officeDocument/2006/math">
                      <m:r>
                        <a:rPr lang="en-US" sz="2400" i="1" kern="0" smtClean="0">
                          <a:latin typeface="Cambria Math" charset="0"/>
                          <a:ea typeface="Cambria Math" charset="0"/>
                          <a:cs typeface="Cambria Math" charset="0"/>
                        </a:rPr>
                        <m:t>𝐼</m:t>
                      </m:r>
                      <m:r>
                        <a:rPr lang="en-US" sz="2400" b="0" i="1" kern="0" smtClean="0">
                          <a:latin typeface="Cambria Math" charset="0"/>
                          <a:ea typeface="Cambria Math" charset="0"/>
                          <a:cs typeface="Cambria Math" charset="0"/>
                        </a:rPr>
                        <m:t> </m:t>
                      </m:r>
                      <m:r>
                        <a:rPr lang="en-US" sz="2400" i="1" kern="0">
                          <a:latin typeface="Cambria Math" charset="0"/>
                          <a:ea typeface="Cambria Math" charset="0"/>
                          <a:cs typeface="Cambria Math" charset="0"/>
                        </a:rPr>
                        <m:t>~</m:t>
                      </m:r>
                      <m:r>
                        <a:rPr lang="en-US" sz="2400" b="0" i="1" kern="0" smtClean="0">
                          <a:latin typeface="Cambria Math" charset="0"/>
                          <a:ea typeface="Cambria Math" charset="0"/>
                          <a:cs typeface="Cambria Math" charset="0"/>
                        </a:rPr>
                        <m:t> </m:t>
                      </m:r>
                      <m:r>
                        <a:rPr lang="en-US" sz="2400" b="0" i="1" kern="0" smtClean="0">
                          <a:latin typeface="Cambria Math" charset="0"/>
                          <a:ea typeface="Cambria Math" charset="0"/>
                          <a:cs typeface="Cambria Math" charset="0"/>
                        </a:rPr>
                        <m:t>𝐼</m:t>
                      </m:r>
                      <m:d>
                        <m:dPr>
                          <m:ctrlPr>
                            <a:rPr lang="en-US" sz="2400" i="1" kern="0">
                              <a:latin typeface="Cambria Math" charset="0"/>
                              <a:ea typeface="Cambria Math" charset="0"/>
                              <a:cs typeface="Cambria Math" charset="0"/>
                            </a:rPr>
                          </m:ctrlPr>
                        </m:dPr>
                        <m:e>
                          <m:r>
                            <a:rPr lang="en-US" sz="2400" i="1" kern="0">
                              <a:latin typeface="Cambria Math" charset="0"/>
                              <a:ea typeface="Cambria Math" charset="0"/>
                              <a:cs typeface="Cambria Math" charset="0"/>
                            </a:rPr>
                            <m:t>𝑄</m:t>
                          </m:r>
                        </m:e>
                      </m:d>
                      <m:r>
                        <a:rPr lang="en-US" sz="2400" i="1" kern="0">
                          <a:latin typeface="Cambria Math" charset="0"/>
                          <a:ea typeface="Cambria Math" charset="0"/>
                          <a:cs typeface="Cambria Math" charset="0"/>
                        </a:rPr>
                        <m:t>±</m:t>
                      </m:r>
                      <m:nary>
                        <m:naryPr>
                          <m:limLoc m:val="undOvr"/>
                          <m:subHide m:val="on"/>
                          <m:supHide m:val="on"/>
                          <m:ctrlPr>
                            <a:rPr lang="en-US" sz="2400" i="1" kern="0">
                              <a:latin typeface="Cambria Math" charset="0"/>
                              <a:ea typeface="Cambria Math" charset="0"/>
                              <a:cs typeface="Cambria Math" charset="0"/>
                            </a:rPr>
                          </m:ctrlPr>
                        </m:naryPr>
                        <m:sub/>
                        <m:sup/>
                        <m:e>
                          <m:r>
                            <a:rPr lang="en-US" sz="2400" i="1" kern="0">
                              <a:latin typeface="Cambria Math" charset="0"/>
                              <a:ea typeface="Cambria Math" charset="0"/>
                              <a:cs typeface="Cambria Math" charset="0"/>
                            </a:rPr>
                            <m:t>𝑆</m:t>
                          </m:r>
                          <m:d>
                            <m:dPr>
                              <m:ctrlPr>
                                <a:rPr lang="en-US" sz="2400" i="1" kern="0">
                                  <a:latin typeface="Cambria Math" charset="0"/>
                                  <a:ea typeface="Cambria Math" charset="0"/>
                                  <a:cs typeface="Cambria Math" charset="0"/>
                                </a:rPr>
                              </m:ctrlPr>
                            </m:dPr>
                            <m:e>
                              <m:r>
                                <a:rPr lang="en-US" sz="2400" i="1" kern="0">
                                  <a:latin typeface="Cambria Math" charset="0"/>
                                  <a:ea typeface="Cambria Math" charset="0"/>
                                  <a:cs typeface="Cambria Math" charset="0"/>
                                </a:rPr>
                                <m:t>𝑄</m:t>
                              </m:r>
                              <m:r>
                                <a:rPr lang="en-US" sz="2400" i="1" kern="0">
                                  <a:latin typeface="Cambria Math" charset="0"/>
                                  <a:ea typeface="Cambria Math" charset="0"/>
                                  <a:cs typeface="Cambria Math" charset="0"/>
                                </a:rPr>
                                <m:t>,</m:t>
                              </m:r>
                              <m:r>
                                <a:rPr lang="en-US" sz="2400" i="1" kern="0">
                                  <a:latin typeface="Cambria Math" charset="0"/>
                                  <a:ea typeface="Cambria Math" charset="0"/>
                                  <a:cs typeface="Cambria Math" charset="0"/>
                                </a:rPr>
                                <m:t>𝜔</m:t>
                              </m:r>
                            </m:e>
                          </m:d>
                          <m:func>
                            <m:funcPr>
                              <m:ctrlPr>
                                <a:rPr lang="en-US" sz="2400" i="1" kern="0">
                                  <a:latin typeface="Cambria Math" charset="0"/>
                                  <a:ea typeface="Cambria Math" charset="0"/>
                                  <a:cs typeface="Cambria Math" charset="0"/>
                                </a:rPr>
                              </m:ctrlPr>
                            </m:funcPr>
                            <m:fName>
                              <m:r>
                                <m:rPr>
                                  <m:sty m:val="p"/>
                                </m:rPr>
                                <a:rPr lang="en-US" sz="2400" kern="0">
                                  <a:latin typeface="Cambria Math" charset="0"/>
                                  <a:ea typeface="Cambria Math" charset="0"/>
                                  <a:cs typeface="Cambria Math" charset="0"/>
                                </a:rPr>
                                <m:t>cos</m:t>
                              </m:r>
                              <m:r>
                                <a:rPr lang="en-US" sz="2400" i="1" kern="0">
                                  <a:latin typeface="Cambria Math" charset="0"/>
                                  <a:ea typeface="Cambria Math" charset="0"/>
                                  <a:cs typeface="Cambria Math" charset="0"/>
                                </a:rPr>
                                <m:t>(</m:t>
                              </m:r>
                              <m:r>
                                <a:rPr lang="en-US" sz="2400" i="1" kern="0">
                                  <a:latin typeface="Cambria Math" charset="0"/>
                                  <a:ea typeface="Cambria Math" charset="0"/>
                                  <a:cs typeface="Cambria Math" charset="0"/>
                                </a:rPr>
                                <m:t>𝜔𝜏</m:t>
                              </m:r>
                              <m:r>
                                <a:rPr lang="en-US" sz="2400" i="1" kern="0">
                                  <a:latin typeface="Cambria Math" charset="0"/>
                                  <a:ea typeface="Cambria Math" charset="0"/>
                                  <a:cs typeface="Cambria Math" charset="0"/>
                                </a:rPr>
                                <m:t>)</m:t>
                              </m:r>
                            </m:fName>
                            <m:e>
                              <m:r>
                                <a:rPr lang="en-US" sz="2400" i="1" kern="0">
                                  <a:latin typeface="Cambria Math" charset="0"/>
                                  <a:ea typeface="Cambria Math" charset="0"/>
                                  <a:cs typeface="Cambria Math" charset="0"/>
                                </a:rPr>
                                <m:t>𝑑</m:t>
                              </m:r>
                              <m:r>
                                <a:rPr lang="en-US" sz="2400" i="1" kern="0">
                                  <a:latin typeface="Cambria Math" charset="0"/>
                                  <a:ea typeface="Cambria Math" charset="0"/>
                                  <a:cs typeface="Cambria Math" charset="0"/>
                                </a:rPr>
                                <m:t>𝜔</m:t>
                              </m:r>
                              <m:r>
                                <a:rPr lang="en-US" sz="2400" i="1" kern="0">
                                  <a:latin typeface="Cambria Math" charset="0"/>
                                  <a:ea typeface="Cambria Math" charset="0"/>
                                  <a:cs typeface="Cambria Math" charset="0"/>
                                </a:rPr>
                                <m:t> </m:t>
                              </m:r>
                            </m:e>
                          </m:func>
                        </m:e>
                      </m:nary>
                    </m:oMath>
                  </m:oMathPara>
                </a14:m>
                <a:endParaRPr lang="en-US" sz="2400" kern="0" dirty="0">
                  <a:ea typeface="Cambria Math" charset="0"/>
                  <a:cs typeface="Cambria Math" charset="0"/>
                </a:endParaRPr>
              </a:p>
              <a:p>
                <a:endParaRPr lang="en-US" kern="0" dirty="0" smtClean="0">
                  <a:ea typeface="Cambria Math" charset="0"/>
                  <a:cs typeface="Cambria Math" charset="0"/>
                </a:endParaRPr>
              </a:p>
              <a:p>
                <a:endParaRPr lang="en-US" i="1" kern="0" dirty="0">
                  <a:latin typeface="Cambria Math" charset="0"/>
                </a:endParaRPr>
              </a:p>
            </p:txBody>
          </p:sp>
        </mc:Choice>
        <mc:Fallback xmlns="">
          <p:sp>
            <p:nvSpPr>
              <p:cNvPr id="31" name="Content Placeholder 4"/>
              <p:cNvSpPr txBox="1">
                <a:spLocks noRot="1" noChangeAspect="1" noMove="1" noResize="1" noEditPoints="1" noAdjustHandles="1" noChangeArrowheads="1" noChangeShapeType="1" noTextEdit="1"/>
              </p:cNvSpPr>
              <p:nvPr/>
            </p:nvSpPr>
            <p:spPr bwMode="auto">
              <a:xfrm>
                <a:off x="76200" y="838200"/>
                <a:ext cx="5791200" cy="1885352"/>
              </a:xfrm>
              <a:prstGeom prst="rect">
                <a:avLst/>
              </a:prstGeom>
              <a:blipFill rotWithShape="0">
                <a:blip r:embed="rId5"/>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cxnSp>
        <p:nvCxnSpPr>
          <p:cNvPr id="11" name="Straight Arrow Connector 10"/>
          <p:cNvCxnSpPr/>
          <p:nvPr/>
        </p:nvCxnSpPr>
        <p:spPr>
          <a:xfrm flipH="1">
            <a:off x="2742077" y="2414171"/>
            <a:ext cx="894230" cy="1306599"/>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2503392" y="2836637"/>
            <a:ext cx="1371600" cy="461665"/>
          </a:xfrm>
          <a:prstGeom prst="rect">
            <a:avLst/>
          </a:prstGeom>
          <a:solidFill>
            <a:schemeClr val="bg1"/>
          </a:solidFill>
        </p:spPr>
        <p:txBody>
          <a:bodyPr wrap="square" rtlCol="0">
            <a:spAutoFit/>
          </a:bodyPr>
          <a:lstStyle/>
          <a:p>
            <a:pPr algn="ctr"/>
            <a:r>
              <a:rPr lang="en-US" sz="1200" dirty="0" smtClean="0">
                <a:solidFill>
                  <a:schemeClr val="accent1">
                    <a:lumMod val="75000"/>
                  </a:schemeClr>
                </a:solidFill>
              </a:rPr>
              <a:t>Fourier transform (Real part)</a:t>
            </a:r>
            <a:endParaRPr lang="en-US" sz="1200" dirty="0">
              <a:solidFill>
                <a:schemeClr val="accent1">
                  <a:lumMod val="75000"/>
                </a:schemeClr>
              </a:solidFill>
            </a:endParaRPr>
          </a:p>
        </p:txBody>
      </p:sp>
    </p:spTree>
    <p:extLst>
      <p:ext uri="{BB962C8B-B14F-4D97-AF65-F5344CB8AC3E}">
        <p14:creationId xmlns:p14="http://schemas.microsoft.com/office/powerpoint/2010/main" val="16040576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Content Placeholder 2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4204446" y="1595445"/>
            <a:ext cx="4406154" cy="373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p:cNvSpPr>
            <a:spLocks noGrp="1"/>
          </p:cNvSpPr>
          <p:nvPr>
            <p:ph type="title"/>
          </p:nvPr>
        </p:nvSpPr>
        <p:spPr/>
        <p:txBody>
          <a:bodyPr/>
          <a:lstStyle/>
          <a:p>
            <a:r>
              <a:rPr lang="en-US" dirty="0" smtClean="0"/>
              <a:t>Coherent/Incoherent Scattering</a:t>
            </a:r>
            <a:endParaRPr lang="en-US" dirty="0"/>
          </a:p>
        </p:txBody>
      </p:sp>
      <mc:AlternateContent xmlns:mc="http://schemas.openxmlformats.org/markup-compatibility/2006" xmlns:a14="http://schemas.microsoft.com/office/drawing/2010/main">
        <mc:Choice Requires="a14">
          <p:sp>
            <p:nvSpPr>
              <p:cNvPr id="6" name="Content Placeholder 5"/>
              <p:cNvSpPr>
                <a:spLocks noGrp="1"/>
              </p:cNvSpPr>
              <p:nvPr>
                <p:ph sz="half" idx="1"/>
              </p:nvPr>
            </p:nvSpPr>
            <p:spPr>
              <a:xfrm>
                <a:off x="7754621" y="1417690"/>
                <a:ext cx="3169109" cy="1020710"/>
              </a:xfrm>
            </p:spPr>
            <p:txBody>
              <a:bodyPr/>
              <a:lstStyle/>
              <a:p>
                <a:pPr/>
                <a14:m>
                  <m:oMathPara xmlns:m="http://schemas.openxmlformats.org/officeDocument/2006/math">
                    <m:oMathParaPr>
                      <m:jc m:val="left"/>
                    </m:oMathParaPr>
                    <m:oMath xmlns:m="http://schemas.openxmlformats.org/officeDocument/2006/math">
                      <m:r>
                        <a:rPr lang="en-US" sz="2400" i="1" smtClean="0">
                          <a:latin typeface="Cambria Math" charset="0"/>
                        </a:rPr>
                        <m:t>	</m:t>
                      </m:r>
                    </m:oMath>
                  </m:oMathPara>
                </a14:m>
                <a:endParaRPr lang="en-US" sz="2400" i="1" dirty="0" smtClean="0">
                  <a:latin typeface="Cambria Math" charset="0"/>
                </a:endParaRPr>
              </a:p>
              <a:p>
                <a:endParaRPr lang="en-US" sz="2000" i="1" dirty="0" smtClean="0">
                  <a:latin typeface="Cambria Math" charset="0"/>
                </a:endParaRPr>
              </a:p>
              <a:p>
                <a:endParaRPr lang="en-US" sz="2000" i="1" dirty="0">
                  <a:latin typeface="Cambria Math" charset="0"/>
                </a:endParaRPr>
              </a:p>
              <a:p>
                <a:endParaRPr lang="en-US" sz="2000" i="1" dirty="0" smtClean="0">
                  <a:latin typeface="Cambria Math" charset="0"/>
                </a:endParaRPr>
              </a:p>
              <a:p>
                <a:endParaRPr lang="en-US" sz="2400" dirty="0"/>
              </a:p>
            </p:txBody>
          </p:sp>
        </mc:Choice>
        <mc:Fallback xmlns="">
          <p:sp>
            <p:nvSpPr>
              <p:cNvPr id="6" name="Content Placeholder 5"/>
              <p:cNvSpPr>
                <a:spLocks noGrp="1" noRot="1" noChangeAspect="1" noMove="1" noResize="1" noEditPoints="1" noAdjustHandles="1" noChangeArrowheads="1" noChangeShapeType="1" noTextEdit="1"/>
              </p:cNvSpPr>
              <p:nvPr>
                <p:ph sz="half" idx="1"/>
              </p:nvPr>
            </p:nvSpPr>
            <p:spPr>
              <a:xfrm>
                <a:off x="7754621" y="1417690"/>
                <a:ext cx="3169109" cy="1020710"/>
              </a:xfrm>
              <a:blipFill rotWithShape="0">
                <a:blip r:embed="rId4"/>
                <a:stretch>
                  <a:fillRect l="-1923" t="-46108" b="-5988"/>
                </a:stretch>
              </a:blipFill>
            </p:spPr>
            <p:txBody>
              <a:bodyPr/>
              <a:lstStyle/>
              <a:p>
                <a:r>
                  <a:rPr lang="en-US">
                    <a:noFill/>
                  </a:rPr>
                  <a:t> </a:t>
                </a:r>
              </a:p>
            </p:txBody>
          </p:sp>
        </mc:Fallback>
      </mc:AlternateContent>
      <p:sp>
        <p:nvSpPr>
          <p:cNvPr id="4" name="Slide Number Placeholder 3"/>
          <p:cNvSpPr>
            <a:spLocks noGrp="1"/>
          </p:cNvSpPr>
          <p:nvPr>
            <p:ph type="sldNum" sz="quarter" idx="10"/>
          </p:nvPr>
        </p:nvSpPr>
        <p:spPr/>
        <p:txBody>
          <a:bodyPr/>
          <a:lstStyle/>
          <a:p>
            <a:pPr>
              <a:defRPr/>
            </a:pPr>
            <a:fld id="{3B339A1F-55BF-40E2-9DEE-43A199F36FAE}" type="slidenum">
              <a:rPr lang="de-DE" smtClean="0"/>
              <a:pPr>
                <a:defRPr/>
              </a:pPr>
              <a:t>14</a:t>
            </a:fld>
            <a:endParaRPr lang="de-DE" dirty="0"/>
          </a:p>
        </p:txBody>
      </p:sp>
      <p:grpSp>
        <p:nvGrpSpPr>
          <p:cNvPr id="47" name="Group 46"/>
          <p:cNvGrpSpPr/>
          <p:nvPr/>
        </p:nvGrpSpPr>
        <p:grpSpPr>
          <a:xfrm>
            <a:off x="671137" y="1087438"/>
            <a:ext cx="3252787" cy="3482501"/>
            <a:chOff x="609600" y="1600200"/>
            <a:chExt cx="3252787" cy="3482501"/>
          </a:xfrm>
        </p:grpSpPr>
        <p:grpSp>
          <p:nvGrpSpPr>
            <p:cNvPr id="18" name="Group 17"/>
            <p:cNvGrpSpPr/>
            <p:nvPr/>
          </p:nvGrpSpPr>
          <p:grpSpPr>
            <a:xfrm>
              <a:off x="609600" y="1958501"/>
              <a:ext cx="457200" cy="762000"/>
              <a:chOff x="5867400" y="2133600"/>
              <a:chExt cx="457200" cy="762000"/>
            </a:xfrm>
          </p:grpSpPr>
          <p:sp>
            <p:nvSpPr>
              <p:cNvPr id="13" name="Oval 12"/>
              <p:cNvSpPr/>
              <p:nvPr/>
            </p:nvSpPr>
            <p:spPr>
              <a:xfrm>
                <a:off x="5867400" y="2362200"/>
                <a:ext cx="457200" cy="457200"/>
              </a:xfrm>
              <a:prstGeom prst="ellipse">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Arrow Connector 14"/>
              <p:cNvCxnSpPr/>
              <p:nvPr/>
            </p:nvCxnSpPr>
            <p:spPr>
              <a:xfrm flipV="1">
                <a:off x="6096000" y="2133600"/>
                <a:ext cx="0" cy="76200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9" name="Group 18"/>
            <p:cNvGrpSpPr/>
            <p:nvPr/>
          </p:nvGrpSpPr>
          <p:grpSpPr>
            <a:xfrm>
              <a:off x="1971673" y="1976534"/>
              <a:ext cx="457200" cy="762000"/>
              <a:chOff x="5867400" y="2133600"/>
              <a:chExt cx="457200" cy="762000"/>
            </a:xfrm>
          </p:grpSpPr>
          <p:sp>
            <p:nvSpPr>
              <p:cNvPr id="20" name="Oval 19"/>
              <p:cNvSpPr/>
              <p:nvPr/>
            </p:nvSpPr>
            <p:spPr>
              <a:xfrm>
                <a:off x="5867400" y="2362200"/>
                <a:ext cx="457200" cy="457200"/>
              </a:xfrm>
              <a:prstGeom prst="ellipse">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1" name="Straight Arrow Connector 20"/>
              <p:cNvCxnSpPr/>
              <p:nvPr/>
            </p:nvCxnSpPr>
            <p:spPr>
              <a:xfrm flipV="1">
                <a:off x="6096000" y="2133600"/>
                <a:ext cx="0" cy="76200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p:nvGrpSpPr>
          <p:grpSpPr>
            <a:xfrm>
              <a:off x="614362" y="3833616"/>
              <a:ext cx="457200" cy="762000"/>
              <a:chOff x="5867400" y="2133600"/>
              <a:chExt cx="457200" cy="762000"/>
            </a:xfrm>
          </p:grpSpPr>
          <p:sp>
            <p:nvSpPr>
              <p:cNvPr id="23" name="Oval 22"/>
              <p:cNvSpPr/>
              <p:nvPr/>
            </p:nvSpPr>
            <p:spPr>
              <a:xfrm>
                <a:off x="5867400" y="2362200"/>
                <a:ext cx="457200" cy="457200"/>
              </a:xfrm>
              <a:prstGeom prst="ellipse">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4" name="Straight Arrow Connector 23"/>
              <p:cNvCxnSpPr/>
              <p:nvPr/>
            </p:nvCxnSpPr>
            <p:spPr>
              <a:xfrm flipV="1">
                <a:off x="6096000" y="2133600"/>
                <a:ext cx="0" cy="76200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2" name="Group 41"/>
            <p:cNvGrpSpPr/>
            <p:nvPr/>
          </p:nvGrpSpPr>
          <p:grpSpPr>
            <a:xfrm>
              <a:off x="1971673" y="3858123"/>
              <a:ext cx="457200" cy="762000"/>
              <a:chOff x="7086600" y="3521075"/>
              <a:chExt cx="457200" cy="762000"/>
            </a:xfrm>
          </p:grpSpPr>
          <p:sp>
            <p:nvSpPr>
              <p:cNvPr id="26" name="Oval 25"/>
              <p:cNvSpPr/>
              <p:nvPr/>
            </p:nvSpPr>
            <p:spPr>
              <a:xfrm>
                <a:off x="7086600" y="3749675"/>
                <a:ext cx="457200" cy="457200"/>
              </a:xfrm>
              <a:prstGeom prst="ellipse">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7" name="Straight Arrow Connector 26"/>
              <p:cNvCxnSpPr/>
              <p:nvPr/>
            </p:nvCxnSpPr>
            <p:spPr>
              <a:xfrm flipV="1">
                <a:off x="7315200" y="3521075"/>
                <a:ext cx="0" cy="76200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9" name="Oval 28"/>
            <p:cNvSpPr/>
            <p:nvPr/>
          </p:nvSpPr>
          <p:spPr>
            <a:xfrm>
              <a:off x="3190874" y="4052692"/>
              <a:ext cx="457200" cy="457200"/>
            </a:xfrm>
            <a:prstGeom prst="ellipse">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0" name="Straight Arrow Connector 29"/>
            <p:cNvCxnSpPr/>
            <p:nvPr/>
          </p:nvCxnSpPr>
          <p:spPr>
            <a:xfrm flipV="1">
              <a:off x="3419474" y="4117779"/>
              <a:ext cx="0" cy="762000"/>
            </a:xfrm>
            <a:prstGeom prst="straightConnector1">
              <a:avLst/>
            </a:prstGeom>
            <a:ln w="50800">
              <a:solidFill>
                <a:schemeClr val="tx1"/>
              </a:solidFill>
              <a:tailEnd type="triangle"/>
            </a:ln>
            <a:scene3d>
              <a:camera prst="orthographicFront">
                <a:rot lat="0" lon="0" rev="10800000"/>
              </a:camera>
              <a:lightRig rig="threePt" dir="t"/>
            </a:scene3d>
          </p:spPr>
          <p:style>
            <a:lnRef idx="1">
              <a:schemeClr val="accent1"/>
            </a:lnRef>
            <a:fillRef idx="0">
              <a:schemeClr val="accent1"/>
            </a:fillRef>
            <a:effectRef idx="0">
              <a:schemeClr val="accent1"/>
            </a:effectRef>
            <a:fontRef idx="minor">
              <a:schemeClr val="tx1"/>
            </a:fontRef>
          </p:style>
        </p:cxnSp>
        <p:sp>
          <p:nvSpPr>
            <p:cNvPr id="36" name="Right Arrow 35"/>
            <p:cNvSpPr/>
            <p:nvPr/>
          </p:nvSpPr>
          <p:spPr>
            <a:xfrm>
              <a:off x="1254917" y="4163508"/>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Box 37"/>
            <p:cNvSpPr txBox="1"/>
            <p:nvPr/>
          </p:nvSpPr>
          <p:spPr>
            <a:xfrm>
              <a:off x="1962148" y="2706268"/>
              <a:ext cx="838200" cy="369332"/>
            </a:xfrm>
            <a:prstGeom prst="rect">
              <a:avLst/>
            </a:prstGeom>
            <a:noFill/>
          </p:spPr>
          <p:txBody>
            <a:bodyPr wrap="square" rtlCol="0">
              <a:spAutoFit/>
            </a:bodyPr>
            <a:lstStyle/>
            <a:p>
              <a:r>
                <a:rPr lang="en-US" dirty="0" smtClean="0"/>
                <a:t>no-flip</a:t>
              </a:r>
              <a:endParaRPr lang="en-US" dirty="0"/>
            </a:p>
          </p:txBody>
        </p:sp>
        <p:sp>
          <p:nvSpPr>
            <p:cNvPr id="39" name="Right Arrow 38"/>
            <p:cNvSpPr/>
            <p:nvPr/>
          </p:nvSpPr>
          <p:spPr>
            <a:xfrm>
              <a:off x="1254918" y="2277588"/>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TextBox 39"/>
            <p:cNvSpPr txBox="1"/>
            <p:nvPr/>
          </p:nvSpPr>
          <p:spPr>
            <a:xfrm>
              <a:off x="1647825" y="4713369"/>
              <a:ext cx="1285875" cy="369332"/>
            </a:xfrm>
            <a:prstGeom prst="rect">
              <a:avLst/>
            </a:prstGeom>
            <a:noFill/>
          </p:spPr>
          <p:txBody>
            <a:bodyPr wrap="square" rtlCol="0">
              <a:spAutoFit/>
            </a:bodyPr>
            <a:lstStyle/>
            <a:p>
              <a:r>
                <a:rPr lang="en-US" dirty="0" smtClean="0"/>
                <a:t>1/3 no-flip</a:t>
              </a:r>
              <a:endParaRPr lang="en-US" dirty="0"/>
            </a:p>
          </p:txBody>
        </p:sp>
        <p:sp>
          <p:nvSpPr>
            <p:cNvPr id="41" name="TextBox 40"/>
            <p:cNvSpPr txBox="1"/>
            <p:nvPr/>
          </p:nvSpPr>
          <p:spPr>
            <a:xfrm>
              <a:off x="2976561" y="4713369"/>
              <a:ext cx="885826" cy="369332"/>
            </a:xfrm>
            <a:prstGeom prst="rect">
              <a:avLst/>
            </a:prstGeom>
            <a:noFill/>
          </p:spPr>
          <p:txBody>
            <a:bodyPr wrap="square" rtlCol="0">
              <a:spAutoFit/>
            </a:bodyPr>
            <a:lstStyle/>
            <a:p>
              <a:r>
                <a:rPr lang="en-US" dirty="0" smtClean="0"/>
                <a:t>2/3 flip</a:t>
              </a:r>
              <a:endParaRPr lang="en-US" dirty="0"/>
            </a:p>
          </p:txBody>
        </p:sp>
        <p:sp>
          <p:nvSpPr>
            <p:cNvPr id="43" name="TextBox 42"/>
            <p:cNvSpPr txBox="1"/>
            <p:nvPr/>
          </p:nvSpPr>
          <p:spPr>
            <a:xfrm>
              <a:off x="969169" y="1600200"/>
              <a:ext cx="1100136" cy="369332"/>
            </a:xfrm>
            <a:prstGeom prst="rect">
              <a:avLst/>
            </a:prstGeom>
            <a:noFill/>
          </p:spPr>
          <p:txBody>
            <a:bodyPr wrap="square" rtlCol="0">
              <a:spAutoFit/>
            </a:bodyPr>
            <a:lstStyle/>
            <a:p>
              <a:r>
                <a:rPr lang="en-US" dirty="0" smtClean="0"/>
                <a:t>coherent</a:t>
              </a:r>
              <a:endParaRPr lang="en-US" dirty="0"/>
            </a:p>
          </p:txBody>
        </p:sp>
        <p:sp>
          <p:nvSpPr>
            <p:cNvPr id="44" name="TextBox 43"/>
            <p:cNvSpPr txBox="1"/>
            <p:nvPr/>
          </p:nvSpPr>
          <p:spPr>
            <a:xfrm>
              <a:off x="964407" y="3505200"/>
              <a:ext cx="1321593" cy="369332"/>
            </a:xfrm>
            <a:prstGeom prst="rect">
              <a:avLst/>
            </a:prstGeom>
            <a:noFill/>
          </p:spPr>
          <p:txBody>
            <a:bodyPr wrap="square" rtlCol="0">
              <a:spAutoFit/>
            </a:bodyPr>
            <a:lstStyle/>
            <a:p>
              <a:r>
                <a:rPr lang="en-US" dirty="0" smtClean="0"/>
                <a:t>incoherent</a:t>
              </a:r>
              <a:endParaRPr lang="en-US" dirty="0"/>
            </a:p>
          </p:txBody>
        </p:sp>
        <p:sp>
          <p:nvSpPr>
            <p:cNvPr id="46" name="TextBox 45"/>
            <p:cNvSpPr txBox="1"/>
            <p:nvPr/>
          </p:nvSpPr>
          <p:spPr>
            <a:xfrm>
              <a:off x="2605759" y="3936873"/>
              <a:ext cx="484428" cy="707886"/>
            </a:xfrm>
            <a:prstGeom prst="rect">
              <a:avLst/>
            </a:prstGeom>
            <a:noFill/>
          </p:spPr>
          <p:txBody>
            <a:bodyPr wrap="none" rtlCol="0">
              <a:spAutoFit/>
            </a:bodyPr>
            <a:lstStyle/>
            <a:p>
              <a:r>
                <a:rPr lang="en-US" sz="4000" dirty="0" smtClean="0"/>
                <a:t>+</a:t>
              </a:r>
              <a:endParaRPr lang="en-US" dirty="0"/>
            </a:p>
          </p:txBody>
        </p:sp>
      </p:grpSp>
      <mc:AlternateContent xmlns:mc="http://schemas.openxmlformats.org/markup-compatibility/2006" xmlns:a14="http://schemas.microsoft.com/office/drawing/2010/main">
        <mc:Choice Requires="a14">
          <p:sp>
            <p:nvSpPr>
              <p:cNvPr id="2" name="Rectangle 1"/>
              <p:cNvSpPr/>
              <p:nvPr/>
            </p:nvSpPr>
            <p:spPr>
              <a:xfrm>
                <a:off x="669244" y="5541674"/>
                <a:ext cx="4737707" cy="786177"/>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sSub>
                        <m:sSubPr>
                          <m:ctrlPr>
                            <a:rPr lang="en-US" sz="2400" i="1" smtClean="0">
                              <a:latin typeface="Cambria Math" charset="0"/>
                            </a:rPr>
                          </m:ctrlPr>
                        </m:sSubPr>
                        <m:e>
                          <m:r>
                            <a:rPr lang="en-US" sz="2400" i="1">
                              <a:latin typeface="Cambria Math" charset="0"/>
                            </a:rPr>
                            <m:t>𝐼</m:t>
                          </m:r>
                        </m:e>
                        <m:sub>
                          <m:r>
                            <m:rPr>
                              <m:sty m:val="p"/>
                            </m:rPr>
                            <a:rPr lang="en-US" sz="2400" b="0" i="0" smtClean="0">
                              <a:latin typeface="Cambria Math" charset="0"/>
                            </a:rPr>
                            <m:t>echo</m:t>
                          </m:r>
                        </m:sub>
                      </m:sSub>
                      <m:r>
                        <a:rPr lang="en-US" sz="2400" i="1">
                          <a:latin typeface="Cambria Math" charset="0"/>
                        </a:rPr>
                        <m:t>=</m:t>
                      </m:r>
                      <m:sSub>
                        <m:sSubPr>
                          <m:ctrlPr>
                            <a:rPr lang="en-US" sz="2400" i="1">
                              <a:latin typeface="Cambria Math" charset="0"/>
                            </a:rPr>
                          </m:ctrlPr>
                        </m:sSubPr>
                        <m:e>
                          <m:r>
                            <a:rPr lang="en-US" sz="2400" i="1">
                              <a:latin typeface="Cambria Math" charset="0"/>
                            </a:rPr>
                            <m:t>𝐼</m:t>
                          </m:r>
                        </m:e>
                        <m:sub>
                          <m:r>
                            <m:rPr>
                              <m:sty m:val="p"/>
                            </m:rPr>
                            <a:rPr lang="en-US" sz="2400">
                              <a:latin typeface="Cambria Math" charset="0"/>
                            </a:rPr>
                            <m:t>coh</m:t>
                          </m:r>
                        </m:sub>
                      </m:sSub>
                      <m:sSub>
                        <m:sSubPr>
                          <m:ctrlPr>
                            <a:rPr lang="en-US" sz="2400" i="1">
                              <a:latin typeface="Cambria Math" charset="0"/>
                            </a:rPr>
                          </m:ctrlPr>
                        </m:sSubPr>
                        <m:e>
                          <m:r>
                            <a:rPr lang="en-US" sz="2400" i="1">
                              <a:latin typeface="Cambria Math" charset="0"/>
                            </a:rPr>
                            <m:t>𝑓</m:t>
                          </m:r>
                        </m:e>
                        <m:sub>
                          <m:r>
                            <m:rPr>
                              <m:sty m:val="p"/>
                            </m:rPr>
                            <a:rPr lang="en-US" sz="2400">
                              <a:latin typeface="Cambria Math" charset="0"/>
                            </a:rPr>
                            <m:t>coh</m:t>
                          </m:r>
                        </m:sub>
                      </m:sSub>
                      <m:r>
                        <a:rPr lang="en-US" sz="2400" i="1">
                          <a:latin typeface="Cambria Math" charset="0"/>
                        </a:rPr>
                        <m:t>(</m:t>
                      </m:r>
                      <m:r>
                        <a:rPr lang="en-US" sz="2400" i="1">
                          <a:latin typeface="Cambria Math" charset="0"/>
                          <a:ea typeface="Cambria Math" charset="0"/>
                          <a:cs typeface="Cambria Math" charset="0"/>
                        </a:rPr>
                        <m:t>𝜏</m:t>
                      </m:r>
                      <m:r>
                        <a:rPr lang="en-US" sz="2400" i="1">
                          <a:latin typeface="Cambria Math" charset="0"/>
                        </a:rPr>
                        <m:t>)−</m:t>
                      </m:r>
                      <m:f>
                        <m:fPr>
                          <m:ctrlPr>
                            <a:rPr lang="en-US" sz="2400" i="1">
                              <a:latin typeface="Cambria Math" charset="0"/>
                            </a:rPr>
                          </m:ctrlPr>
                        </m:fPr>
                        <m:num>
                          <m:r>
                            <a:rPr lang="en-US" sz="2400" i="1">
                              <a:latin typeface="Cambria Math" charset="0"/>
                            </a:rPr>
                            <m:t>1</m:t>
                          </m:r>
                        </m:num>
                        <m:den>
                          <m:r>
                            <a:rPr lang="en-US" sz="2400" i="1">
                              <a:latin typeface="Cambria Math" charset="0"/>
                            </a:rPr>
                            <m:t>3</m:t>
                          </m:r>
                        </m:den>
                      </m:f>
                      <m:sSub>
                        <m:sSubPr>
                          <m:ctrlPr>
                            <a:rPr lang="en-US" sz="2400" i="1">
                              <a:latin typeface="Cambria Math" charset="0"/>
                            </a:rPr>
                          </m:ctrlPr>
                        </m:sSubPr>
                        <m:e>
                          <m:r>
                            <a:rPr lang="en-US" sz="2400" i="1">
                              <a:latin typeface="Cambria Math" charset="0"/>
                            </a:rPr>
                            <m:t>𝐼</m:t>
                          </m:r>
                        </m:e>
                        <m:sub>
                          <m:r>
                            <m:rPr>
                              <m:sty m:val="p"/>
                            </m:rPr>
                            <a:rPr lang="en-US" sz="2400">
                              <a:latin typeface="Cambria Math" charset="0"/>
                            </a:rPr>
                            <m:t>inc</m:t>
                          </m:r>
                        </m:sub>
                      </m:sSub>
                      <m:sSub>
                        <m:sSubPr>
                          <m:ctrlPr>
                            <a:rPr lang="en-US" sz="2400" i="1">
                              <a:latin typeface="Cambria Math" charset="0"/>
                            </a:rPr>
                          </m:ctrlPr>
                        </m:sSubPr>
                        <m:e>
                          <m:r>
                            <a:rPr lang="en-US" sz="2400" i="1">
                              <a:latin typeface="Cambria Math" charset="0"/>
                            </a:rPr>
                            <m:t>𝑓</m:t>
                          </m:r>
                        </m:e>
                        <m:sub>
                          <m:r>
                            <m:rPr>
                              <m:sty m:val="p"/>
                            </m:rPr>
                            <a:rPr lang="en-US" sz="2400">
                              <a:latin typeface="Cambria Math" charset="0"/>
                            </a:rPr>
                            <m:t>inc</m:t>
                          </m:r>
                        </m:sub>
                      </m:sSub>
                      <m:r>
                        <a:rPr lang="en-US" sz="2400" i="1">
                          <a:latin typeface="Cambria Math" charset="0"/>
                        </a:rPr>
                        <m:t>(</m:t>
                      </m:r>
                      <m:r>
                        <a:rPr lang="en-US" sz="2400" i="1">
                          <a:latin typeface="Cambria Math" charset="0"/>
                          <a:ea typeface="Cambria Math" charset="0"/>
                          <a:cs typeface="Cambria Math" charset="0"/>
                        </a:rPr>
                        <m:t>𝜏</m:t>
                      </m:r>
                      <m:r>
                        <a:rPr lang="en-US" sz="2400" i="1">
                          <a:latin typeface="Cambria Math" charset="0"/>
                        </a:rPr>
                        <m:t>)</m:t>
                      </m:r>
                    </m:oMath>
                  </m:oMathPara>
                </a14:m>
                <a:endParaRPr lang="en-US" sz="2400" dirty="0"/>
              </a:p>
            </p:txBody>
          </p:sp>
        </mc:Choice>
        <mc:Fallback xmlns="">
          <p:sp>
            <p:nvSpPr>
              <p:cNvPr id="2" name="Rectangle 1"/>
              <p:cNvSpPr>
                <a:spLocks noRot="1" noChangeAspect="1" noMove="1" noResize="1" noEditPoints="1" noAdjustHandles="1" noChangeArrowheads="1" noChangeShapeType="1" noTextEdit="1"/>
              </p:cNvSpPr>
              <p:nvPr/>
            </p:nvSpPr>
            <p:spPr>
              <a:xfrm>
                <a:off x="669244" y="5541674"/>
                <a:ext cx="4737707" cy="786177"/>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6897109" y="5279555"/>
                <a:ext cx="2052293" cy="786177"/>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sSub>
                        <m:sSubPr>
                          <m:ctrlPr>
                            <a:rPr lang="en-US" sz="2400" i="1">
                              <a:latin typeface="Cambria Math" charset="0"/>
                            </a:rPr>
                          </m:ctrlPr>
                        </m:sSubPr>
                        <m:e>
                          <m:r>
                            <a:rPr lang="en-US" sz="2400" i="1">
                              <a:latin typeface="Cambria Math" charset="0"/>
                            </a:rPr>
                            <m:t>𝐼</m:t>
                          </m:r>
                        </m:e>
                        <m:sub>
                          <m:r>
                            <m:rPr>
                              <m:sty m:val="p"/>
                            </m:rPr>
                            <a:rPr lang="en-US" sz="2400">
                              <a:latin typeface="Cambria Math" charset="0"/>
                            </a:rPr>
                            <m:t>down</m:t>
                          </m:r>
                        </m:sub>
                      </m:sSub>
                      <m:r>
                        <a:rPr lang="en-US" sz="2400" i="1">
                          <a:latin typeface="Cambria Math" charset="0"/>
                        </a:rPr>
                        <m:t>=</m:t>
                      </m:r>
                      <m:f>
                        <m:fPr>
                          <m:ctrlPr>
                            <a:rPr lang="en-US" sz="2400" i="1">
                              <a:latin typeface="Cambria Math" charset="0"/>
                            </a:rPr>
                          </m:ctrlPr>
                        </m:fPr>
                        <m:num>
                          <m:r>
                            <a:rPr lang="en-US" sz="2400" i="1">
                              <a:latin typeface="Cambria Math" charset="0"/>
                            </a:rPr>
                            <m:t>2</m:t>
                          </m:r>
                        </m:num>
                        <m:den>
                          <m:r>
                            <a:rPr lang="en-US" sz="2400" i="1">
                              <a:latin typeface="Cambria Math" charset="0"/>
                            </a:rPr>
                            <m:t>3</m:t>
                          </m:r>
                        </m:den>
                      </m:f>
                      <m:sSub>
                        <m:sSubPr>
                          <m:ctrlPr>
                            <a:rPr lang="en-US" sz="2400" i="1">
                              <a:latin typeface="Cambria Math" charset="0"/>
                            </a:rPr>
                          </m:ctrlPr>
                        </m:sSubPr>
                        <m:e>
                          <m:r>
                            <a:rPr lang="en-US" sz="2400" i="1">
                              <a:latin typeface="Cambria Math" charset="0"/>
                            </a:rPr>
                            <m:t>𝐼</m:t>
                          </m:r>
                        </m:e>
                        <m:sub>
                          <m:r>
                            <m:rPr>
                              <m:sty m:val="p"/>
                            </m:rPr>
                            <a:rPr lang="en-US" sz="2400">
                              <a:latin typeface="Cambria Math" charset="0"/>
                            </a:rPr>
                            <m:t>inc</m:t>
                          </m:r>
                        </m:sub>
                      </m:sSub>
                    </m:oMath>
                  </m:oMathPara>
                </a14:m>
                <a:endParaRPr lang="en-US" sz="2400" dirty="0"/>
              </a:p>
            </p:txBody>
          </p:sp>
        </mc:Choice>
        <mc:Fallback xmlns="">
          <p:sp>
            <p:nvSpPr>
              <p:cNvPr id="3" name="Rectangle 2"/>
              <p:cNvSpPr>
                <a:spLocks noRot="1" noChangeAspect="1" noMove="1" noResize="1" noEditPoints="1" noAdjustHandles="1" noChangeArrowheads="1" noChangeShapeType="1" noTextEdit="1"/>
              </p:cNvSpPr>
              <p:nvPr/>
            </p:nvSpPr>
            <p:spPr>
              <a:xfrm>
                <a:off x="6897109" y="5279555"/>
                <a:ext cx="2052293" cy="786177"/>
              </a:xfrm>
              <a:prstGeom prst="rect">
                <a:avLst/>
              </a:prstGeom>
              <a:blipFill rotWithShape="0">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6399483" y="732815"/>
                <a:ext cx="2634311" cy="786177"/>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sSub>
                        <m:sSubPr>
                          <m:ctrlPr>
                            <a:rPr lang="en-US" sz="2400" i="1">
                              <a:latin typeface="Cambria Math" charset="0"/>
                            </a:rPr>
                          </m:ctrlPr>
                        </m:sSubPr>
                        <m:e>
                          <m:r>
                            <a:rPr lang="en-US" sz="2400" i="1">
                              <a:latin typeface="Cambria Math" charset="0"/>
                            </a:rPr>
                            <m:t>𝐼</m:t>
                          </m:r>
                        </m:e>
                        <m:sub>
                          <m:r>
                            <m:rPr>
                              <m:sty m:val="p"/>
                            </m:rPr>
                            <a:rPr lang="en-US" sz="2400">
                              <a:latin typeface="Cambria Math" charset="0"/>
                            </a:rPr>
                            <m:t>up</m:t>
                          </m:r>
                        </m:sub>
                      </m:sSub>
                      <m:r>
                        <a:rPr lang="en-US" sz="2400" i="1">
                          <a:latin typeface="Cambria Math" charset="0"/>
                        </a:rPr>
                        <m:t> =</m:t>
                      </m:r>
                      <m:sSub>
                        <m:sSubPr>
                          <m:ctrlPr>
                            <a:rPr lang="en-US" sz="2400" i="1">
                              <a:latin typeface="Cambria Math" charset="0"/>
                            </a:rPr>
                          </m:ctrlPr>
                        </m:sSubPr>
                        <m:e>
                          <m:r>
                            <a:rPr lang="en-US" sz="2400" i="1">
                              <a:latin typeface="Cambria Math" charset="0"/>
                            </a:rPr>
                            <m:t>𝐼</m:t>
                          </m:r>
                        </m:e>
                        <m:sub>
                          <m:r>
                            <m:rPr>
                              <m:sty m:val="p"/>
                            </m:rPr>
                            <a:rPr lang="en-US" sz="2400">
                              <a:latin typeface="Cambria Math" charset="0"/>
                            </a:rPr>
                            <m:t>coh</m:t>
                          </m:r>
                        </m:sub>
                      </m:sSub>
                      <m:r>
                        <a:rPr lang="en-US" sz="2400" i="1">
                          <a:latin typeface="Cambria Math" charset="0"/>
                        </a:rPr>
                        <m:t>+</m:t>
                      </m:r>
                      <m:f>
                        <m:fPr>
                          <m:ctrlPr>
                            <a:rPr lang="en-US" sz="2400" i="1">
                              <a:latin typeface="Cambria Math" charset="0"/>
                            </a:rPr>
                          </m:ctrlPr>
                        </m:fPr>
                        <m:num>
                          <m:r>
                            <a:rPr lang="en-US" sz="2400" i="1">
                              <a:latin typeface="Cambria Math" charset="0"/>
                            </a:rPr>
                            <m:t>1</m:t>
                          </m:r>
                        </m:num>
                        <m:den>
                          <m:r>
                            <a:rPr lang="en-US" sz="2400" i="1">
                              <a:latin typeface="Cambria Math" charset="0"/>
                            </a:rPr>
                            <m:t>3</m:t>
                          </m:r>
                        </m:den>
                      </m:f>
                      <m:sSub>
                        <m:sSubPr>
                          <m:ctrlPr>
                            <a:rPr lang="en-US" sz="2400" i="1">
                              <a:latin typeface="Cambria Math" charset="0"/>
                            </a:rPr>
                          </m:ctrlPr>
                        </m:sSubPr>
                        <m:e>
                          <m:r>
                            <a:rPr lang="en-US" sz="2400" i="1">
                              <a:latin typeface="Cambria Math" charset="0"/>
                            </a:rPr>
                            <m:t>𝐼</m:t>
                          </m:r>
                        </m:e>
                        <m:sub>
                          <m:r>
                            <m:rPr>
                              <m:sty m:val="p"/>
                            </m:rPr>
                            <a:rPr lang="en-US" sz="2400">
                              <a:latin typeface="Cambria Math" charset="0"/>
                            </a:rPr>
                            <m:t>inc</m:t>
                          </m:r>
                        </m:sub>
                      </m:sSub>
                    </m:oMath>
                  </m:oMathPara>
                </a14:m>
                <a:endParaRPr lang="en-US" sz="2400" i="1" dirty="0">
                  <a:latin typeface="Cambria Math"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6399483" y="732815"/>
                <a:ext cx="2634311" cy="786177"/>
              </a:xfrm>
              <a:prstGeom prst="rect">
                <a:avLst/>
              </a:prstGeom>
              <a:blipFill rotWithShape="0">
                <a:blip r:embed="rId7"/>
                <a:stretch>
                  <a:fillRect/>
                </a:stretch>
              </a:blipFill>
            </p:spPr>
            <p:txBody>
              <a:bodyPr/>
              <a:lstStyle/>
              <a:p>
                <a:r>
                  <a:rPr lang="en-US">
                    <a:noFill/>
                  </a:rPr>
                  <a:t> </a:t>
                </a:r>
              </a:p>
            </p:txBody>
          </p:sp>
        </mc:Fallback>
      </mc:AlternateContent>
      <p:sp>
        <p:nvSpPr>
          <p:cNvPr id="8" name="Right Arrow 7"/>
          <p:cNvSpPr/>
          <p:nvPr/>
        </p:nvSpPr>
        <p:spPr>
          <a:xfrm rot="18691087" flipV="1">
            <a:off x="2503244" y="3737756"/>
            <a:ext cx="4769757" cy="248334"/>
          </a:xfrm>
          <a:prstGeom prst="rightArrow">
            <a:avLst>
              <a:gd name="adj1" fmla="val 26654"/>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ight Arrow 34"/>
          <p:cNvSpPr/>
          <p:nvPr/>
        </p:nvSpPr>
        <p:spPr>
          <a:xfrm rot="5400000" flipV="1">
            <a:off x="7831043" y="1459386"/>
            <a:ext cx="365760" cy="181335"/>
          </a:xfrm>
          <a:prstGeom prst="rightArrow">
            <a:avLst>
              <a:gd name="adj1" fmla="val 26654"/>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ight Arrow 36"/>
          <p:cNvSpPr/>
          <p:nvPr/>
        </p:nvSpPr>
        <p:spPr>
          <a:xfrm rot="16200000" flipV="1">
            <a:off x="7310714" y="5112649"/>
            <a:ext cx="822960" cy="181335"/>
          </a:xfrm>
          <a:prstGeom prst="rightArrow">
            <a:avLst>
              <a:gd name="adj1" fmla="val 26654"/>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7215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5" grpId="0" animBg="1"/>
      <p:bldP spid="3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Titel 1"/>
          <p:cNvSpPr>
            <a:spLocks noGrp="1"/>
          </p:cNvSpPr>
          <p:nvPr>
            <p:ph type="title"/>
          </p:nvPr>
        </p:nvSpPr>
        <p:spPr>
          <a:xfrm>
            <a:off x="2302282" y="245784"/>
            <a:ext cx="5051425" cy="1042988"/>
          </a:xfrm>
        </p:spPr>
        <p:txBody>
          <a:bodyPr/>
          <a:lstStyle/>
          <a:p>
            <a:pPr algn="ctr"/>
            <a:r>
              <a:rPr lang="en-US" altLang="en-US" dirty="0" smtClean="0"/>
              <a:t>Energy and Time Domain </a:t>
            </a:r>
            <a:br>
              <a:rPr lang="en-US" altLang="en-US" dirty="0" smtClean="0"/>
            </a:br>
            <a:r>
              <a:rPr lang="en-US" altLang="en-US" dirty="0" smtClean="0"/>
              <a:t>(QENS/INS </a:t>
            </a:r>
            <a:r>
              <a:rPr lang="en-US" altLang="en-US" dirty="0" smtClean="0">
                <a:sym typeface="Wingdings" pitchFamily="2" charset="2"/>
              </a:rPr>
              <a:t>↔ NSE)</a:t>
            </a:r>
            <a:endParaRPr lang="en-US" altLang="en-US" dirty="0" smtClean="0"/>
          </a:p>
        </p:txBody>
      </p:sp>
      <p:pic>
        <p:nvPicPr>
          <p:cNvPr id="35844" name="Bild 5"/>
          <p:cNvPicPr>
            <a:picLocks noChangeAspect="1"/>
          </p:cNvPicPr>
          <p:nvPr/>
        </p:nvPicPr>
        <p:blipFill>
          <a:blip r:embed="rId3">
            <a:extLst>
              <a:ext uri="{28A0092B-C50C-407E-A947-70E740481C1C}">
                <a14:useLocalDpi xmlns:a14="http://schemas.microsoft.com/office/drawing/2010/main"/>
              </a:ext>
            </a:extLst>
          </a:blip>
          <a:stretch>
            <a:fillRect/>
          </a:stretch>
        </p:blipFill>
        <p:spPr bwMode="auto">
          <a:xfrm>
            <a:off x="1232032" y="1944496"/>
            <a:ext cx="2958968" cy="2951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6" name="Textfeld 6"/>
          <p:cNvSpPr txBox="1">
            <a:spLocks noChangeArrowheads="1"/>
          </p:cNvSpPr>
          <p:nvPr/>
        </p:nvSpPr>
        <p:spPr bwMode="auto">
          <a:xfrm>
            <a:off x="779902" y="1143000"/>
            <a:ext cx="366957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cs typeface="Arial" pitchFamily="34" charset="0"/>
              </a:defRPr>
            </a:lvl1pPr>
            <a:lvl2pPr marL="37931725" indent="-37474525" eaLnBrk="0" hangingPunct="0">
              <a:defRPr sz="2400">
                <a:solidFill>
                  <a:schemeClr val="tx1"/>
                </a:solidFill>
                <a:latin typeface="Arial" pitchFamily="34" charset="0"/>
                <a:cs typeface="Arial" pitchFamily="34" charset="0"/>
              </a:defRPr>
            </a:lvl2pPr>
            <a:lvl3pPr eaLnBrk="0" hangingPunct="0">
              <a:defRPr sz="2400">
                <a:solidFill>
                  <a:schemeClr val="tx1"/>
                </a:solidFill>
                <a:latin typeface="Arial" pitchFamily="34" charset="0"/>
                <a:cs typeface="Arial" pitchFamily="34" charset="0"/>
              </a:defRPr>
            </a:lvl3pPr>
            <a:lvl4pPr eaLnBrk="0" hangingPunct="0">
              <a:defRPr sz="2400">
                <a:solidFill>
                  <a:schemeClr val="tx1"/>
                </a:solidFill>
                <a:latin typeface="Arial" pitchFamily="34" charset="0"/>
                <a:cs typeface="Arial" pitchFamily="34" charset="0"/>
              </a:defRPr>
            </a:lvl4pPr>
            <a:lvl5pPr eaLnBrk="0" hangingPunct="0">
              <a:defRPr sz="2400">
                <a:solidFill>
                  <a:schemeClr val="tx1"/>
                </a:solidFill>
                <a:latin typeface="Arial" pitchFamily="34" charset="0"/>
                <a:cs typeface="Arial" pitchFamily="34" charset="0"/>
              </a:defRPr>
            </a:lvl5pPr>
            <a:lvl6pPr marL="457200" eaLnBrk="0" fontAlgn="base" hangingPunct="0">
              <a:spcBef>
                <a:spcPct val="0"/>
              </a:spcBef>
              <a:spcAft>
                <a:spcPct val="0"/>
              </a:spcAft>
              <a:defRPr sz="2400">
                <a:solidFill>
                  <a:schemeClr val="tx1"/>
                </a:solidFill>
                <a:latin typeface="Arial" pitchFamily="34" charset="0"/>
                <a:cs typeface="Arial" pitchFamily="34" charset="0"/>
              </a:defRPr>
            </a:lvl6pPr>
            <a:lvl7pPr marL="914400" eaLnBrk="0" fontAlgn="base" hangingPunct="0">
              <a:spcBef>
                <a:spcPct val="0"/>
              </a:spcBef>
              <a:spcAft>
                <a:spcPct val="0"/>
              </a:spcAft>
              <a:defRPr sz="2400">
                <a:solidFill>
                  <a:schemeClr val="tx1"/>
                </a:solidFill>
                <a:latin typeface="Arial" pitchFamily="34" charset="0"/>
                <a:cs typeface="Arial" pitchFamily="34" charset="0"/>
              </a:defRPr>
            </a:lvl7pPr>
            <a:lvl8pPr marL="1371600" eaLnBrk="0" fontAlgn="base" hangingPunct="0">
              <a:spcBef>
                <a:spcPct val="0"/>
              </a:spcBef>
              <a:spcAft>
                <a:spcPct val="0"/>
              </a:spcAft>
              <a:defRPr sz="2400">
                <a:solidFill>
                  <a:schemeClr val="tx1"/>
                </a:solidFill>
                <a:latin typeface="Arial" pitchFamily="34" charset="0"/>
                <a:cs typeface="Arial" pitchFamily="34" charset="0"/>
              </a:defRPr>
            </a:lvl8pPr>
            <a:lvl9pPr marL="1828800" eaLnBrk="0" fontAlgn="base" hangingPunct="0">
              <a:spcBef>
                <a:spcPct val="0"/>
              </a:spcBef>
              <a:spcAft>
                <a:spcPct val="0"/>
              </a:spcAft>
              <a:defRPr sz="2400">
                <a:solidFill>
                  <a:schemeClr val="tx1"/>
                </a:solidFill>
                <a:latin typeface="Arial" pitchFamily="34" charset="0"/>
                <a:cs typeface="Arial" pitchFamily="34" charset="0"/>
              </a:defRPr>
            </a:lvl9pPr>
          </a:lstStyle>
          <a:p>
            <a:pPr algn="ctr" eaLnBrk="1" hangingPunct="1"/>
            <a:r>
              <a:rPr lang="en-US" altLang="en-US" sz="1800" dirty="0" smtClean="0"/>
              <a:t>QENS: Dynamic Structure Factor</a:t>
            </a:r>
          </a:p>
          <a:p>
            <a:pPr algn="ctr" eaLnBrk="1" hangingPunct="1"/>
            <a:r>
              <a:rPr lang="en-US" altLang="en-US" sz="1800" dirty="0" smtClean="0"/>
              <a:t> </a:t>
            </a:r>
            <a:r>
              <a:rPr lang="en-US" altLang="en-US" sz="1800" i="1" dirty="0" smtClean="0">
                <a:latin typeface="Times New Roman" charset="0"/>
                <a:ea typeface="Times New Roman" charset="0"/>
                <a:cs typeface="Times New Roman" charset="0"/>
              </a:rPr>
              <a:t>S(Q,⍵)</a:t>
            </a:r>
            <a:endParaRPr lang="en-US" altLang="en-US" sz="1800" i="1" dirty="0">
              <a:latin typeface="Times New Roman" charset="0"/>
              <a:ea typeface="Times New Roman" charset="0"/>
              <a:cs typeface="Times New Roman" charset="0"/>
            </a:endParaRPr>
          </a:p>
        </p:txBody>
      </p:sp>
      <p:sp>
        <p:nvSpPr>
          <p:cNvPr id="2" name="Slide Number Placeholder 1"/>
          <p:cNvSpPr>
            <a:spLocks noGrp="1"/>
          </p:cNvSpPr>
          <p:nvPr>
            <p:ph type="sldNum" sz="quarter" idx="10"/>
          </p:nvPr>
        </p:nvSpPr>
        <p:spPr/>
        <p:txBody>
          <a:bodyPr/>
          <a:lstStyle/>
          <a:p>
            <a:pPr>
              <a:defRPr/>
            </a:pPr>
            <a:fld id="{3B339A1F-55BF-40E2-9DEE-43A199F36FAE}" type="slidenum">
              <a:rPr lang="en-US" smtClean="0"/>
              <a:pPr>
                <a:defRPr/>
              </a:pPr>
              <a:t>15</a:t>
            </a:fld>
            <a:endParaRPr lang="en-US" dirty="0"/>
          </a:p>
        </p:txBody>
      </p:sp>
      <mc:AlternateContent xmlns:mc="http://schemas.openxmlformats.org/markup-compatibility/2006" xmlns:a14="http://schemas.microsoft.com/office/drawing/2010/main">
        <mc:Choice Requires="a14">
          <p:sp>
            <p:nvSpPr>
              <p:cNvPr id="8" name="Textfeld 4"/>
              <p:cNvSpPr txBox="1">
                <a:spLocks noChangeArrowheads="1"/>
              </p:cNvSpPr>
              <p:nvPr/>
            </p:nvSpPr>
            <p:spPr bwMode="auto">
              <a:xfrm>
                <a:off x="779902" y="4919469"/>
                <a:ext cx="3635226"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cs typeface="Arial" pitchFamily="34" charset="0"/>
                  </a:defRPr>
                </a:lvl1pPr>
                <a:lvl2pPr marL="37931725" indent="-37474525" eaLnBrk="0" hangingPunct="0">
                  <a:defRPr sz="2400">
                    <a:solidFill>
                      <a:schemeClr val="tx1"/>
                    </a:solidFill>
                    <a:latin typeface="Arial" pitchFamily="34" charset="0"/>
                    <a:cs typeface="Arial" pitchFamily="34" charset="0"/>
                  </a:defRPr>
                </a:lvl2pPr>
                <a:lvl3pPr eaLnBrk="0" hangingPunct="0">
                  <a:defRPr sz="2400">
                    <a:solidFill>
                      <a:schemeClr val="tx1"/>
                    </a:solidFill>
                    <a:latin typeface="Arial" pitchFamily="34" charset="0"/>
                    <a:cs typeface="Arial" pitchFamily="34" charset="0"/>
                  </a:defRPr>
                </a:lvl3pPr>
                <a:lvl4pPr eaLnBrk="0" hangingPunct="0">
                  <a:defRPr sz="2400">
                    <a:solidFill>
                      <a:schemeClr val="tx1"/>
                    </a:solidFill>
                    <a:latin typeface="Arial" pitchFamily="34" charset="0"/>
                    <a:cs typeface="Arial" pitchFamily="34" charset="0"/>
                  </a:defRPr>
                </a:lvl4pPr>
                <a:lvl5pPr eaLnBrk="0" hangingPunct="0">
                  <a:defRPr sz="2400">
                    <a:solidFill>
                      <a:schemeClr val="tx1"/>
                    </a:solidFill>
                    <a:latin typeface="Arial" pitchFamily="34" charset="0"/>
                    <a:cs typeface="Arial" pitchFamily="34" charset="0"/>
                  </a:defRPr>
                </a:lvl5pPr>
                <a:lvl6pPr marL="457200" eaLnBrk="0" fontAlgn="base" hangingPunct="0">
                  <a:spcBef>
                    <a:spcPct val="0"/>
                  </a:spcBef>
                  <a:spcAft>
                    <a:spcPct val="0"/>
                  </a:spcAft>
                  <a:defRPr sz="2400">
                    <a:solidFill>
                      <a:schemeClr val="tx1"/>
                    </a:solidFill>
                    <a:latin typeface="Arial" pitchFamily="34" charset="0"/>
                    <a:cs typeface="Arial" pitchFamily="34" charset="0"/>
                  </a:defRPr>
                </a:lvl6pPr>
                <a:lvl7pPr marL="914400" eaLnBrk="0" fontAlgn="base" hangingPunct="0">
                  <a:spcBef>
                    <a:spcPct val="0"/>
                  </a:spcBef>
                  <a:spcAft>
                    <a:spcPct val="0"/>
                  </a:spcAft>
                  <a:defRPr sz="2400">
                    <a:solidFill>
                      <a:schemeClr val="tx1"/>
                    </a:solidFill>
                    <a:latin typeface="Arial" pitchFamily="34" charset="0"/>
                    <a:cs typeface="Arial" pitchFamily="34" charset="0"/>
                  </a:defRPr>
                </a:lvl7pPr>
                <a:lvl8pPr marL="1371600" eaLnBrk="0" fontAlgn="base" hangingPunct="0">
                  <a:spcBef>
                    <a:spcPct val="0"/>
                  </a:spcBef>
                  <a:spcAft>
                    <a:spcPct val="0"/>
                  </a:spcAft>
                  <a:defRPr sz="2400">
                    <a:solidFill>
                      <a:schemeClr val="tx1"/>
                    </a:solidFill>
                    <a:latin typeface="Arial" pitchFamily="34" charset="0"/>
                    <a:cs typeface="Arial" pitchFamily="34" charset="0"/>
                  </a:defRPr>
                </a:lvl8pPr>
                <a:lvl9pPr marL="1828800" eaLnBrk="0" fontAlgn="base" hangingPunct="0">
                  <a:spcBef>
                    <a:spcPct val="0"/>
                  </a:spcBef>
                  <a:spcAft>
                    <a:spcPct val="0"/>
                  </a:spcAft>
                  <a:defRPr sz="2400">
                    <a:solidFill>
                      <a:schemeClr val="tx1"/>
                    </a:solidFill>
                    <a:latin typeface="Arial" pitchFamily="34" charset="0"/>
                    <a:cs typeface="Arial" pitchFamily="34" charset="0"/>
                  </a:defRPr>
                </a:lvl9pPr>
              </a:lstStyle>
              <a:p>
                <a:pPr eaLnBrk="1" hangingPunct="1"/>
                <a14:m>
                  <m:oMathPara xmlns:m="http://schemas.openxmlformats.org/officeDocument/2006/math">
                    <m:oMathParaPr>
                      <m:jc m:val="centerGroup"/>
                    </m:oMathParaPr>
                    <m:oMath xmlns:m="http://schemas.openxmlformats.org/officeDocument/2006/math">
                      <m:sSub>
                        <m:sSubPr>
                          <m:ctrlPr>
                            <a:rPr lang="en-US" altLang="en-US" sz="2000" b="0" i="1" smtClean="0">
                              <a:solidFill>
                                <a:srgbClr val="FF0000"/>
                              </a:solidFill>
                              <a:latin typeface="Cambria Math" charset="0"/>
                            </a:rPr>
                          </m:ctrlPr>
                        </m:sSubPr>
                        <m:e>
                          <m:r>
                            <a:rPr lang="en-US" altLang="en-US" sz="2000" i="1" smtClean="0">
                              <a:solidFill>
                                <a:srgbClr val="FF0000"/>
                              </a:solidFill>
                              <a:latin typeface="Cambria Math" charset="0"/>
                            </a:rPr>
                            <m:t>𝐼</m:t>
                          </m:r>
                        </m:e>
                        <m:sub>
                          <m:r>
                            <a:rPr lang="en-US" altLang="en-US" sz="2000" b="0" i="1" smtClean="0">
                              <a:solidFill>
                                <a:srgbClr val="FF0000"/>
                              </a:solidFill>
                              <a:latin typeface="Cambria Math" charset="0"/>
                            </a:rPr>
                            <m:t>𝐷</m:t>
                          </m:r>
                        </m:sub>
                      </m:sSub>
                      <m:r>
                        <a:rPr lang="en-US" altLang="en-US" sz="2000" i="1" smtClean="0">
                          <a:solidFill>
                            <a:srgbClr val="FF0000"/>
                          </a:solidFill>
                          <a:latin typeface="Cambria Math" charset="0"/>
                        </a:rPr>
                        <m:t>(</m:t>
                      </m:r>
                      <m:r>
                        <a:rPr lang="en-US" altLang="en-US" sz="2000" i="1" smtClean="0">
                          <a:solidFill>
                            <a:srgbClr val="FF0000"/>
                          </a:solidFill>
                          <a:latin typeface="Cambria Math" charset="0"/>
                        </a:rPr>
                        <m:t>𝑄</m:t>
                      </m:r>
                      <m:r>
                        <a:rPr lang="en-US" altLang="en-US" sz="2000" i="1" smtClean="0">
                          <a:solidFill>
                            <a:srgbClr val="FF0000"/>
                          </a:solidFill>
                          <a:latin typeface="Cambria Math" charset="0"/>
                        </a:rPr>
                        <m:t>,</m:t>
                      </m:r>
                      <m:r>
                        <a:rPr lang="en-US" altLang="en-US" sz="2000" b="0" i="1" smtClean="0">
                          <a:solidFill>
                            <a:srgbClr val="FF0000"/>
                          </a:solidFill>
                          <a:latin typeface="Cambria Math" charset="0"/>
                        </a:rPr>
                        <m:t>𝜔</m:t>
                      </m:r>
                      <m:r>
                        <a:rPr lang="en-US" altLang="en-US" sz="2000" i="1">
                          <a:solidFill>
                            <a:srgbClr val="FF0000"/>
                          </a:solidFill>
                          <a:latin typeface="Cambria Math" charset="0"/>
                        </a:rPr>
                        <m:t>)</m:t>
                      </m:r>
                      <m:r>
                        <a:rPr lang="en-US" altLang="en-US" sz="2000" i="1" smtClean="0">
                          <a:solidFill>
                            <a:srgbClr val="FF0000"/>
                          </a:solidFill>
                          <a:latin typeface="Cambria Math" charset="0"/>
                        </a:rPr>
                        <m:t> </m:t>
                      </m:r>
                      <m:r>
                        <a:rPr lang="en-US" altLang="en-US" sz="2000" i="1" smtClean="0">
                          <a:latin typeface="Cambria Math" charset="0"/>
                        </a:rPr>
                        <m:t>= </m:t>
                      </m:r>
                      <m:r>
                        <a:rPr lang="en-US" altLang="en-US" sz="2000" i="1" smtClean="0">
                          <a:solidFill>
                            <a:srgbClr val="009900"/>
                          </a:solidFill>
                          <a:latin typeface="Cambria Math" charset="0"/>
                        </a:rPr>
                        <m:t>𝑆</m:t>
                      </m:r>
                      <m:r>
                        <a:rPr lang="en-US" altLang="en-US" sz="2000" i="1" smtClean="0">
                          <a:solidFill>
                            <a:srgbClr val="009900"/>
                          </a:solidFill>
                          <a:latin typeface="Cambria Math" charset="0"/>
                        </a:rPr>
                        <m:t>(</m:t>
                      </m:r>
                      <m:r>
                        <a:rPr lang="en-US" altLang="en-US" sz="2000" i="1" smtClean="0">
                          <a:solidFill>
                            <a:srgbClr val="009900"/>
                          </a:solidFill>
                          <a:latin typeface="Cambria Math" charset="0"/>
                        </a:rPr>
                        <m:t>𝑄</m:t>
                      </m:r>
                      <m:r>
                        <a:rPr lang="en-US" altLang="en-US" sz="2000" i="1" smtClean="0">
                          <a:solidFill>
                            <a:srgbClr val="009900"/>
                          </a:solidFill>
                          <a:latin typeface="Cambria Math" charset="0"/>
                        </a:rPr>
                        <m:t>,</m:t>
                      </m:r>
                      <m:r>
                        <a:rPr lang="en-US" altLang="en-US" sz="2000" b="0" i="1" smtClean="0">
                          <a:solidFill>
                            <a:srgbClr val="009900"/>
                          </a:solidFill>
                          <a:latin typeface="Cambria Math" charset="0"/>
                        </a:rPr>
                        <m:t>𝜔</m:t>
                      </m:r>
                      <m:r>
                        <a:rPr lang="en-US" altLang="en-US" sz="2000" i="1" smtClean="0">
                          <a:solidFill>
                            <a:srgbClr val="009900"/>
                          </a:solidFill>
                          <a:latin typeface="Cambria Math" charset="0"/>
                        </a:rPr>
                        <m:t>)</m:t>
                      </m:r>
                      <m:r>
                        <a:rPr lang="en-US" altLang="en-US" sz="2000" i="1" smtClean="0">
                          <a:latin typeface="Cambria Math" charset="0"/>
                          <a:ea typeface="Cambria Math" charset="0"/>
                          <a:cs typeface="Cambria Math" charset="0"/>
                        </a:rPr>
                        <m:t>∗</m:t>
                      </m:r>
                      <m:r>
                        <a:rPr lang="en-US" altLang="en-US" sz="2000" i="1" smtClean="0">
                          <a:solidFill>
                            <a:srgbClr val="0070C0"/>
                          </a:solidFill>
                          <a:latin typeface="Cambria Math" charset="0"/>
                        </a:rPr>
                        <m:t>𝑅</m:t>
                      </m:r>
                      <m:r>
                        <a:rPr lang="en-US" altLang="en-US" sz="2000" i="1" smtClean="0">
                          <a:solidFill>
                            <a:srgbClr val="0070C0"/>
                          </a:solidFill>
                          <a:latin typeface="Cambria Math" charset="0"/>
                        </a:rPr>
                        <m:t>(</m:t>
                      </m:r>
                      <m:r>
                        <a:rPr lang="en-US" altLang="en-US" sz="2000" i="1" smtClean="0">
                          <a:solidFill>
                            <a:srgbClr val="0070C0"/>
                          </a:solidFill>
                          <a:latin typeface="Cambria Math" charset="0"/>
                        </a:rPr>
                        <m:t>𝑄</m:t>
                      </m:r>
                      <m:r>
                        <a:rPr lang="en-US" altLang="en-US" sz="2000" i="1" smtClean="0">
                          <a:solidFill>
                            <a:srgbClr val="0070C0"/>
                          </a:solidFill>
                          <a:latin typeface="Cambria Math" charset="0"/>
                        </a:rPr>
                        <m:t>,</m:t>
                      </m:r>
                      <m:r>
                        <a:rPr lang="en-US" altLang="en-US" sz="2000" b="0" i="1" smtClean="0">
                          <a:solidFill>
                            <a:srgbClr val="0070C0"/>
                          </a:solidFill>
                          <a:latin typeface="Cambria Math" charset="0"/>
                        </a:rPr>
                        <m:t>𝜔</m:t>
                      </m:r>
                      <m:r>
                        <a:rPr lang="en-US" altLang="en-US" sz="2000" i="1">
                          <a:solidFill>
                            <a:srgbClr val="0070C0"/>
                          </a:solidFill>
                          <a:latin typeface="Cambria Math" charset="0"/>
                        </a:rPr>
                        <m:t>) </m:t>
                      </m:r>
                    </m:oMath>
                  </m:oMathPara>
                </a14:m>
                <a:endParaRPr lang="en-US" altLang="en-US" sz="2000" dirty="0"/>
              </a:p>
            </p:txBody>
          </p:sp>
        </mc:Choice>
        <mc:Fallback xmlns="">
          <p:sp>
            <p:nvSpPr>
              <p:cNvPr id="8" name="Textfeld 4"/>
              <p:cNvSpPr txBox="1">
                <a:spLocks noRot="1" noChangeAspect="1" noMove="1" noResize="1" noEditPoints="1" noAdjustHandles="1" noChangeArrowheads="1" noChangeShapeType="1" noTextEdit="1"/>
              </p:cNvSpPr>
              <p:nvPr/>
            </p:nvSpPr>
            <p:spPr bwMode="auto">
              <a:xfrm>
                <a:off x="779902" y="4919469"/>
                <a:ext cx="3635226" cy="400110"/>
              </a:xfrm>
              <a:prstGeom prst="rect">
                <a:avLst/>
              </a:prstGeom>
              <a:blipFill rotWithShape="0">
                <a:blip r:embed="rId4"/>
                <a:stretch>
                  <a:fillRect t="-95455" b="-12727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pic>
        <p:nvPicPr>
          <p:cNvPr id="9" name="Bild 5"/>
          <p:cNvPicPr>
            <a:picLocks noChangeAspect="1"/>
          </p:cNvPicPr>
          <p:nvPr/>
        </p:nvPicPr>
        <p:blipFill>
          <a:blip r:embed="rId5">
            <a:extLst>
              <a:ext uri="{28A0092B-C50C-407E-A947-70E740481C1C}">
                <a14:useLocalDpi xmlns:a14="http://schemas.microsoft.com/office/drawing/2010/main"/>
              </a:ext>
            </a:extLst>
          </a:blip>
          <a:stretch>
            <a:fillRect/>
          </a:stretch>
        </p:blipFill>
        <p:spPr bwMode="auto">
          <a:xfrm>
            <a:off x="5638800" y="1938528"/>
            <a:ext cx="2783101" cy="2834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feld 4"/>
          <p:cNvSpPr txBox="1">
            <a:spLocks noChangeArrowheads="1"/>
          </p:cNvSpPr>
          <p:nvPr/>
        </p:nvSpPr>
        <p:spPr bwMode="auto">
          <a:xfrm>
            <a:off x="4925605" y="1137651"/>
            <a:ext cx="421839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cs typeface="Arial" pitchFamily="34" charset="0"/>
              </a:defRPr>
            </a:lvl1pPr>
            <a:lvl2pPr marL="37931725" indent="-37474525" eaLnBrk="0" hangingPunct="0">
              <a:defRPr sz="2400">
                <a:solidFill>
                  <a:schemeClr val="tx1"/>
                </a:solidFill>
                <a:latin typeface="Arial" pitchFamily="34" charset="0"/>
                <a:cs typeface="Arial" pitchFamily="34" charset="0"/>
              </a:defRPr>
            </a:lvl2pPr>
            <a:lvl3pPr eaLnBrk="0" hangingPunct="0">
              <a:defRPr sz="2400">
                <a:solidFill>
                  <a:schemeClr val="tx1"/>
                </a:solidFill>
                <a:latin typeface="Arial" pitchFamily="34" charset="0"/>
                <a:cs typeface="Arial" pitchFamily="34" charset="0"/>
              </a:defRPr>
            </a:lvl3pPr>
            <a:lvl4pPr eaLnBrk="0" hangingPunct="0">
              <a:defRPr sz="2400">
                <a:solidFill>
                  <a:schemeClr val="tx1"/>
                </a:solidFill>
                <a:latin typeface="Arial" pitchFamily="34" charset="0"/>
                <a:cs typeface="Arial" pitchFamily="34" charset="0"/>
              </a:defRPr>
            </a:lvl4pPr>
            <a:lvl5pPr eaLnBrk="0" hangingPunct="0">
              <a:defRPr sz="2400">
                <a:solidFill>
                  <a:schemeClr val="tx1"/>
                </a:solidFill>
                <a:latin typeface="Arial" pitchFamily="34" charset="0"/>
                <a:cs typeface="Arial" pitchFamily="34" charset="0"/>
              </a:defRPr>
            </a:lvl5pPr>
            <a:lvl6pPr marL="457200" eaLnBrk="0" fontAlgn="base" hangingPunct="0">
              <a:spcBef>
                <a:spcPct val="0"/>
              </a:spcBef>
              <a:spcAft>
                <a:spcPct val="0"/>
              </a:spcAft>
              <a:defRPr sz="2400">
                <a:solidFill>
                  <a:schemeClr val="tx1"/>
                </a:solidFill>
                <a:latin typeface="Arial" pitchFamily="34" charset="0"/>
                <a:cs typeface="Arial" pitchFamily="34" charset="0"/>
              </a:defRPr>
            </a:lvl6pPr>
            <a:lvl7pPr marL="914400" eaLnBrk="0" fontAlgn="base" hangingPunct="0">
              <a:spcBef>
                <a:spcPct val="0"/>
              </a:spcBef>
              <a:spcAft>
                <a:spcPct val="0"/>
              </a:spcAft>
              <a:defRPr sz="2400">
                <a:solidFill>
                  <a:schemeClr val="tx1"/>
                </a:solidFill>
                <a:latin typeface="Arial" pitchFamily="34" charset="0"/>
                <a:cs typeface="Arial" pitchFamily="34" charset="0"/>
              </a:defRPr>
            </a:lvl7pPr>
            <a:lvl8pPr marL="1371600" eaLnBrk="0" fontAlgn="base" hangingPunct="0">
              <a:spcBef>
                <a:spcPct val="0"/>
              </a:spcBef>
              <a:spcAft>
                <a:spcPct val="0"/>
              </a:spcAft>
              <a:defRPr sz="2400">
                <a:solidFill>
                  <a:schemeClr val="tx1"/>
                </a:solidFill>
                <a:latin typeface="Arial" pitchFamily="34" charset="0"/>
                <a:cs typeface="Arial" pitchFamily="34" charset="0"/>
              </a:defRPr>
            </a:lvl8pPr>
            <a:lvl9pPr marL="1828800" eaLnBrk="0" fontAlgn="base" hangingPunct="0">
              <a:spcBef>
                <a:spcPct val="0"/>
              </a:spcBef>
              <a:spcAft>
                <a:spcPct val="0"/>
              </a:spcAft>
              <a:defRPr sz="2400">
                <a:solidFill>
                  <a:schemeClr val="tx1"/>
                </a:solidFill>
                <a:latin typeface="Arial" pitchFamily="34" charset="0"/>
                <a:cs typeface="Arial" pitchFamily="34" charset="0"/>
              </a:defRPr>
            </a:lvl9pPr>
          </a:lstStyle>
          <a:p>
            <a:pPr algn="ctr" eaLnBrk="1" hangingPunct="1"/>
            <a:r>
              <a:rPr lang="en-US" altLang="en-US" sz="1800" dirty="0" smtClean="0"/>
              <a:t>NSE: Intermediate Scattering Function </a:t>
            </a:r>
          </a:p>
          <a:p>
            <a:pPr algn="ctr" eaLnBrk="1" hangingPunct="1"/>
            <a:r>
              <a:rPr lang="en-US" altLang="en-US" sz="1800" i="1" dirty="0">
                <a:latin typeface="Times New Roman" charset="0"/>
                <a:ea typeface="Times New Roman" charset="0"/>
                <a:cs typeface="Times New Roman" charset="0"/>
              </a:rPr>
              <a:t>I</a:t>
            </a:r>
            <a:r>
              <a:rPr lang="en-US" altLang="en-US" sz="1800" i="1" dirty="0" smtClean="0">
                <a:latin typeface="Times New Roman" charset="0"/>
                <a:ea typeface="Times New Roman" charset="0"/>
                <a:cs typeface="Times New Roman" charset="0"/>
              </a:rPr>
              <a:t>(Q,𝜏)</a:t>
            </a:r>
            <a:endParaRPr lang="en-US" altLang="en-US" sz="1800" i="1" dirty="0">
              <a:latin typeface="Times New Roman" charset="0"/>
              <a:ea typeface="Times New Roman" charset="0"/>
              <a:cs typeface="Times New Roman" charset="0"/>
            </a:endParaRPr>
          </a:p>
        </p:txBody>
      </p:sp>
      <p:sp>
        <p:nvSpPr>
          <p:cNvPr id="5" name="Rectangle 4"/>
          <p:cNvSpPr/>
          <p:nvPr/>
        </p:nvSpPr>
        <p:spPr>
          <a:xfrm>
            <a:off x="946821" y="5502983"/>
            <a:ext cx="4152355" cy="646331"/>
          </a:xfrm>
          <a:prstGeom prst="rect">
            <a:avLst/>
          </a:prstGeom>
        </p:spPr>
        <p:txBody>
          <a:bodyPr wrap="none">
            <a:spAutoFit/>
          </a:bodyPr>
          <a:lstStyle/>
          <a:p>
            <a:r>
              <a:rPr lang="en-US" altLang="en-US" dirty="0" smtClean="0"/>
              <a:t>To get </a:t>
            </a:r>
            <a:r>
              <a:rPr lang="en-US" altLang="en-US" i="1" dirty="0" smtClean="0">
                <a:latin typeface="Times New Roman" charset="0"/>
                <a:ea typeface="Times New Roman" charset="0"/>
                <a:cs typeface="Times New Roman" charset="0"/>
              </a:rPr>
              <a:t>S(Q,⍵)</a:t>
            </a:r>
            <a:r>
              <a:rPr lang="en-US" altLang="en-US" dirty="0" smtClean="0"/>
              <a:t> we have to </a:t>
            </a:r>
            <a:r>
              <a:rPr lang="en-US" altLang="en-US" u="sng" dirty="0" smtClean="0"/>
              <a:t>de-convolute</a:t>
            </a:r>
            <a:r>
              <a:rPr lang="en-US" altLang="en-US" dirty="0" smtClean="0"/>
              <a:t> </a:t>
            </a:r>
          </a:p>
          <a:p>
            <a:r>
              <a:rPr lang="en-US" altLang="en-US" dirty="0" smtClean="0"/>
              <a:t>instrument resolution</a:t>
            </a:r>
            <a:endParaRPr lang="en-US" dirty="0"/>
          </a:p>
        </p:txBody>
      </p:sp>
      <mc:AlternateContent xmlns:mc="http://schemas.openxmlformats.org/markup-compatibility/2006" xmlns:a14="http://schemas.microsoft.com/office/drawing/2010/main">
        <mc:Choice Requires="a14">
          <p:sp>
            <p:nvSpPr>
              <p:cNvPr id="13" name="Textfeld 4"/>
              <p:cNvSpPr txBox="1">
                <a:spLocks noChangeArrowheads="1"/>
              </p:cNvSpPr>
              <p:nvPr/>
            </p:nvSpPr>
            <p:spPr bwMode="auto">
              <a:xfrm>
                <a:off x="4896130" y="4895837"/>
                <a:ext cx="3155286"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cs typeface="Arial" pitchFamily="34" charset="0"/>
                  </a:defRPr>
                </a:lvl1pPr>
                <a:lvl2pPr marL="37931725" indent="-37474525" eaLnBrk="0" hangingPunct="0">
                  <a:defRPr sz="2400">
                    <a:solidFill>
                      <a:schemeClr val="tx1"/>
                    </a:solidFill>
                    <a:latin typeface="Arial" pitchFamily="34" charset="0"/>
                    <a:cs typeface="Arial" pitchFamily="34" charset="0"/>
                  </a:defRPr>
                </a:lvl2pPr>
                <a:lvl3pPr eaLnBrk="0" hangingPunct="0">
                  <a:defRPr sz="2400">
                    <a:solidFill>
                      <a:schemeClr val="tx1"/>
                    </a:solidFill>
                    <a:latin typeface="Arial" pitchFamily="34" charset="0"/>
                    <a:cs typeface="Arial" pitchFamily="34" charset="0"/>
                  </a:defRPr>
                </a:lvl3pPr>
                <a:lvl4pPr eaLnBrk="0" hangingPunct="0">
                  <a:defRPr sz="2400">
                    <a:solidFill>
                      <a:schemeClr val="tx1"/>
                    </a:solidFill>
                    <a:latin typeface="Arial" pitchFamily="34" charset="0"/>
                    <a:cs typeface="Arial" pitchFamily="34" charset="0"/>
                  </a:defRPr>
                </a:lvl4pPr>
                <a:lvl5pPr eaLnBrk="0" hangingPunct="0">
                  <a:defRPr sz="2400">
                    <a:solidFill>
                      <a:schemeClr val="tx1"/>
                    </a:solidFill>
                    <a:latin typeface="Arial" pitchFamily="34" charset="0"/>
                    <a:cs typeface="Arial" pitchFamily="34" charset="0"/>
                  </a:defRPr>
                </a:lvl5pPr>
                <a:lvl6pPr marL="457200" eaLnBrk="0" fontAlgn="base" hangingPunct="0">
                  <a:spcBef>
                    <a:spcPct val="0"/>
                  </a:spcBef>
                  <a:spcAft>
                    <a:spcPct val="0"/>
                  </a:spcAft>
                  <a:defRPr sz="2400">
                    <a:solidFill>
                      <a:schemeClr val="tx1"/>
                    </a:solidFill>
                    <a:latin typeface="Arial" pitchFamily="34" charset="0"/>
                    <a:cs typeface="Arial" pitchFamily="34" charset="0"/>
                  </a:defRPr>
                </a:lvl6pPr>
                <a:lvl7pPr marL="914400" eaLnBrk="0" fontAlgn="base" hangingPunct="0">
                  <a:spcBef>
                    <a:spcPct val="0"/>
                  </a:spcBef>
                  <a:spcAft>
                    <a:spcPct val="0"/>
                  </a:spcAft>
                  <a:defRPr sz="2400">
                    <a:solidFill>
                      <a:schemeClr val="tx1"/>
                    </a:solidFill>
                    <a:latin typeface="Arial" pitchFamily="34" charset="0"/>
                    <a:cs typeface="Arial" pitchFamily="34" charset="0"/>
                  </a:defRPr>
                </a:lvl7pPr>
                <a:lvl8pPr marL="1371600" eaLnBrk="0" fontAlgn="base" hangingPunct="0">
                  <a:spcBef>
                    <a:spcPct val="0"/>
                  </a:spcBef>
                  <a:spcAft>
                    <a:spcPct val="0"/>
                  </a:spcAft>
                  <a:defRPr sz="2400">
                    <a:solidFill>
                      <a:schemeClr val="tx1"/>
                    </a:solidFill>
                    <a:latin typeface="Arial" pitchFamily="34" charset="0"/>
                    <a:cs typeface="Arial" pitchFamily="34" charset="0"/>
                  </a:defRPr>
                </a:lvl8pPr>
                <a:lvl9pPr marL="1828800" eaLnBrk="0" fontAlgn="base" hangingPunct="0">
                  <a:spcBef>
                    <a:spcPct val="0"/>
                  </a:spcBef>
                  <a:spcAft>
                    <a:spcPct val="0"/>
                  </a:spcAft>
                  <a:defRPr sz="2400">
                    <a:solidFill>
                      <a:schemeClr val="tx1"/>
                    </a:solidFill>
                    <a:latin typeface="Arial" pitchFamily="34" charset="0"/>
                    <a:cs typeface="Arial" pitchFamily="34" charset="0"/>
                  </a:defRPr>
                </a:lvl9pPr>
              </a:lstStyle>
              <a:p>
                <a:pPr eaLnBrk="1" hangingPunct="1"/>
                <a14:m>
                  <m:oMathPara xmlns:m="http://schemas.openxmlformats.org/officeDocument/2006/math">
                    <m:oMathParaPr>
                      <m:jc m:val="centerGroup"/>
                    </m:oMathParaPr>
                    <m:oMath xmlns:m="http://schemas.openxmlformats.org/officeDocument/2006/math">
                      <m:sSub>
                        <m:sSubPr>
                          <m:ctrlPr>
                            <a:rPr lang="en-US" altLang="en-US" sz="2000" b="0" i="1" smtClean="0">
                              <a:solidFill>
                                <a:srgbClr val="FF0000"/>
                              </a:solidFill>
                              <a:latin typeface="Cambria Math" charset="0"/>
                            </a:rPr>
                          </m:ctrlPr>
                        </m:sSubPr>
                        <m:e>
                          <m:r>
                            <a:rPr lang="en-US" altLang="en-US" sz="2000" i="1" smtClean="0">
                              <a:solidFill>
                                <a:srgbClr val="FF0000"/>
                              </a:solidFill>
                              <a:latin typeface="Cambria Math" charset="0"/>
                            </a:rPr>
                            <m:t>𝐼</m:t>
                          </m:r>
                        </m:e>
                        <m:sub>
                          <m:r>
                            <a:rPr lang="en-US" altLang="en-US" sz="2000" b="0" i="1" smtClean="0">
                              <a:solidFill>
                                <a:srgbClr val="FF0000"/>
                              </a:solidFill>
                              <a:latin typeface="Cambria Math" charset="0"/>
                            </a:rPr>
                            <m:t>𝐷</m:t>
                          </m:r>
                        </m:sub>
                      </m:sSub>
                      <m:r>
                        <a:rPr lang="en-US" altLang="en-US" sz="2000" i="1" smtClean="0">
                          <a:solidFill>
                            <a:srgbClr val="FF0000"/>
                          </a:solidFill>
                          <a:latin typeface="Cambria Math" charset="0"/>
                        </a:rPr>
                        <m:t>(</m:t>
                      </m:r>
                      <m:r>
                        <a:rPr lang="en-US" altLang="en-US" sz="2000" i="1" smtClean="0">
                          <a:solidFill>
                            <a:srgbClr val="FF0000"/>
                          </a:solidFill>
                          <a:latin typeface="Cambria Math" charset="0"/>
                        </a:rPr>
                        <m:t>𝑄</m:t>
                      </m:r>
                      <m:r>
                        <a:rPr lang="en-US" altLang="en-US" sz="2000" i="1" smtClean="0">
                          <a:solidFill>
                            <a:srgbClr val="FF0000"/>
                          </a:solidFill>
                          <a:latin typeface="Cambria Math" charset="0"/>
                        </a:rPr>
                        <m:t>,</m:t>
                      </m:r>
                      <m:r>
                        <a:rPr lang="en-US" altLang="en-US" sz="2000" b="0" i="1" smtClean="0">
                          <a:solidFill>
                            <a:srgbClr val="FF0000"/>
                          </a:solidFill>
                          <a:latin typeface="Cambria Math" charset="0"/>
                        </a:rPr>
                        <m:t>𝜏</m:t>
                      </m:r>
                      <m:r>
                        <a:rPr lang="en-US" altLang="en-US" sz="2000" i="1">
                          <a:solidFill>
                            <a:srgbClr val="FF0000"/>
                          </a:solidFill>
                          <a:latin typeface="Cambria Math" charset="0"/>
                        </a:rPr>
                        <m:t>)</m:t>
                      </m:r>
                      <m:r>
                        <a:rPr lang="en-US" altLang="en-US" sz="2000" i="1" smtClean="0">
                          <a:solidFill>
                            <a:srgbClr val="FF0000"/>
                          </a:solidFill>
                          <a:latin typeface="Cambria Math" charset="0"/>
                        </a:rPr>
                        <m:t> </m:t>
                      </m:r>
                      <m:r>
                        <a:rPr lang="en-US" altLang="en-US" sz="2000" i="1" smtClean="0">
                          <a:latin typeface="Cambria Math" charset="0"/>
                        </a:rPr>
                        <m:t>=</m:t>
                      </m:r>
                      <m:r>
                        <a:rPr lang="en-US" altLang="en-US" sz="2000" b="0" i="1" smtClean="0">
                          <a:solidFill>
                            <a:srgbClr val="009900"/>
                          </a:solidFill>
                          <a:latin typeface="Cambria Math" charset="0"/>
                        </a:rPr>
                        <m:t>𝐼</m:t>
                      </m:r>
                      <m:r>
                        <a:rPr lang="en-US" altLang="en-US" sz="2000" b="0" i="1" smtClean="0">
                          <a:solidFill>
                            <a:srgbClr val="009900"/>
                          </a:solidFill>
                          <a:latin typeface="Cambria Math" charset="0"/>
                        </a:rPr>
                        <m:t>(</m:t>
                      </m:r>
                      <m:r>
                        <a:rPr lang="en-US" altLang="en-US" sz="2000" i="1" smtClean="0">
                          <a:solidFill>
                            <a:srgbClr val="009900"/>
                          </a:solidFill>
                          <a:latin typeface="Cambria Math" charset="0"/>
                        </a:rPr>
                        <m:t>𝑄</m:t>
                      </m:r>
                      <m:r>
                        <a:rPr lang="en-US" altLang="en-US" sz="2000" i="1" smtClean="0">
                          <a:solidFill>
                            <a:srgbClr val="009900"/>
                          </a:solidFill>
                          <a:latin typeface="Cambria Math" charset="0"/>
                        </a:rPr>
                        <m:t>,</m:t>
                      </m:r>
                      <m:r>
                        <a:rPr lang="en-US" altLang="en-US" sz="2000" b="0" i="1" smtClean="0">
                          <a:solidFill>
                            <a:srgbClr val="009900"/>
                          </a:solidFill>
                          <a:latin typeface="Cambria Math" charset="0"/>
                        </a:rPr>
                        <m:t>𝜏</m:t>
                      </m:r>
                      <m:r>
                        <a:rPr lang="en-US" altLang="en-US" sz="2000" i="1" smtClean="0">
                          <a:solidFill>
                            <a:srgbClr val="009900"/>
                          </a:solidFill>
                          <a:latin typeface="Cambria Math" charset="0"/>
                        </a:rPr>
                        <m:t>) </m:t>
                      </m:r>
                      <m:r>
                        <a:rPr lang="en-US" altLang="en-US" sz="2000" i="1" smtClean="0">
                          <a:latin typeface="Cambria Math" charset="0"/>
                        </a:rPr>
                        <m:t> </m:t>
                      </m:r>
                      <m:r>
                        <a:rPr lang="en-US" altLang="en-US" sz="2000" i="1" smtClean="0">
                          <a:solidFill>
                            <a:srgbClr val="0070C0"/>
                          </a:solidFill>
                          <a:latin typeface="Cambria Math" charset="0"/>
                        </a:rPr>
                        <m:t>𝑅</m:t>
                      </m:r>
                      <m:r>
                        <a:rPr lang="en-US" altLang="en-US" sz="2000" i="1" smtClean="0">
                          <a:solidFill>
                            <a:srgbClr val="0070C0"/>
                          </a:solidFill>
                          <a:latin typeface="Cambria Math" charset="0"/>
                        </a:rPr>
                        <m:t>(</m:t>
                      </m:r>
                      <m:r>
                        <a:rPr lang="en-US" altLang="en-US" sz="2000" i="1" smtClean="0">
                          <a:solidFill>
                            <a:srgbClr val="0070C0"/>
                          </a:solidFill>
                          <a:latin typeface="Cambria Math" charset="0"/>
                        </a:rPr>
                        <m:t>𝑄</m:t>
                      </m:r>
                      <m:r>
                        <a:rPr lang="en-US" altLang="en-US" sz="2000" i="1" smtClean="0">
                          <a:solidFill>
                            <a:srgbClr val="0070C0"/>
                          </a:solidFill>
                          <a:latin typeface="Cambria Math" charset="0"/>
                        </a:rPr>
                        <m:t>,</m:t>
                      </m:r>
                      <m:r>
                        <a:rPr lang="en-US" altLang="en-US" sz="2000" b="0" i="1" smtClean="0">
                          <a:solidFill>
                            <a:srgbClr val="0070C0"/>
                          </a:solidFill>
                          <a:latin typeface="Cambria Math" charset="0"/>
                        </a:rPr>
                        <m:t>𝜏</m:t>
                      </m:r>
                      <m:r>
                        <a:rPr lang="en-US" altLang="en-US" sz="2000" i="1">
                          <a:solidFill>
                            <a:srgbClr val="0070C0"/>
                          </a:solidFill>
                          <a:latin typeface="Cambria Math" charset="0"/>
                        </a:rPr>
                        <m:t>) </m:t>
                      </m:r>
                    </m:oMath>
                  </m:oMathPara>
                </a14:m>
                <a:endParaRPr lang="en-US" altLang="en-US" sz="2000" dirty="0"/>
              </a:p>
            </p:txBody>
          </p:sp>
        </mc:Choice>
        <mc:Fallback xmlns="">
          <p:sp>
            <p:nvSpPr>
              <p:cNvPr id="13" name="Textfeld 4"/>
              <p:cNvSpPr txBox="1">
                <a:spLocks noRot="1" noChangeAspect="1" noMove="1" noResize="1" noEditPoints="1" noAdjustHandles="1" noChangeArrowheads="1" noChangeShapeType="1" noTextEdit="1"/>
              </p:cNvSpPr>
              <p:nvPr/>
            </p:nvSpPr>
            <p:spPr bwMode="auto">
              <a:xfrm>
                <a:off x="4896130" y="4895837"/>
                <a:ext cx="3155286" cy="400110"/>
              </a:xfrm>
              <a:prstGeom prst="rect">
                <a:avLst/>
              </a:prstGeom>
              <a:blipFill rotWithShape="0">
                <a:blip r:embed="rId6"/>
                <a:stretch>
                  <a:fillRect t="-95455" b="-12727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14" name="Rectangle 13"/>
          <p:cNvSpPr/>
          <p:nvPr/>
        </p:nvSpPr>
        <p:spPr>
          <a:xfrm>
            <a:off x="5192128" y="5502983"/>
            <a:ext cx="3406958" cy="646331"/>
          </a:xfrm>
          <a:prstGeom prst="rect">
            <a:avLst/>
          </a:prstGeom>
        </p:spPr>
        <p:txBody>
          <a:bodyPr wrap="none">
            <a:spAutoFit/>
          </a:bodyPr>
          <a:lstStyle/>
          <a:p>
            <a:r>
              <a:rPr lang="en-US" altLang="en-US" dirty="0" smtClean="0"/>
              <a:t>To get </a:t>
            </a:r>
            <a:r>
              <a:rPr lang="en-US" altLang="en-US" i="1" dirty="0">
                <a:latin typeface="Times New Roman" charset="0"/>
                <a:ea typeface="Times New Roman" charset="0"/>
                <a:cs typeface="Times New Roman" charset="0"/>
              </a:rPr>
              <a:t>I</a:t>
            </a:r>
            <a:r>
              <a:rPr lang="en-US" altLang="en-US" i="1" dirty="0" smtClean="0">
                <a:latin typeface="Times New Roman" charset="0"/>
                <a:ea typeface="Times New Roman" charset="0"/>
                <a:cs typeface="Times New Roman" charset="0"/>
              </a:rPr>
              <a:t>(Q,𝜏) </a:t>
            </a:r>
            <a:r>
              <a:rPr lang="en-US" altLang="en-US" dirty="0" smtClean="0"/>
              <a:t>we just  </a:t>
            </a:r>
            <a:r>
              <a:rPr lang="en-US" altLang="en-US" u="sng" dirty="0" smtClean="0"/>
              <a:t>divide out </a:t>
            </a:r>
          </a:p>
          <a:p>
            <a:r>
              <a:rPr lang="en-US" altLang="en-US" dirty="0" smtClean="0"/>
              <a:t>instrument resolution</a:t>
            </a:r>
          </a:p>
        </p:txBody>
      </p:sp>
      <p:sp>
        <p:nvSpPr>
          <p:cNvPr id="16" name="Right Arrow 15"/>
          <p:cNvSpPr/>
          <p:nvPr/>
        </p:nvSpPr>
        <p:spPr>
          <a:xfrm rot="10800000" flipV="1">
            <a:off x="3163776" y="1587189"/>
            <a:ext cx="570024" cy="62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p:cNvSpPr/>
          <p:nvPr/>
        </p:nvSpPr>
        <p:spPr>
          <a:xfrm flipV="1">
            <a:off x="5977496" y="1587189"/>
            <a:ext cx="575704" cy="62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3743369" y="1416620"/>
            <a:ext cx="2169252" cy="369332"/>
          </a:xfrm>
          <a:prstGeom prst="rect">
            <a:avLst/>
          </a:prstGeom>
          <a:noFill/>
        </p:spPr>
        <p:txBody>
          <a:bodyPr vert="horz" wrap="square" rtlCol="0" anchor="ctr">
            <a:spAutoFit/>
          </a:bodyPr>
          <a:lstStyle/>
          <a:p>
            <a:pPr algn="ctr"/>
            <a:r>
              <a:rPr lang="en-US" i="1" dirty="0" smtClean="0">
                <a:solidFill>
                  <a:schemeClr val="accent2">
                    <a:lumMod val="60000"/>
                    <a:lumOff val="40000"/>
                  </a:schemeClr>
                </a:solidFill>
              </a:rPr>
              <a:t>Fourier Transform</a:t>
            </a:r>
            <a:endParaRPr lang="en-US" i="1" dirty="0">
              <a:solidFill>
                <a:schemeClr val="accent2">
                  <a:lumMod val="60000"/>
                  <a:lumOff val="40000"/>
                </a:schemeClr>
              </a:solidFill>
            </a:endParaRPr>
          </a:p>
        </p:txBody>
      </p:sp>
      <mc:AlternateContent xmlns:mc="http://schemas.openxmlformats.org/markup-compatibility/2006" xmlns:a14="http://schemas.microsoft.com/office/drawing/2010/main">
        <mc:Choice Requires="a14">
          <p:sp>
            <p:nvSpPr>
              <p:cNvPr id="6" name="Rectangle 5"/>
              <p:cNvSpPr/>
              <p:nvPr/>
            </p:nvSpPr>
            <p:spPr>
              <a:xfrm>
                <a:off x="174319" y="6581001"/>
                <a:ext cx="1211165" cy="276999"/>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r>
                        <a:rPr lang="en-US" sz="1200" i="1" smtClean="0">
                          <a:latin typeface="Cambria Math" charset="0"/>
                          <a:ea typeface="Cambria Math" charset="0"/>
                          <a:cs typeface="Cambria Math" charset="0"/>
                        </a:rPr>
                        <m:t>ℏ≈</m:t>
                      </m:r>
                      <m:r>
                        <a:rPr lang="en-US" sz="1200" b="0" i="1" smtClean="0">
                          <a:latin typeface="Cambria Math" charset="0"/>
                          <a:ea typeface="Cambria Math" charset="0"/>
                          <a:cs typeface="Cambria Math" charset="0"/>
                        </a:rPr>
                        <m:t>0.7</m:t>
                      </m:r>
                      <m:r>
                        <a:rPr lang="en-US" sz="1200" i="1">
                          <a:latin typeface="Cambria Math" charset="0"/>
                          <a:ea typeface="Cambria Math" charset="0"/>
                          <a:cs typeface="Cambria Math" charset="0"/>
                        </a:rPr>
                        <m:t> </m:t>
                      </m:r>
                      <m:r>
                        <a:rPr lang="en-US" sz="1200" i="1">
                          <a:latin typeface="Cambria Math" charset="0"/>
                          <a:ea typeface="Cambria Math" charset="0"/>
                          <a:cs typeface="Cambria Math" charset="0"/>
                        </a:rPr>
                        <m:t>𝜇</m:t>
                      </m:r>
                      <m:r>
                        <a:rPr lang="en-US" sz="1200" i="1">
                          <a:latin typeface="Cambria Math" charset="0"/>
                          <a:ea typeface="Cambria Math" charset="0"/>
                          <a:cs typeface="Cambria Math" charset="0"/>
                        </a:rPr>
                        <m:t>𝑒𝑉</m:t>
                      </m:r>
                      <m:r>
                        <a:rPr lang="en-US" sz="1200" i="1">
                          <a:latin typeface="Cambria Math" charset="0"/>
                          <a:ea typeface="Cambria Math" charset="0"/>
                          <a:cs typeface="Cambria Math" charset="0"/>
                        </a:rPr>
                        <m:t> </m:t>
                      </m:r>
                      <m:r>
                        <a:rPr lang="en-US" sz="1200" i="1">
                          <a:latin typeface="Cambria Math" charset="0"/>
                          <a:ea typeface="Cambria Math" charset="0"/>
                          <a:cs typeface="Cambria Math" charset="0"/>
                        </a:rPr>
                        <m:t>𝑛𝑠</m:t>
                      </m:r>
                    </m:oMath>
                  </m:oMathPara>
                </a14:m>
                <a:endParaRPr lang="en-US" dirty="0"/>
              </a:p>
            </p:txBody>
          </p:sp>
        </mc:Choice>
        <mc:Fallback xmlns="">
          <p:sp>
            <p:nvSpPr>
              <p:cNvPr id="6" name="Rectangle 5"/>
              <p:cNvSpPr>
                <a:spLocks noRot="1" noChangeAspect="1" noMove="1" noResize="1" noEditPoints="1" noAdjustHandles="1" noChangeArrowheads="1" noChangeShapeType="1" noTextEdit="1"/>
              </p:cNvSpPr>
              <p:nvPr/>
            </p:nvSpPr>
            <p:spPr>
              <a:xfrm>
                <a:off x="174319" y="6581001"/>
                <a:ext cx="1211165" cy="276999"/>
              </a:xfrm>
              <a:prstGeom prst="rect">
                <a:avLst/>
              </a:prstGeom>
              <a:blipFill rotWithShape="0">
                <a:blip r:embed="rId7"/>
                <a:stretch>
                  <a:fillRect t="-80000" b="-104444"/>
                </a:stretch>
              </a:blipFill>
            </p:spPr>
            <p:txBody>
              <a:bodyPr/>
              <a:lstStyle/>
              <a:p>
                <a:r>
                  <a:rPr lang="en-US">
                    <a:noFill/>
                  </a:rPr>
                  <a:t> </a:t>
                </a:r>
              </a:p>
            </p:txBody>
          </p:sp>
        </mc:Fallback>
      </mc:AlternateContent>
    </p:spTree>
    <p:extLst>
      <p:ext uri="{BB962C8B-B14F-4D97-AF65-F5344CB8AC3E}">
        <p14:creationId xmlns:p14="http://schemas.microsoft.com/office/powerpoint/2010/main" val="16858583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Contrast Matching</a:t>
            </a:r>
            <a:endParaRPr lang="en-US" dirty="0"/>
          </a:p>
        </p:txBody>
      </p:sp>
      <p:pic>
        <p:nvPicPr>
          <p:cNvPr id="9" name="Content Placeholder 8"/>
          <p:cNvPicPr>
            <a:picLocks noGrp="1" noChangeAspect="1"/>
          </p:cNvPicPr>
          <p:nvPr>
            <p:ph sz="half" idx="1"/>
          </p:nvPr>
        </p:nvPicPr>
        <p:blipFill>
          <a:blip r:embed="rId2"/>
          <a:stretch>
            <a:fillRect/>
          </a:stretch>
        </p:blipFill>
        <p:spPr>
          <a:xfrm>
            <a:off x="685800" y="2438401"/>
            <a:ext cx="3054841" cy="1752599"/>
          </a:xfrm>
          <a:prstGeom prst="rect">
            <a:avLst/>
          </a:prstGeom>
        </p:spPr>
      </p:pic>
      <p:pic>
        <p:nvPicPr>
          <p:cNvPr id="10" name="Content Placeholder 9"/>
          <p:cNvPicPr>
            <a:picLocks noGrp="1" noChangeAspect="1"/>
          </p:cNvPicPr>
          <p:nvPr>
            <p:ph sz="half" idx="2"/>
          </p:nvPr>
        </p:nvPicPr>
        <p:blipFill>
          <a:blip r:embed="rId3">
            <a:extLst>
              <a:ext uri="{28A0092B-C50C-407E-A947-70E740481C1C}">
                <a14:useLocalDpi xmlns:a14="http://schemas.microsoft.com/office/drawing/2010/main"/>
              </a:ext>
            </a:extLst>
          </a:blip>
          <a:stretch>
            <a:fillRect/>
          </a:stretch>
        </p:blipFill>
        <p:spPr>
          <a:xfrm>
            <a:off x="3771533" y="2209800"/>
            <a:ext cx="4716781" cy="3124200"/>
          </a:xfrm>
        </p:spPr>
      </p:pic>
      <p:sp>
        <p:nvSpPr>
          <p:cNvPr id="4" name="Slide Number Placeholder 3"/>
          <p:cNvSpPr>
            <a:spLocks noGrp="1"/>
          </p:cNvSpPr>
          <p:nvPr>
            <p:ph type="sldNum" sz="quarter" idx="10"/>
          </p:nvPr>
        </p:nvSpPr>
        <p:spPr/>
        <p:txBody>
          <a:bodyPr/>
          <a:lstStyle/>
          <a:p>
            <a:pPr>
              <a:defRPr/>
            </a:pPr>
            <a:fld id="{3B339A1F-55BF-40E2-9DEE-43A199F36FAE}" type="slidenum">
              <a:rPr lang="de-DE" smtClean="0"/>
              <a:pPr>
                <a:defRPr/>
              </a:pPr>
              <a:t>16</a:t>
            </a:fld>
            <a:endParaRPr lang="de-DE" dirty="0"/>
          </a:p>
        </p:txBody>
      </p:sp>
      <p:graphicFrame>
        <p:nvGraphicFramePr>
          <p:cNvPr id="11" name="Table 10"/>
          <p:cNvGraphicFramePr>
            <a:graphicFrameLocks noGrp="1"/>
          </p:cNvGraphicFramePr>
          <p:nvPr>
            <p:extLst>
              <p:ext uri="{D42A27DB-BD31-4B8C-83A1-F6EECF244321}">
                <p14:modId xmlns:p14="http://schemas.microsoft.com/office/powerpoint/2010/main" val="212872796"/>
              </p:ext>
            </p:extLst>
          </p:nvPr>
        </p:nvGraphicFramePr>
        <p:xfrm>
          <a:off x="435207" y="4856059"/>
          <a:ext cx="3603394" cy="1381760"/>
        </p:xfrm>
        <a:graphic>
          <a:graphicData uri="http://schemas.openxmlformats.org/drawingml/2006/table">
            <a:tbl>
              <a:tblPr firstRow="1" bandRow="1">
                <a:tableStyleId>{93296810-A885-4BE3-A3E7-6D5BEEA58F35}</a:tableStyleId>
              </a:tblPr>
              <a:tblGrid>
                <a:gridCol w="1801697"/>
                <a:gridCol w="1801697"/>
              </a:tblGrid>
              <a:tr h="370840">
                <a:tc>
                  <a:txBody>
                    <a:bodyPr/>
                    <a:lstStyle/>
                    <a:p>
                      <a:r>
                        <a:rPr lang="en-US" dirty="0" smtClean="0"/>
                        <a:t>Isotope</a:t>
                      </a:r>
                      <a:endParaRPr lang="en-US" dirty="0"/>
                    </a:p>
                  </a:txBody>
                  <a:tcPr/>
                </a:tc>
                <a:tc>
                  <a:txBody>
                    <a:bodyPr/>
                    <a:lstStyle/>
                    <a:p>
                      <a:r>
                        <a:rPr lang="en-US" dirty="0" smtClean="0"/>
                        <a:t>Scattering Length </a:t>
                      </a:r>
                      <a:r>
                        <a:rPr lang="en-US" dirty="0" err="1" smtClean="0"/>
                        <a:t>b</a:t>
                      </a:r>
                      <a:r>
                        <a:rPr lang="en-US" baseline="-25000" dirty="0" err="1" smtClean="0"/>
                        <a:t>c</a:t>
                      </a:r>
                      <a:r>
                        <a:rPr lang="en-US" baseline="0" dirty="0" smtClean="0"/>
                        <a:t> [</a:t>
                      </a:r>
                      <a:r>
                        <a:rPr lang="en-US" baseline="0" dirty="0" err="1" smtClean="0"/>
                        <a:t>fm</a:t>
                      </a:r>
                      <a:r>
                        <a:rPr lang="en-US" baseline="0" dirty="0" smtClean="0"/>
                        <a:t>]</a:t>
                      </a:r>
                      <a:r>
                        <a:rPr lang="en-US" dirty="0" smtClean="0"/>
                        <a:t> </a:t>
                      </a:r>
                      <a:endParaRPr lang="en-US" dirty="0"/>
                    </a:p>
                  </a:txBody>
                  <a:tcPr/>
                </a:tc>
              </a:tr>
              <a:tr h="370840">
                <a:tc>
                  <a:txBody>
                    <a:bodyPr/>
                    <a:lstStyle/>
                    <a:p>
                      <a:r>
                        <a:rPr lang="en-US" baseline="30000" dirty="0" smtClean="0"/>
                        <a:t>1</a:t>
                      </a:r>
                      <a:r>
                        <a:rPr lang="en-US" baseline="0" dirty="0" smtClean="0"/>
                        <a:t>H</a:t>
                      </a:r>
                      <a:endParaRPr lang="en-US" baseline="30000" dirty="0"/>
                    </a:p>
                  </a:txBody>
                  <a:tcPr/>
                </a:tc>
                <a:tc>
                  <a:txBody>
                    <a:bodyPr/>
                    <a:lstStyle/>
                    <a:p>
                      <a:r>
                        <a:rPr lang="en-US" dirty="0" smtClean="0"/>
                        <a:t>-3.742</a:t>
                      </a:r>
                      <a:endParaRPr lang="en-US"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30000" dirty="0" smtClean="0"/>
                        <a:t>2</a:t>
                      </a:r>
                      <a:r>
                        <a:rPr lang="en-US" baseline="0" dirty="0" smtClean="0"/>
                        <a:t>H,D</a:t>
                      </a:r>
                    </a:p>
                  </a:txBody>
                  <a:tcPr/>
                </a:tc>
                <a:tc>
                  <a:txBody>
                    <a:bodyPr/>
                    <a:lstStyle/>
                    <a:p>
                      <a:r>
                        <a:rPr lang="en-US" dirty="0" smtClean="0"/>
                        <a:t>+6.674</a:t>
                      </a:r>
                      <a:endParaRPr lang="en-US" dirty="0"/>
                    </a:p>
                  </a:txBody>
                  <a:tcPr/>
                </a:tc>
              </a:tr>
            </a:tbl>
          </a:graphicData>
        </a:graphic>
      </p:graphicFrame>
    </p:spTree>
    <p:extLst>
      <p:ext uri="{BB962C8B-B14F-4D97-AF65-F5344CB8AC3E}">
        <p14:creationId xmlns:p14="http://schemas.microsoft.com/office/powerpoint/2010/main" val="18941803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NSE Data Reduction</a:t>
            </a:r>
            <a:endParaRPr lang="en-US" dirty="0"/>
          </a:p>
        </p:txBody>
      </p:sp>
      <p:pic>
        <p:nvPicPr>
          <p:cNvPr id="8" name="Content Placeholder 7"/>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762000" y="1219200"/>
            <a:ext cx="3108960" cy="3108960"/>
          </a:xfrm>
          <a:prstGeom prst="rect">
            <a:avLst/>
          </a:prstGeom>
          <a:ln>
            <a:noFill/>
          </a:ln>
        </p:spPr>
      </p:pic>
      <p:sp>
        <p:nvSpPr>
          <p:cNvPr id="5" name="Slide Number Placeholder 4"/>
          <p:cNvSpPr>
            <a:spLocks noGrp="1"/>
          </p:cNvSpPr>
          <p:nvPr>
            <p:ph type="sldNum" sz="quarter" idx="10"/>
          </p:nvPr>
        </p:nvSpPr>
        <p:spPr/>
        <p:txBody>
          <a:bodyPr/>
          <a:lstStyle/>
          <a:p>
            <a:pPr>
              <a:defRPr/>
            </a:pPr>
            <a:fld id="{3B339A1F-55BF-40E2-9DEE-43A199F36FAE}" type="slidenum">
              <a:rPr lang="de-DE" smtClean="0"/>
              <a:pPr>
                <a:defRPr/>
              </a:pPr>
              <a:t>17</a:t>
            </a:fld>
            <a:endParaRPr lang="de-DE"/>
          </a:p>
        </p:txBody>
      </p:sp>
      <p:pic>
        <p:nvPicPr>
          <p:cNvPr id="7" name="Content Placeholder 4"/>
          <p:cNvPicPr>
            <a:picLocks noGrp="1"/>
          </p:cNvPicPr>
          <p:nvPr>
            <p:ph sz="half" idx="2"/>
          </p:nvPr>
        </p:nvPicPr>
        <p:blipFill>
          <a:blip r:embed="rId4">
            <a:extLst>
              <a:ext uri="{28A0092B-C50C-407E-A947-70E740481C1C}">
                <a14:useLocalDpi xmlns:a14="http://schemas.microsoft.com/office/drawing/2010/main" val="0"/>
              </a:ext>
            </a:extLst>
          </a:blip>
          <a:stretch>
            <a:fillRect/>
          </a:stretch>
        </p:blipFill>
        <p:spPr>
          <a:xfrm>
            <a:off x="4824984" y="1370409"/>
            <a:ext cx="4046855" cy="3035141"/>
          </a:xfrm>
          <a:prstGeom prst="rect">
            <a:avLst/>
          </a:prstGeom>
          <a:ln>
            <a:noFill/>
          </a:ln>
        </p:spPr>
      </p:pic>
      <p:sp>
        <p:nvSpPr>
          <p:cNvPr id="4" name="Right Arrow 3"/>
          <p:cNvSpPr/>
          <p:nvPr/>
        </p:nvSpPr>
        <p:spPr>
          <a:xfrm>
            <a:off x="4023360" y="2438400"/>
            <a:ext cx="70104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 name="TextBox 1"/>
              <p:cNvSpPr txBox="1"/>
              <p:nvPr/>
            </p:nvSpPr>
            <p:spPr>
              <a:xfrm>
                <a:off x="890778" y="4419600"/>
                <a:ext cx="7615428" cy="2076466"/>
              </a:xfrm>
              <a:prstGeom prst="rect">
                <a:avLst/>
              </a:prstGeom>
              <a:noFill/>
            </p:spPr>
            <p:txBody>
              <a:bodyPr wrap="square" numCol="2" rtlCol="0">
                <a:spAutoFit/>
              </a:bodyPr>
              <a:lstStyle/>
              <a:p>
                <a:pPr marL="342900" indent="-342900">
                  <a:buAutoNum type="arabicPeriod"/>
                </a:pPr>
                <a:r>
                  <a:rPr lang="en-US" dirty="0" smtClean="0"/>
                  <a:t>R</a:t>
                </a:r>
                <a:r>
                  <a:rPr lang="en-US" dirty="0" smtClean="0">
                    <a:solidFill>
                      <a:schemeClr val="tx1"/>
                    </a:solidFill>
                  </a:rPr>
                  <a:t>esolution</a:t>
                </a:r>
              </a:p>
              <a:p>
                <a:pPr marL="800100" lvl="1" indent="-342900">
                  <a:buFont typeface="Arial" charset="0"/>
                  <a:buChar char="•"/>
                </a:pPr>
                <a:r>
                  <a:rPr lang="en-US" dirty="0" smtClean="0">
                    <a:solidFill>
                      <a:schemeClr val="tx1"/>
                    </a:solidFill>
                  </a:rPr>
                  <a:t>symmetry phase (echo)</a:t>
                </a:r>
              </a:p>
              <a:p>
                <a:pPr marL="800100" lvl="1" indent="-342900">
                  <a:buFont typeface="Arial" charset="0"/>
                  <a:buChar char="•"/>
                </a:pPr>
                <a:r>
                  <a:rPr lang="en-US" dirty="0"/>
                  <a:t>g</a:t>
                </a:r>
                <a:r>
                  <a:rPr lang="en-US" dirty="0" smtClean="0">
                    <a:solidFill>
                      <a:schemeClr val="tx1"/>
                    </a:solidFill>
                  </a:rPr>
                  <a:t>et</a:t>
                </a:r>
                <a:r>
                  <a:rPr lang="en-US" altLang="en-US" dirty="0" smtClean="0"/>
                  <a:t> </a:t>
                </a:r>
                <a14:m>
                  <m:oMath xmlns:m="http://schemas.openxmlformats.org/officeDocument/2006/math">
                    <m:r>
                      <a:rPr lang="en-US" altLang="en-US" i="1">
                        <a:latin typeface="Cambria Math" charset="0"/>
                      </a:rPr>
                      <m:t>𝑅</m:t>
                    </m:r>
                    <m:d>
                      <m:dPr>
                        <m:ctrlPr>
                          <a:rPr lang="en-US" altLang="en-US" i="1">
                            <a:latin typeface="Cambria Math" charset="0"/>
                          </a:rPr>
                        </m:ctrlPr>
                      </m:dPr>
                      <m:e>
                        <m:r>
                          <a:rPr lang="en-US" altLang="en-US" i="1">
                            <a:latin typeface="Cambria Math" charset="0"/>
                          </a:rPr>
                          <m:t>𝑄</m:t>
                        </m:r>
                        <m:r>
                          <a:rPr lang="en-US" altLang="en-US" i="1">
                            <a:latin typeface="Cambria Math" charset="0"/>
                          </a:rPr>
                          <m:t>,</m:t>
                        </m:r>
                        <m:r>
                          <a:rPr lang="en-US" altLang="en-US" i="1">
                            <a:latin typeface="Cambria Math" charset="0"/>
                          </a:rPr>
                          <m:t>𝜏</m:t>
                        </m:r>
                        <m:r>
                          <a:rPr lang="en-US" altLang="en-US" i="1">
                            <a:latin typeface="Cambria Math" charset="0"/>
                          </a:rPr>
                          <m:t>;</m:t>
                        </m:r>
                        <m:r>
                          <m:rPr>
                            <m:sty m:val="p"/>
                          </m:rPr>
                          <a:rPr lang="en-US" altLang="en-US">
                            <a:latin typeface="Cambria Math" charset="0"/>
                          </a:rPr>
                          <m:t>pixel</m:t>
                        </m:r>
                      </m:e>
                    </m:d>
                  </m:oMath>
                </a14:m>
                <a:endParaRPr lang="en-US" altLang="en-US" dirty="0" smtClean="0"/>
              </a:p>
              <a:p>
                <a:pPr marL="342900" indent="-342900">
                  <a:buAutoNum type="arabicPeriod"/>
                </a:pPr>
                <a:r>
                  <a:rPr lang="en-US" altLang="en-US" dirty="0" smtClean="0"/>
                  <a:t>Sample: </a:t>
                </a:r>
                <a14:m>
                  <m:oMath xmlns:m="http://schemas.openxmlformats.org/officeDocument/2006/math">
                    <m:sSub>
                      <m:sSubPr>
                        <m:ctrlPr>
                          <a:rPr lang="en-US" altLang="en-US" b="0" i="1" smtClean="0">
                            <a:latin typeface="Cambria Math" charset="0"/>
                          </a:rPr>
                        </m:ctrlPr>
                      </m:sSubPr>
                      <m:e>
                        <m:r>
                          <a:rPr lang="en-US" altLang="en-US" i="1">
                            <a:latin typeface="Cambria Math" charset="0"/>
                          </a:rPr>
                          <m:t>𝐼</m:t>
                        </m:r>
                      </m:e>
                      <m:sub>
                        <m:r>
                          <a:rPr lang="en-US" altLang="en-US" b="0" i="1" smtClean="0">
                            <a:latin typeface="Cambria Math" charset="0"/>
                          </a:rPr>
                          <m:t>𝑟𝑎𝑤</m:t>
                        </m:r>
                      </m:sub>
                    </m:sSub>
                    <m:r>
                      <a:rPr lang="en-US" altLang="en-US" i="1">
                        <a:latin typeface="Cambria Math" charset="0"/>
                      </a:rPr>
                      <m:t>(</m:t>
                    </m:r>
                    <m:r>
                      <a:rPr lang="en-US" altLang="en-US" i="1">
                        <a:latin typeface="Cambria Math" charset="0"/>
                      </a:rPr>
                      <m:t>𝑄</m:t>
                    </m:r>
                    <m:r>
                      <a:rPr lang="en-US" altLang="en-US" i="1">
                        <a:latin typeface="Cambria Math" charset="0"/>
                      </a:rPr>
                      <m:t>,</m:t>
                    </m:r>
                    <m:r>
                      <a:rPr lang="en-US" altLang="en-US" i="1">
                        <a:latin typeface="Cambria Math" charset="0"/>
                      </a:rPr>
                      <m:t>𝜏</m:t>
                    </m:r>
                    <m:r>
                      <a:rPr lang="en-US" altLang="en-US" i="1">
                        <a:latin typeface="Cambria Math" charset="0"/>
                      </a:rPr>
                      <m:t>;</m:t>
                    </m:r>
                    <m:r>
                      <m:rPr>
                        <m:sty m:val="p"/>
                      </m:rPr>
                      <a:rPr lang="en-US" altLang="en-US">
                        <a:latin typeface="Cambria Math" charset="0"/>
                      </a:rPr>
                      <m:t>pixel</m:t>
                    </m:r>
                    <m:r>
                      <a:rPr lang="en-US" altLang="en-US" i="1">
                        <a:latin typeface="Cambria Math" charset="0"/>
                      </a:rPr>
                      <m:t>) </m:t>
                    </m:r>
                  </m:oMath>
                </a14:m>
                <a:endParaRPr lang="en-US" altLang="en-US" dirty="0" smtClean="0">
                  <a:solidFill>
                    <a:schemeClr val="tx1"/>
                  </a:solidFill>
                </a:endParaRPr>
              </a:p>
              <a:p>
                <a:pPr marL="342900" indent="-342900">
                  <a:buFont typeface="+mj-lt"/>
                  <a:buAutoNum type="arabicPeriod"/>
                </a:pPr>
                <a:r>
                  <a:rPr lang="en-US" altLang="en-US" dirty="0" smtClean="0"/>
                  <a:t>Background:</a:t>
                </a:r>
              </a:p>
              <a:p>
                <a:pPr marL="800100" lvl="1" indent="-342900">
                  <a:buFont typeface="Arial" charset="0"/>
                  <a:buChar char="•"/>
                </a:pPr>
                <a14:m>
                  <m:oMath xmlns:m="http://schemas.openxmlformats.org/officeDocument/2006/math">
                    <m:sSub>
                      <m:sSubPr>
                        <m:ctrlPr>
                          <a:rPr lang="en-US" altLang="en-US" b="0" i="1" smtClean="0">
                            <a:latin typeface="Cambria Math" charset="0"/>
                          </a:rPr>
                        </m:ctrlPr>
                      </m:sSubPr>
                      <m:e>
                        <m:r>
                          <a:rPr lang="en-US" altLang="en-US" i="1">
                            <a:latin typeface="Cambria Math" charset="0"/>
                          </a:rPr>
                          <m:t>𝐼</m:t>
                        </m:r>
                      </m:e>
                      <m:sub>
                        <m:r>
                          <a:rPr lang="en-US" altLang="en-US" b="0" i="1" smtClean="0">
                            <a:latin typeface="Cambria Math" charset="0"/>
                          </a:rPr>
                          <m:t>𝑏𝑔𝑟</m:t>
                        </m:r>
                      </m:sub>
                    </m:sSub>
                    <m:d>
                      <m:dPr>
                        <m:ctrlPr>
                          <a:rPr lang="en-US" altLang="en-US" b="0" i="1" smtClean="0">
                            <a:latin typeface="Cambria Math" charset="0"/>
                          </a:rPr>
                        </m:ctrlPr>
                      </m:dPr>
                      <m:e>
                        <m:r>
                          <a:rPr lang="en-US" altLang="en-US" i="1">
                            <a:latin typeface="Cambria Math" charset="0"/>
                          </a:rPr>
                          <m:t>𝑄</m:t>
                        </m:r>
                        <m:r>
                          <a:rPr lang="en-US" altLang="en-US" i="1">
                            <a:latin typeface="Cambria Math" charset="0"/>
                          </a:rPr>
                          <m:t>,</m:t>
                        </m:r>
                        <m:r>
                          <a:rPr lang="en-US" altLang="en-US" i="1">
                            <a:latin typeface="Cambria Math" charset="0"/>
                          </a:rPr>
                          <m:t>𝜏</m:t>
                        </m:r>
                        <m:r>
                          <a:rPr lang="en-US" altLang="en-US" i="1">
                            <a:latin typeface="Cambria Math" charset="0"/>
                          </a:rPr>
                          <m:t>;</m:t>
                        </m:r>
                        <m:r>
                          <m:rPr>
                            <m:sty m:val="p"/>
                          </m:rPr>
                          <a:rPr lang="en-US" altLang="en-US">
                            <a:latin typeface="Cambria Math" charset="0"/>
                          </a:rPr>
                          <m:t>pixel</m:t>
                        </m:r>
                      </m:e>
                    </m:d>
                    <m:r>
                      <a:rPr lang="en-US" altLang="en-US" i="1">
                        <a:latin typeface="Cambria Math" charset="0"/>
                      </a:rPr>
                      <m:t> </m:t>
                    </m:r>
                    <m:r>
                      <a:rPr lang="en-US" altLang="en-US" b="0" i="1" smtClean="0">
                        <a:latin typeface="Cambria Math" charset="0"/>
                      </a:rPr>
                      <m:t> </m:t>
                    </m:r>
                  </m:oMath>
                </a14:m>
                <a:endParaRPr lang="en-US" altLang="en-US" b="0" dirty="0" smtClean="0"/>
              </a:p>
              <a:p>
                <a:pPr marL="800100" lvl="1" indent="-342900">
                  <a:buFont typeface="Arial" charset="0"/>
                  <a:buChar char="•"/>
                </a:pPr>
                <a:r>
                  <a:rPr lang="en-US" altLang="en-US" dirty="0" smtClean="0"/>
                  <a:t>correction</a:t>
                </a:r>
                <a:r>
                  <a:rPr lang="en-US" altLang="en-US" dirty="0"/>
                  <a:t> →</a:t>
                </a:r>
                <a:r>
                  <a:rPr lang="en-US" altLang="en-US" dirty="0" smtClean="0"/>
                  <a:t> </a:t>
                </a:r>
                <a14:m>
                  <m:oMath xmlns:m="http://schemas.openxmlformats.org/officeDocument/2006/math">
                    <m:sSub>
                      <m:sSubPr>
                        <m:ctrlPr>
                          <a:rPr lang="en-US" altLang="en-US" i="1">
                            <a:latin typeface="Cambria Math" charset="0"/>
                          </a:rPr>
                        </m:ctrlPr>
                      </m:sSubPr>
                      <m:e>
                        <m:r>
                          <a:rPr lang="en-US" altLang="en-US" i="1">
                            <a:latin typeface="Cambria Math" charset="0"/>
                          </a:rPr>
                          <m:t>𝐼</m:t>
                        </m:r>
                      </m:e>
                      <m:sub>
                        <m:r>
                          <a:rPr lang="en-US" altLang="en-US" b="0" i="1" smtClean="0">
                            <a:latin typeface="Cambria Math" charset="0"/>
                          </a:rPr>
                          <m:t>𝑠𝑖𝑔</m:t>
                        </m:r>
                      </m:sub>
                    </m:sSub>
                    <m:d>
                      <m:dPr>
                        <m:ctrlPr>
                          <a:rPr lang="en-US" altLang="en-US" i="1">
                            <a:latin typeface="Cambria Math" charset="0"/>
                          </a:rPr>
                        </m:ctrlPr>
                      </m:dPr>
                      <m:e>
                        <m:r>
                          <a:rPr lang="en-US" altLang="en-US" i="1">
                            <a:latin typeface="Cambria Math" charset="0"/>
                          </a:rPr>
                          <m:t>𝑄</m:t>
                        </m:r>
                        <m:r>
                          <a:rPr lang="en-US" altLang="en-US" i="1">
                            <a:latin typeface="Cambria Math" charset="0"/>
                          </a:rPr>
                          <m:t>,</m:t>
                        </m:r>
                        <m:r>
                          <a:rPr lang="en-US" altLang="en-US" i="1">
                            <a:latin typeface="Cambria Math" charset="0"/>
                          </a:rPr>
                          <m:t>𝜏</m:t>
                        </m:r>
                        <m:r>
                          <a:rPr lang="en-US" altLang="en-US" i="1">
                            <a:latin typeface="Cambria Math" charset="0"/>
                          </a:rPr>
                          <m:t>;</m:t>
                        </m:r>
                        <m:r>
                          <m:rPr>
                            <m:sty m:val="p"/>
                          </m:rPr>
                          <a:rPr lang="en-US" altLang="en-US">
                            <a:latin typeface="Cambria Math" charset="0"/>
                          </a:rPr>
                          <m:t>pixel</m:t>
                        </m:r>
                      </m:e>
                    </m:d>
                  </m:oMath>
                </a14:m>
                <a:endParaRPr lang="en-US" altLang="en-US" dirty="0" smtClean="0"/>
              </a:p>
              <a:p>
                <a:pPr marL="342900" indent="-342900">
                  <a:buFont typeface="+mj-lt"/>
                  <a:buAutoNum type="arabicPeriod"/>
                </a:pPr>
                <a:r>
                  <a:rPr lang="en-US" altLang="en-US" dirty="0" smtClean="0"/>
                  <a:t>Compute </a:t>
                </a:r>
                <a14:m>
                  <m:oMath xmlns:m="http://schemas.openxmlformats.org/officeDocument/2006/math">
                    <m:r>
                      <a:rPr lang="en-US" altLang="en-US" b="0" i="1" smtClean="0">
                        <a:latin typeface="Cambria Math" charset="0"/>
                      </a:rPr>
                      <m:t>𝐼</m:t>
                    </m:r>
                    <m:d>
                      <m:dPr>
                        <m:ctrlPr>
                          <a:rPr lang="en-US" altLang="en-US" b="0" i="1" smtClean="0">
                            <a:latin typeface="Cambria Math" charset="0"/>
                          </a:rPr>
                        </m:ctrlPr>
                      </m:dPr>
                      <m:e>
                        <m:r>
                          <a:rPr lang="en-US" altLang="en-US" i="1">
                            <a:latin typeface="Cambria Math" charset="0"/>
                          </a:rPr>
                          <m:t>𝑄</m:t>
                        </m:r>
                        <m:r>
                          <a:rPr lang="en-US" altLang="en-US" i="1">
                            <a:latin typeface="Cambria Math" charset="0"/>
                          </a:rPr>
                          <m:t>,</m:t>
                        </m:r>
                        <m:r>
                          <a:rPr lang="en-US" altLang="en-US" i="1">
                            <a:latin typeface="Cambria Math" charset="0"/>
                          </a:rPr>
                          <m:t>𝜏</m:t>
                        </m:r>
                        <m:r>
                          <a:rPr lang="en-US" altLang="en-US" b="0" i="1" smtClean="0">
                            <a:latin typeface="Cambria Math" charset="0"/>
                          </a:rPr>
                          <m:t>;</m:t>
                        </m:r>
                        <m:r>
                          <m:rPr>
                            <m:sty m:val="p"/>
                          </m:rPr>
                          <a:rPr lang="en-US" altLang="en-US" b="0" i="0" smtClean="0">
                            <a:latin typeface="Cambria Math" charset="0"/>
                          </a:rPr>
                          <m:t>pixel</m:t>
                        </m:r>
                      </m:e>
                    </m:d>
                    <m:r>
                      <a:rPr lang="en-US" altLang="en-US" b="0" i="1" smtClean="0">
                        <a:latin typeface="Cambria Math" charset="0"/>
                      </a:rPr>
                      <m:t>=</m:t>
                    </m:r>
                    <m:f>
                      <m:fPr>
                        <m:ctrlPr>
                          <a:rPr lang="en-US" altLang="en-US" b="0" i="1" smtClean="0">
                            <a:latin typeface="Cambria Math" charset="0"/>
                          </a:rPr>
                        </m:ctrlPr>
                      </m:fPr>
                      <m:num>
                        <m:sSub>
                          <m:sSubPr>
                            <m:ctrlPr>
                              <a:rPr lang="en-US" altLang="en-US" b="0" i="1" smtClean="0">
                                <a:latin typeface="Cambria Math" charset="0"/>
                              </a:rPr>
                            </m:ctrlPr>
                          </m:sSubPr>
                          <m:e>
                            <m:r>
                              <m:rPr>
                                <m:sty m:val="p"/>
                              </m:rPr>
                              <a:rPr lang="en-US" altLang="en-US" b="0" i="0" smtClean="0">
                                <a:latin typeface="Cambria Math" charset="0"/>
                              </a:rPr>
                              <m:t>I</m:t>
                            </m:r>
                          </m:e>
                          <m:sub>
                            <m:r>
                              <m:rPr>
                                <m:sty m:val="p"/>
                              </m:rPr>
                              <a:rPr lang="en-US" altLang="en-US" b="0" i="0" smtClean="0">
                                <a:latin typeface="Cambria Math" charset="0"/>
                              </a:rPr>
                              <m:t>sig</m:t>
                            </m:r>
                          </m:sub>
                        </m:sSub>
                        <m:d>
                          <m:dPr>
                            <m:ctrlPr>
                              <a:rPr lang="en-US" altLang="en-US" i="1">
                                <a:latin typeface="Cambria Math" charset="0"/>
                              </a:rPr>
                            </m:ctrlPr>
                          </m:dPr>
                          <m:e>
                            <m:r>
                              <a:rPr lang="en-US" altLang="en-US" i="1">
                                <a:latin typeface="Cambria Math" charset="0"/>
                              </a:rPr>
                              <m:t>𝑄</m:t>
                            </m:r>
                            <m:r>
                              <a:rPr lang="en-US" altLang="en-US" i="1">
                                <a:latin typeface="Cambria Math" charset="0"/>
                              </a:rPr>
                              <m:t>,</m:t>
                            </m:r>
                            <m:r>
                              <a:rPr lang="en-US" altLang="en-US" i="1">
                                <a:latin typeface="Cambria Math" charset="0"/>
                              </a:rPr>
                              <m:t>𝜏</m:t>
                            </m:r>
                          </m:e>
                        </m:d>
                      </m:num>
                      <m:den>
                        <m:r>
                          <a:rPr lang="en-US" altLang="en-US" b="0" i="1" smtClean="0">
                            <a:latin typeface="Cambria Math" charset="0"/>
                          </a:rPr>
                          <m:t>𝑅</m:t>
                        </m:r>
                        <m:d>
                          <m:dPr>
                            <m:ctrlPr>
                              <a:rPr lang="en-US" altLang="en-US" i="1">
                                <a:latin typeface="Cambria Math" charset="0"/>
                              </a:rPr>
                            </m:ctrlPr>
                          </m:dPr>
                          <m:e>
                            <m:r>
                              <a:rPr lang="en-US" altLang="en-US" i="1">
                                <a:latin typeface="Cambria Math" charset="0"/>
                              </a:rPr>
                              <m:t>𝑄</m:t>
                            </m:r>
                            <m:r>
                              <a:rPr lang="en-US" altLang="en-US" i="1">
                                <a:latin typeface="Cambria Math" charset="0"/>
                              </a:rPr>
                              <m:t>,</m:t>
                            </m:r>
                            <m:r>
                              <a:rPr lang="en-US" altLang="en-US" i="1">
                                <a:latin typeface="Cambria Math" charset="0"/>
                              </a:rPr>
                              <m:t>𝜏</m:t>
                            </m:r>
                          </m:e>
                        </m:d>
                      </m:den>
                    </m:f>
                  </m:oMath>
                </a14:m>
                <a:endParaRPr lang="en-US" altLang="en-US" dirty="0"/>
              </a:p>
              <a:p>
                <a:pPr marL="342900" indent="-342900">
                  <a:buFont typeface="+mj-lt"/>
                  <a:buAutoNum type="arabicPeriod"/>
                </a:pPr>
                <a:r>
                  <a:rPr lang="en-US" altLang="en-US" dirty="0" smtClean="0"/>
                  <a:t>Group results</a:t>
                </a:r>
                <a:endParaRPr lang="en-US" altLang="en-US" dirty="0"/>
              </a:p>
              <a:p>
                <a:pPr marL="800100" lvl="1" indent="-342900">
                  <a:buFont typeface="Arial" charset="0"/>
                  <a:buChar char="•"/>
                </a:pPr>
                <a:endParaRPr lang="en-US" altLang="en-US" dirty="0" smtClean="0"/>
              </a:p>
              <a:p>
                <a:pPr marL="342900" indent="-342900">
                  <a:buFont typeface="Arial" charset="0"/>
                  <a:buChar char="•"/>
                </a:pPr>
                <a:endParaRPr lang="en-US" altLang="en-US" dirty="0" smtClean="0"/>
              </a:p>
              <a:p>
                <a:pPr marL="342900" indent="-342900">
                  <a:buFont typeface="+mj-lt"/>
                  <a:buAutoNum type="arabicPeriod"/>
                </a:pPr>
                <a:endParaRPr lang="en-US" altLang="en-US" dirty="0"/>
              </a:p>
              <a:p>
                <a:pPr marL="342900" indent="-342900">
                  <a:buFont typeface="+mj-lt"/>
                  <a:buAutoNum type="arabicPeriod"/>
                </a:pPr>
                <a:endParaRPr lang="en-US" altLang="en-US" dirty="0" smtClean="0"/>
              </a:p>
            </p:txBody>
          </p:sp>
        </mc:Choice>
        <mc:Fallback xmlns="">
          <p:sp>
            <p:nvSpPr>
              <p:cNvPr id="2" name="TextBox 1"/>
              <p:cNvSpPr txBox="1">
                <a:spLocks noRot="1" noChangeAspect="1" noMove="1" noResize="1" noEditPoints="1" noAdjustHandles="1" noChangeArrowheads="1" noChangeShapeType="1" noTextEdit="1"/>
              </p:cNvSpPr>
              <p:nvPr/>
            </p:nvSpPr>
            <p:spPr>
              <a:xfrm>
                <a:off x="890778" y="4419600"/>
                <a:ext cx="7615428" cy="2076466"/>
              </a:xfrm>
              <a:prstGeom prst="rect">
                <a:avLst/>
              </a:prstGeom>
              <a:blipFill rotWithShape="0">
                <a:blip r:embed="rId5"/>
                <a:stretch>
                  <a:fillRect l="-480" t="-1466" b="-5572"/>
                </a:stretch>
              </a:blipFill>
            </p:spPr>
            <p:txBody>
              <a:bodyPr/>
              <a:lstStyle/>
              <a:p>
                <a:r>
                  <a:rPr lang="en-US">
                    <a:noFill/>
                  </a:rPr>
                  <a:t> </a:t>
                </a:r>
              </a:p>
            </p:txBody>
          </p:sp>
        </mc:Fallback>
      </mc:AlternateContent>
    </p:spTree>
    <p:extLst>
      <p:ext uri="{BB962C8B-B14F-4D97-AF65-F5344CB8AC3E}">
        <p14:creationId xmlns:p14="http://schemas.microsoft.com/office/powerpoint/2010/main" val="7403614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lgn="ctr"/>
            <a:r>
              <a:rPr lang="en-US" dirty="0"/>
              <a:t>Neutron Spin Manipulation</a:t>
            </a:r>
            <a:br>
              <a:rPr lang="en-US" dirty="0"/>
            </a:br>
            <a:r>
              <a:rPr lang="en-US" sz="2400" dirty="0"/>
              <a:t>Mezei Flippers</a:t>
            </a:r>
            <a:endParaRPr lang="en-US" dirty="0"/>
          </a:p>
        </p:txBody>
      </p:sp>
      <p:sp>
        <p:nvSpPr>
          <p:cNvPr id="7" name="Text Placeholder 6"/>
          <p:cNvSpPr>
            <a:spLocks noGrp="1"/>
          </p:cNvSpPr>
          <p:nvPr>
            <p:ph type="body" idx="1"/>
          </p:nvPr>
        </p:nvSpPr>
        <p:spPr/>
        <p:txBody>
          <a:bodyPr/>
          <a:lstStyle/>
          <a:p>
            <a:pPr algn="ctr"/>
            <a:r>
              <a:rPr lang="en-US" dirty="0"/>
              <a:t>𝜋</a:t>
            </a:r>
            <a:r>
              <a:rPr lang="en-US" i="1" dirty="0">
                <a:latin typeface="Times New Roman" charset="0"/>
                <a:ea typeface="Times New Roman" charset="0"/>
                <a:cs typeface="Times New Roman" charset="0"/>
              </a:rPr>
              <a:t>-</a:t>
            </a:r>
            <a:r>
              <a:rPr lang="en-US" i="1" dirty="0" smtClean="0">
                <a:latin typeface="Times New Roman" charset="0"/>
                <a:ea typeface="Times New Roman" charset="0"/>
                <a:cs typeface="Times New Roman" charset="0"/>
              </a:rPr>
              <a:t>flipper</a:t>
            </a:r>
            <a:endParaRPr lang="en-US" i="1" dirty="0">
              <a:latin typeface="Times New Roman" charset="0"/>
              <a:ea typeface="Times New Roman" charset="0"/>
              <a:cs typeface="Times New Roman" charset="0"/>
            </a:endParaRPr>
          </a:p>
        </p:txBody>
      </p:sp>
      <p:sp>
        <p:nvSpPr>
          <p:cNvPr id="9" name="Text Placeholder 8"/>
          <p:cNvSpPr>
            <a:spLocks noGrp="1"/>
          </p:cNvSpPr>
          <p:nvPr>
            <p:ph type="body" sz="quarter" idx="3"/>
          </p:nvPr>
        </p:nvSpPr>
        <p:spPr/>
        <p:txBody>
          <a:bodyPr/>
          <a:lstStyle/>
          <a:p>
            <a:pPr algn="ctr"/>
            <a:r>
              <a:rPr lang="en-US" dirty="0"/>
              <a:t>𝜋</a:t>
            </a:r>
            <a:r>
              <a:rPr lang="en-US" i="1" dirty="0">
                <a:latin typeface="Times New Roman" charset="0"/>
                <a:ea typeface="Times New Roman" charset="0"/>
                <a:cs typeface="Times New Roman" charset="0"/>
              </a:rPr>
              <a:t>/</a:t>
            </a:r>
            <a:r>
              <a:rPr lang="en-US" i="1" dirty="0" smtClean="0">
                <a:latin typeface="Times New Roman" charset="0"/>
                <a:ea typeface="Times New Roman" charset="0"/>
                <a:cs typeface="Times New Roman" charset="0"/>
              </a:rPr>
              <a:t>2-flipper</a:t>
            </a:r>
            <a:endParaRPr lang="en-US" i="1" dirty="0">
              <a:latin typeface="Times New Roman" charset="0"/>
              <a:ea typeface="Times New Roman" charset="0"/>
              <a:cs typeface="Times New Roman" charset="0"/>
            </a:endParaRPr>
          </a:p>
        </p:txBody>
      </p:sp>
      <p:sp>
        <p:nvSpPr>
          <p:cNvPr id="4" name="Slide Number Placeholder 3"/>
          <p:cNvSpPr>
            <a:spLocks noGrp="1"/>
          </p:cNvSpPr>
          <p:nvPr>
            <p:ph type="sldNum" sz="quarter" idx="10"/>
          </p:nvPr>
        </p:nvSpPr>
        <p:spPr/>
        <p:txBody>
          <a:bodyPr/>
          <a:lstStyle/>
          <a:p>
            <a:pPr>
              <a:defRPr/>
            </a:pPr>
            <a:fld id="{3B339A1F-55BF-40E2-9DEE-43A199F36FAE}" type="slidenum">
              <a:rPr lang="de-DE" smtClean="0"/>
              <a:pPr>
                <a:defRPr/>
              </a:pPr>
              <a:t>18</a:t>
            </a:fld>
            <a:endParaRPr lang="de-DE" dirty="0"/>
          </a:p>
        </p:txBody>
      </p:sp>
      <p:pic>
        <p:nvPicPr>
          <p:cNvPr id="11" name="Content Placeholder 10"/>
          <p:cNvPicPr>
            <a:picLocks noGrp="1" noChangeAspect="1"/>
          </p:cNvPicPr>
          <p:nvPr>
            <p:ph sz="half" idx="2"/>
          </p:nvPr>
        </p:nvPicPr>
        <p:blipFill rotWithShape="1">
          <a:blip r:embed="rId3" cstate="print">
            <a:extLst>
              <a:ext uri="{28A0092B-C50C-407E-A947-70E740481C1C}">
                <a14:useLocalDpi xmlns:a14="http://schemas.microsoft.com/office/drawing/2010/main"/>
              </a:ext>
            </a:extLst>
          </a:blip>
          <a:srcRect l="10723" r="3654" b="6594"/>
          <a:stretch/>
        </p:blipFill>
        <p:spPr>
          <a:xfrm>
            <a:off x="666269" y="2174875"/>
            <a:ext cx="3622049" cy="3951288"/>
          </a:xfrm>
          <a:prstGeom prst="rect">
            <a:avLst/>
          </a:prstGeom>
        </p:spPr>
      </p:pic>
      <p:pic>
        <p:nvPicPr>
          <p:cNvPr id="12" name="Content Placeholder 9"/>
          <p:cNvPicPr>
            <a:picLocks noGrp="1" noChangeAspect="1"/>
          </p:cNvPicPr>
          <p:nvPr>
            <p:ph sz="quarter" idx="4"/>
          </p:nvPr>
        </p:nvPicPr>
        <p:blipFill rotWithShape="1">
          <a:blip r:embed="rId4" cstate="print">
            <a:extLst>
              <a:ext uri="{28A0092B-C50C-407E-A947-70E740481C1C}">
                <a14:useLocalDpi xmlns:a14="http://schemas.microsoft.com/office/drawing/2010/main"/>
              </a:ext>
            </a:extLst>
          </a:blip>
          <a:srcRect/>
          <a:stretch/>
        </p:blipFill>
        <p:spPr>
          <a:xfrm>
            <a:off x="4953000" y="2741734"/>
            <a:ext cx="2738970" cy="2500897"/>
          </a:xfrm>
          <a:prstGeom prst="rect">
            <a:avLst/>
          </a:prstGeom>
        </p:spPr>
      </p:pic>
      <p:sp>
        <p:nvSpPr>
          <p:cNvPr id="13" name="TextBox 12"/>
          <p:cNvSpPr txBox="1"/>
          <p:nvPr/>
        </p:nvSpPr>
        <p:spPr>
          <a:xfrm>
            <a:off x="4472674" y="6444476"/>
            <a:ext cx="4038600" cy="276999"/>
          </a:xfrm>
          <a:prstGeom prst="rect">
            <a:avLst/>
          </a:prstGeom>
          <a:noFill/>
        </p:spPr>
        <p:txBody>
          <a:bodyPr wrap="square" rtlCol="0">
            <a:spAutoFit/>
          </a:bodyPr>
          <a:lstStyle/>
          <a:p>
            <a:r>
              <a:rPr lang="en-US" sz="1200" dirty="0" smtClean="0"/>
              <a:t>Courtesy: M. </a:t>
            </a:r>
            <a:r>
              <a:rPr lang="en-US" sz="1200" dirty="0" err="1" smtClean="0"/>
              <a:t>Monkenbusch</a:t>
            </a:r>
            <a:r>
              <a:rPr lang="en-US" sz="1200" dirty="0" smtClean="0"/>
              <a:t>, Forschungszentrum </a:t>
            </a:r>
            <a:r>
              <a:rPr lang="en-US" sz="1200" dirty="0" err="1" smtClean="0"/>
              <a:t>Juelich</a:t>
            </a:r>
            <a:endParaRPr lang="en-US" sz="1200" dirty="0"/>
          </a:p>
        </p:txBody>
      </p:sp>
    </p:spTree>
    <p:extLst>
      <p:ext uri="{BB962C8B-B14F-4D97-AF65-F5344CB8AC3E}">
        <p14:creationId xmlns:p14="http://schemas.microsoft.com/office/powerpoint/2010/main" val="9682153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Correction Coils</a:t>
            </a:r>
            <a:endParaRPr lang="en-US" dirty="0"/>
          </a:p>
        </p:txBody>
      </p:sp>
      <p:sp>
        <p:nvSpPr>
          <p:cNvPr id="5" name="Slide Number Placeholder 4"/>
          <p:cNvSpPr>
            <a:spLocks noGrp="1"/>
          </p:cNvSpPr>
          <p:nvPr>
            <p:ph type="sldNum" sz="quarter" idx="10"/>
          </p:nvPr>
        </p:nvSpPr>
        <p:spPr/>
        <p:txBody>
          <a:bodyPr/>
          <a:lstStyle/>
          <a:p>
            <a:pPr>
              <a:defRPr/>
            </a:pPr>
            <a:fld id="{3B339A1F-55BF-40E2-9DEE-43A199F36FAE}" type="slidenum">
              <a:rPr lang="de-DE" smtClean="0"/>
              <a:pPr>
                <a:defRPr/>
              </a:pPr>
              <a:t>19</a:t>
            </a:fld>
            <a:endParaRPr lang="de-DE" dirty="0"/>
          </a:p>
        </p:txBody>
      </p:sp>
      <p:sp>
        <p:nvSpPr>
          <p:cNvPr id="8" name="TextBox 7"/>
          <p:cNvSpPr txBox="1"/>
          <p:nvPr/>
        </p:nvSpPr>
        <p:spPr>
          <a:xfrm>
            <a:off x="228600" y="6379207"/>
            <a:ext cx="5791200" cy="461665"/>
          </a:xfrm>
          <a:prstGeom prst="rect">
            <a:avLst/>
          </a:prstGeom>
          <a:noFill/>
        </p:spPr>
        <p:txBody>
          <a:bodyPr wrap="square" rtlCol="0">
            <a:spAutoFit/>
          </a:bodyPr>
          <a:lstStyle/>
          <a:p>
            <a:r>
              <a:rPr lang="en-US" sz="1200" dirty="0" smtClean="0"/>
              <a:t>F</a:t>
            </a:r>
            <a:r>
              <a:rPr lang="en-US" sz="1200" dirty="0"/>
              <a:t>. Mezei (Ed.): Neutron Spin-Echo, Lecture Notes in Physics 128, Springer, 1980</a:t>
            </a:r>
            <a:r>
              <a:rPr lang="en-US" sz="1200" dirty="0" smtClean="0"/>
              <a:t>.</a:t>
            </a:r>
          </a:p>
          <a:p>
            <a:r>
              <a:rPr lang="en-US" sz="1200" dirty="0" smtClean="0"/>
              <a:t>S. </a:t>
            </a:r>
            <a:r>
              <a:rPr lang="en-US" sz="1200" dirty="0" err="1" smtClean="0"/>
              <a:t>Pasini</a:t>
            </a:r>
            <a:r>
              <a:rPr lang="en-US" sz="1200" dirty="0" smtClean="0"/>
              <a:t>, M. </a:t>
            </a:r>
            <a:r>
              <a:rPr lang="en-US" sz="1200" dirty="0" err="1" smtClean="0"/>
              <a:t>Monkenbusch</a:t>
            </a:r>
            <a:r>
              <a:rPr lang="en-US" sz="1200" dirty="0" smtClean="0"/>
              <a:t>, </a:t>
            </a:r>
            <a:r>
              <a:rPr lang="it-IT" sz="1200" dirty="0" err="1"/>
              <a:t>Meas</a:t>
            </a:r>
            <a:r>
              <a:rPr lang="it-IT" sz="1200" dirty="0"/>
              <a:t>. Sci. </a:t>
            </a:r>
            <a:r>
              <a:rPr lang="it-IT" sz="1200" dirty="0" err="1"/>
              <a:t>Technol</a:t>
            </a:r>
            <a:r>
              <a:rPr lang="it-IT" sz="1200" dirty="0"/>
              <a:t>. 26 (2015) 035501</a:t>
            </a:r>
            <a:endParaRPr lang="en-US" sz="1200" dirty="0"/>
          </a:p>
        </p:txBody>
      </p:sp>
      <p:pic>
        <p:nvPicPr>
          <p:cNvPr id="6" name="Picture 5" descr="IMG_4920"/>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6312657" y="3636961"/>
            <a:ext cx="2448283" cy="2440548"/>
          </a:xfrm>
          <a:prstGeom prst="rect">
            <a:avLst/>
          </a:prstGeom>
          <a:noFill/>
          <a:ln w="9525">
            <a:noFill/>
            <a:miter lim="800000"/>
            <a:headEnd/>
            <a:tailEnd/>
          </a:ln>
        </p:spPr>
      </p:pic>
      <mc:AlternateContent xmlns:mc="http://schemas.openxmlformats.org/markup-compatibility/2006" xmlns:a14="http://schemas.microsoft.com/office/drawing/2010/main">
        <mc:Choice Requires="a14">
          <p:sp>
            <p:nvSpPr>
              <p:cNvPr id="3" name="TextBox 2"/>
              <p:cNvSpPr txBox="1"/>
              <p:nvPr/>
            </p:nvSpPr>
            <p:spPr>
              <a:xfrm>
                <a:off x="457200" y="4047538"/>
                <a:ext cx="4419600" cy="1477328"/>
              </a:xfrm>
              <a:prstGeom prst="rect">
                <a:avLst/>
              </a:prstGeom>
              <a:noFill/>
            </p:spPr>
            <p:txBody>
              <a:bodyPr wrap="square" rtlCol="0">
                <a:spAutoFit/>
              </a:bodyPr>
              <a:lstStyle/>
              <a:p>
                <a:pPr marL="285750" indent="-285750">
                  <a:buFont typeface="Arial" charset="0"/>
                  <a:buChar char="•"/>
                </a:pPr>
                <a:r>
                  <a:rPr lang="en-US" b="0" dirty="0" smtClean="0"/>
                  <a:t>Problem:</a:t>
                </a:r>
              </a:p>
              <a:p>
                <a:pPr marL="742950" lvl="1" indent="-285750">
                  <a:buFont typeface="Arial" charset="0"/>
                  <a:buChar char="•"/>
                </a:pPr>
                <a14:m>
                  <m:oMath xmlns:m="http://schemas.openxmlformats.org/officeDocument/2006/math">
                    <m:r>
                      <a:rPr lang="en-US" b="0" i="1" smtClean="0">
                        <a:latin typeface="Cambria Math" charset="0"/>
                      </a:rPr>
                      <m:t>𝐽</m:t>
                    </m:r>
                    <m:r>
                      <a:rPr lang="en-US" b="0" i="1" smtClean="0">
                        <a:latin typeface="Cambria Math" charset="0"/>
                      </a:rPr>
                      <m:t>=</m:t>
                    </m:r>
                    <m:r>
                      <a:rPr lang="en-US" b="0" i="1" smtClean="0">
                        <a:latin typeface="Cambria Math" charset="0"/>
                      </a:rPr>
                      <m:t>𝐵𝑙</m:t>
                    </m:r>
                  </m:oMath>
                </a14:m>
                <a:r>
                  <a:rPr lang="en-US" b="0" dirty="0" smtClean="0"/>
                  <a:t> the same for all trajectories</a:t>
                </a:r>
              </a:p>
              <a:p>
                <a:pPr marL="742950" lvl="1" indent="-285750">
                  <a:buFont typeface="Arial" charset="0"/>
                  <a:buChar char="•"/>
                </a:pPr>
                <a:r>
                  <a:rPr lang="en-US" b="0" dirty="0" smtClean="0"/>
                  <a:t>Solenoid field </a:t>
                </a:r>
                <a14:m>
                  <m:oMath xmlns:m="http://schemas.openxmlformats.org/officeDocument/2006/math">
                    <m:r>
                      <a:rPr lang="en-US" b="0" i="1" smtClean="0">
                        <a:latin typeface="Cambria Math" charset="0"/>
                      </a:rPr>
                      <m:t>𝐵</m:t>
                    </m:r>
                    <m:d>
                      <m:dPr>
                        <m:ctrlPr>
                          <a:rPr lang="en-US" b="0" i="1" smtClean="0">
                            <a:latin typeface="Cambria Math" charset="0"/>
                          </a:rPr>
                        </m:ctrlPr>
                      </m:dPr>
                      <m:e>
                        <m:r>
                          <a:rPr lang="en-US" b="0" i="1" smtClean="0">
                            <a:latin typeface="Cambria Math" charset="0"/>
                          </a:rPr>
                          <m:t>𝑟</m:t>
                        </m:r>
                      </m:e>
                    </m:d>
                    <m:r>
                      <a:rPr lang="en-US" b="0" i="1" smtClean="0">
                        <a:latin typeface="Cambria Math" charset="0"/>
                      </a:rPr>
                      <m:t> ~</m:t>
                    </m:r>
                    <m:sSup>
                      <m:sSupPr>
                        <m:ctrlPr>
                          <a:rPr lang="en-US" i="1">
                            <a:latin typeface="Cambria Math" charset="0"/>
                          </a:rPr>
                        </m:ctrlPr>
                      </m:sSupPr>
                      <m:e>
                        <m:r>
                          <a:rPr lang="en-US" i="1">
                            <a:latin typeface="Cambria Math" charset="0"/>
                          </a:rPr>
                          <m:t>𝑟</m:t>
                        </m:r>
                      </m:e>
                      <m:sup>
                        <m:r>
                          <a:rPr lang="en-US" i="1">
                            <a:latin typeface="Cambria Math" charset="0"/>
                          </a:rPr>
                          <m:t>2</m:t>
                        </m:r>
                      </m:sup>
                    </m:sSup>
                  </m:oMath>
                </a14:m>
                <a:endParaRPr lang="en-US" dirty="0" smtClean="0"/>
              </a:p>
              <a:p>
                <a:pPr marL="285750" indent="-285750">
                  <a:buFont typeface="Arial" charset="0"/>
                  <a:buChar char="•"/>
                </a:pPr>
                <a:r>
                  <a:rPr lang="en-US" dirty="0" smtClean="0"/>
                  <a:t>Solution: </a:t>
                </a:r>
              </a:p>
              <a:p>
                <a:pPr marL="742950" lvl="1" indent="-285750">
                  <a:buFont typeface="Arial" charset="0"/>
                  <a:buChar char="•"/>
                </a:pPr>
                <a:r>
                  <a:rPr lang="en-US" dirty="0" smtClean="0"/>
                  <a:t>correction coils</a:t>
                </a:r>
                <a:endParaRPr lang="en-US" dirty="0"/>
              </a:p>
            </p:txBody>
          </p:sp>
        </mc:Choice>
        <mc:Fallback xmlns="">
          <p:sp>
            <p:nvSpPr>
              <p:cNvPr id="3" name="TextBox 2"/>
              <p:cNvSpPr txBox="1">
                <a:spLocks noRot="1" noChangeAspect="1" noMove="1" noResize="1" noEditPoints="1" noAdjustHandles="1" noChangeArrowheads="1" noChangeShapeType="1" noTextEdit="1"/>
              </p:cNvSpPr>
              <p:nvPr/>
            </p:nvSpPr>
            <p:spPr>
              <a:xfrm>
                <a:off x="457200" y="4047538"/>
                <a:ext cx="4419600" cy="1477328"/>
              </a:xfrm>
              <a:prstGeom prst="rect">
                <a:avLst/>
              </a:prstGeom>
              <a:blipFill rotWithShape="0">
                <a:blip r:embed="rId4"/>
                <a:stretch>
                  <a:fillRect l="-828" t="-2479" b="-5785"/>
                </a:stretch>
              </a:blipFill>
            </p:spPr>
            <p:txBody>
              <a:bodyPr/>
              <a:lstStyle/>
              <a:p>
                <a:r>
                  <a:rPr lang="en-US">
                    <a:noFill/>
                  </a:rPr>
                  <a:t> </a:t>
                </a:r>
              </a:p>
            </p:txBody>
          </p:sp>
        </mc:Fallback>
      </mc:AlternateContent>
      <p:grpSp>
        <p:nvGrpSpPr>
          <p:cNvPr id="12" name="Group 11"/>
          <p:cNvGrpSpPr/>
          <p:nvPr/>
        </p:nvGrpSpPr>
        <p:grpSpPr>
          <a:xfrm>
            <a:off x="993689" y="1338077"/>
            <a:ext cx="7156622" cy="2048245"/>
            <a:chOff x="844378" y="1338077"/>
            <a:chExt cx="7156622" cy="2048245"/>
          </a:xfrm>
        </p:grpSpPr>
        <p:cxnSp>
          <p:nvCxnSpPr>
            <p:cNvPr id="9" name="Straight Arrow Connector 8"/>
            <p:cNvCxnSpPr/>
            <p:nvPr/>
          </p:nvCxnSpPr>
          <p:spPr>
            <a:xfrm>
              <a:off x="844378" y="2362200"/>
              <a:ext cx="75185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844378" y="1600200"/>
              <a:ext cx="0" cy="762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302930" y="2362200"/>
              <a:ext cx="293306" cy="369332"/>
            </a:xfrm>
            <a:prstGeom prst="rect">
              <a:avLst/>
            </a:prstGeom>
            <a:noFill/>
          </p:spPr>
          <p:txBody>
            <a:bodyPr wrap="square" rtlCol="0">
              <a:spAutoFit/>
            </a:bodyPr>
            <a:lstStyle/>
            <a:p>
              <a:r>
                <a:rPr lang="en-US" smtClean="0"/>
                <a:t>x</a:t>
              </a:r>
              <a:endParaRPr lang="en-US"/>
            </a:p>
          </p:txBody>
        </p:sp>
        <p:sp>
          <p:nvSpPr>
            <p:cNvPr id="18" name="TextBox 17"/>
            <p:cNvSpPr txBox="1"/>
            <p:nvPr/>
          </p:nvSpPr>
          <p:spPr>
            <a:xfrm>
              <a:off x="903607" y="1524000"/>
              <a:ext cx="293306" cy="369332"/>
            </a:xfrm>
            <a:prstGeom prst="rect">
              <a:avLst/>
            </a:prstGeom>
            <a:noFill/>
          </p:spPr>
          <p:txBody>
            <a:bodyPr wrap="square" rtlCol="0">
              <a:spAutoFit/>
            </a:bodyPr>
            <a:lstStyle/>
            <a:p>
              <a:r>
                <a:rPr lang="en-US"/>
                <a:t>r</a:t>
              </a:r>
            </a:p>
          </p:txBody>
        </p:sp>
        <p:pic>
          <p:nvPicPr>
            <p:cNvPr id="14" name="Picture 13"/>
            <p:cNvPicPr>
              <a:picLocks noChangeAspect="1"/>
            </p:cNvPicPr>
            <p:nvPr/>
          </p:nvPicPr>
          <p:blipFill rotWithShape="1">
            <a:blip r:embed="rId5" cstate="print">
              <a:extLst>
                <a:ext uri="{28A0092B-C50C-407E-A947-70E740481C1C}">
                  <a14:useLocalDpi xmlns:a14="http://schemas.microsoft.com/office/drawing/2010/main"/>
                </a:ext>
              </a:extLst>
            </a:blip>
            <a:srcRect t="3345" b="1"/>
            <a:stretch/>
          </p:blipFill>
          <p:spPr>
            <a:xfrm>
              <a:off x="1783557" y="1338077"/>
              <a:ext cx="6217443" cy="2048245"/>
            </a:xfrm>
            <a:prstGeom prst="rect">
              <a:avLst/>
            </a:prstGeom>
          </p:spPr>
        </p:pic>
      </p:grpSp>
    </p:spTree>
    <p:extLst>
      <p:ext uri="{BB962C8B-B14F-4D97-AF65-F5344CB8AC3E}">
        <p14:creationId xmlns:p14="http://schemas.microsoft.com/office/powerpoint/2010/main" val="7298897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172243"/>
            <a:ext cx="5257800" cy="1042988"/>
          </a:xfrm>
        </p:spPr>
        <p:txBody>
          <a:bodyPr/>
          <a:lstStyle/>
          <a:p>
            <a:pPr algn="ctr"/>
            <a:r>
              <a:rPr lang="en-US" dirty="0" smtClean="0"/>
              <a:t>Neutron Spin Echo </a:t>
            </a:r>
            <a:br>
              <a:rPr lang="en-US" dirty="0" smtClean="0"/>
            </a:br>
            <a:r>
              <a:rPr lang="en-US" dirty="0" smtClean="0"/>
              <a:t>in a Nutshell</a:t>
            </a:r>
            <a:endParaRPr lang="en-US" dirty="0"/>
          </a:p>
        </p:txBody>
      </p:sp>
      <p:sp>
        <p:nvSpPr>
          <p:cNvPr id="5" name="Content Placeholder 4"/>
          <p:cNvSpPr>
            <a:spLocks noGrp="1"/>
          </p:cNvSpPr>
          <p:nvPr>
            <p:ph sz="half" idx="1"/>
          </p:nvPr>
        </p:nvSpPr>
        <p:spPr>
          <a:xfrm>
            <a:off x="381000" y="1464759"/>
            <a:ext cx="5193118" cy="4783641"/>
          </a:xfrm>
        </p:spPr>
        <p:txBody>
          <a:bodyPr/>
          <a:lstStyle/>
          <a:p>
            <a:pPr marL="400050" lvl="1" indent="0">
              <a:buNone/>
            </a:pPr>
            <a:endParaRPr lang="en-US" sz="1800" b="1" u="sng" dirty="0" smtClean="0"/>
          </a:p>
          <a:p>
            <a:pPr marL="457200" indent="-457200">
              <a:buFont typeface="Wingdings" charset="2"/>
              <a:buChar char="Ø"/>
            </a:pPr>
            <a:r>
              <a:rPr lang="en-US" sz="2000" dirty="0"/>
              <a:t>M</a:t>
            </a:r>
            <a:r>
              <a:rPr lang="en-US" sz="2000" dirty="0" smtClean="0"/>
              <a:t>easures </a:t>
            </a:r>
            <a:r>
              <a:rPr lang="en-US" sz="2000" u="sng" dirty="0" smtClean="0"/>
              <a:t>very</a:t>
            </a:r>
            <a:r>
              <a:rPr lang="en-US" sz="2000" dirty="0" smtClean="0"/>
              <a:t> </a:t>
            </a:r>
            <a:r>
              <a:rPr lang="en-US" sz="2000" u="sng" dirty="0" smtClean="0"/>
              <a:t>small</a:t>
            </a:r>
            <a:r>
              <a:rPr lang="en-US" sz="2000" dirty="0" smtClean="0"/>
              <a:t> velocity changes by using neutron magnetic moment as a clock</a:t>
            </a:r>
          </a:p>
          <a:p>
            <a:pPr marL="457200" indent="-457200">
              <a:buFont typeface="Wingdings" charset="2"/>
              <a:buChar char="Ø"/>
            </a:pPr>
            <a:endParaRPr lang="en-US" sz="2000" dirty="0" smtClean="0"/>
          </a:p>
          <a:p>
            <a:pPr marL="457200" indent="-457200">
              <a:buFont typeface="Wingdings" charset="2"/>
              <a:buChar char="Ø"/>
            </a:pPr>
            <a:r>
              <a:rPr lang="en-US" sz="2000" dirty="0"/>
              <a:t>C</a:t>
            </a:r>
            <a:r>
              <a:rPr lang="en-US" sz="2000" dirty="0" smtClean="0"/>
              <a:t>omplementary to SANS/SAXS</a:t>
            </a:r>
          </a:p>
          <a:p>
            <a:pPr marL="457200" indent="-457200">
              <a:buFont typeface="Wingdings" charset="2"/>
              <a:buChar char="Ø"/>
            </a:pPr>
            <a:endParaRPr lang="en-US" sz="2000" dirty="0"/>
          </a:p>
          <a:p>
            <a:pPr marL="457200" indent="-457200">
              <a:buFont typeface="Wingdings" charset="2"/>
              <a:buChar char="Ø"/>
            </a:pPr>
            <a:r>
              <a:rPr lang="en-US" sz="2000" dirty="0"/>
              <a:t>B</a:t>
            </a:r>
            <a:r>
              <a:rPr lang="en-US" sz="2000" dirty="0" smtClean="0"/>
              <a:t>road </a:t>
            </a:r>
            <a:r>
              <a:rPr lang="en-US" sz="2000" dirty="0" err="1"/>
              <a:t>Δ</a:t>
            </a:r>
            <a:r>
              <a:rPr lang="en-US" sz="2000" dirty="0"/>
              <a:t>𝝀/</a:t>
            </a:r>
            <a:r>
              <a:rPr lang="en-US" sz="2000" dirty="0" smtClean="0"/>
              <a:t>𝝀 </a:t>
            </a:r>
            <a:r>
              <a:rPr lang="en-US" sz="2000" u="sng" dirty="0" smtClean="0"/>
              <a:t>and</a:t>
            </a:r>
            <a:r>
              <a:rPr lang="en-US" sz="2000" dirty="0" smtClean="0"/>
              <a:t> very </a:t>
            </a:r>
            <a:r>
              <a:rPr lang="en-US" sz="2000" dirty="0"/>
              <a:t>good resolution </a:t>
            </a:r>
            <a:endParaRPr lang="en-US" sz="2000" dirty="0" smtClean="0"/>
          </a:p>
          <a:p>
            <a:pPr marL="457200" indent="-457200">
              <a:buFont typeface="Wingdings" charset="2"/>
              <a:buChar char="Ø"/>
            </a:pPr>
            <a:endParaRPr lang="en-US" sz="2000" dirty="0" smtClean="0"/>
          </a:p>
          <a:p>
            <a:pPr marL="457200" indent="-457200">
              <a:buFont typeface="Wingdings" charset="2"/>
              <a:buChar char="Ø"/>
            </a:pPr>
            <a:r>
              <a:rPr lang="en-US" sz="2000" dirty="0" smtClean="0"/>
              <a:t>Intermediate </a:t>
            </a:r>
            <a:r>
              <a:rPr lang="en-US" sz="2000" dirty="0"/>
              <a:t>Scattering Function: </a:t>
            </a:r>
            <a:r>
              <a:rPr lang="en-US" altLang="en-US" sz="2000" i="1" dirty="0">
                <a:latin typeface="Times New Roman" charset="0"/>
                <a:ea typeface="Times New Roman" charset="0"/>
                <a:cs typeface="Times New Roman" charset="0"/>
              </a:rPr>
              <a:t>I(Q,𝜏</a:t>
            </a:r>
            <a:r>
              <a:rPr lang="en-US" altLang="en-US" sz="2000" i="1" dirty="0" smtClean="0">
                <a:latin typeface="Times New Roman" charset="0"/>
                <a:ea typeface="Times New Roman" charset="0"/>
                <a:cs typeface="Times New Roman" charset="0"/>
              </a:rPr>
              <a:t>)</a:t>
            </a:r>
            <a:endParaRPr lang="en-US" sz="2000" i="1" dirty="0">
              <a:latin typeface="Times New Roman" charset="0"/>
              <a:ea typeface="Times New Roman" charset="0"/>
              <a:cs typeface="Times New Roman" charset="0"/>
            </a:endParaRPr>
          </a:p>
          <a:p>
            <a:pPr marL="457200" indent="-457200">
              <a:buFont typeface="Wingdings" charset="2"/>
              <a:buChar char="Ø"/>
            </a:pPr>
            <a:endParaRPr lang="en-US" sz="2000" dirty="0"/>
          </a:p>
          <a:p>
            <a:pPr marL="457200" indent="-457200">
              <a:buFont typeface="Wingdings" charset="2"/>
              <a:buChar char="Ø"/>
            </a:pPr>
            <a:r>
              <a:rPr lang="en-US" sz="2000" dirty="0" smtClean="0"/>
              <a:t>Counting intensive</a:t>
            </a:r>
          </a:p>
        </p:txBody>
      </p:sp>
      <p:sp>
        <p:nvSpPr>
          <p:cNvPr id="4" name="Slide Number Placeholder 3"/>
          <p:cNvSpPr>
            <a:spLocks noGrp="1"/>
          </p:cNvSpPr>
          <p:nvPr>
            <p:ph type="sldNum" sz="quarter" idx="10"/>
          </p:nvPr>
        </p:nvSpPr>
        <p:spPr/>
        <p:txBody>
          <a:bodyPr/>
          <a:lstStyle/>
          <a:p>
            <a:pPr>
              <a:defRPr/>
            </a:pPr>
            <a:fld id="{3B339A1F-55BF-40E2-9DEE-43A199F36FAE}" type="slidenum">
              <a:rPr lang="de-DE" smtClean="0"/>
              <a:pPr>
                <a:defRPr/>
              </a:pPr>
              <a:t>2</a:t>
            </a:fld>
            <a:endParaRPr lang="de-DE"/>
          </a:p>
        </p:txBody>
      </p:sp>
      <p:pic>
        <p:nvPicPr>
          <p:cNvPr id="7" name="Content Placeholder 7"/>
          <p:cNvPicPr>
            <a:picLocks noGrp="1" noChangeAspect="1"/>
          </p:cNvPicPr>
          <p:nvPr>
            <p:ph sz="half" idx="2"/>
          </p:nvPr>
        </p:nvPicPr>
        <p:blipFill rotWithShape="1">
          <a:blip r:embed="rId3" cstate="print">
            <a:extLst>
              <a:ext uri="{28A0092B-C50C-407E-A947-70E740481C1C}">
                <a14:useLocalDpi xmlns:a14="http://schemas.microsoft.com/office/drawing/2010/main"/>
              </a:ext>
            </a:extLst>
          </a:blip>
          <a:srcRect r="-1299"/>
          <a:stretch/>
        </p:blipFill>
        <p:spPr>
          <a:xfrm>
            <a:off x="6263640" y="3886200"/>
            <a:ext cx="2255520" cy="2103120"/>
          </a:xfrm>
          <a:prstGeom prst="rect">
            <a:avLst/>
          </a:prstGeom>
        </p:spPr>
      </p:pic>
      <p:sp>
        <p:nvSpPr>
          <p:cNvPr id="8" name="Rectangle 7"/>
          <p:cNvSpPr/>
          <p:nvPr/>
        </p:nvSpPr>
        <p:spPr>
          <a:xfrm rot="16200000">
            <a:off x="5767029" y="4677714"/>
            <a:ext cx="623889" cy="307777"/>
          </a:xfrm>
          <a:prstGeom prst="rect">
            <a:avLst/>
          </a:prstGeom>
        </p:spPr>
        <p:txBody>
          <a:bodyPr wrap="none">
            <a:spAutoFit/>
          </a:bodyPr>
          <a:lstStyle/>
          <a:p>
            <a:r>
              <a:rPr lang="en-US" altLang="en-US" sz="1400" i="1" dirty="0"/>
              <a:t>I(Q,𝜏)</a:t>
            </a:r>
            <a:endParaRPr lang="en-US" sz="1400" dirty="0"/>
          </a:p>
        </p:txBody>
      </p:sp>
      <p:sp>
        <p:nvSpPr>
          <p:cNvPr id="9" name="Rectangle 8"/>
          <p:cNvSpPr/>
          <p:nvPr/>
        </p:nvSpPr>
        <p:spPr>
          <a:xfrm>
            <a:off x="7101840" y="5916109"/>
            <a:ext cx="604653" cy="307777"/>
          </a:xfrm>
          <a:prstGeom prst="rect">
            <a:avLst/>
          </a:prstGeom>
        </p:spPr>
        <p:txBody>
          <a:bodyPr wrap="none">
            <a:spAutoFit/>
          </a:bodyPr>
          <a:lstStyle/>
          <a:p>
            <a:r>
              <a:rPr lang="en-US" altLang="en-US" sz="1400" i="1" dirty="0" smtClean="0"/>
              <a:t>𝜏 </a:t>
            </a:r>
            <a:r>
              <a:rPr lang="en-US" altLang="en-US" sz="1400" dirty="0" smtClean="0"/>
              <a:t>[ns]</a:t>
            </a:r>
            <a:endParaRPr lang="en-US" sz="1400" dirty="0"/>
          </a:p>
        </p:txBody>
      </p:sp>
      <p:pic>
        <p:nvPicPr>
          <p:cNvPr id="10" name="Picture 5"/>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2127" t="13415" r="2939" b="3519"/>
          <a:stretch/>
        </p:blipFill>
        <p:spPr bwMode="auto">
          <a:xfrm>
            <a:off x="5551875" y="1625591"/>
            <a:ext cx="3566160" cy="1737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47007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219200" y="2286000"/>
            <a:ext cx="6553200" cy="1042988"/>
          </a:xfrm>
        </p:spPr>
        <p:txBody>
          <a:bodyPr/>
          <a:lstStyle/>
          <a:p>
            <a:pPr algn="ctr"/>
            <a:r>
              <a:rPr lang="en-US" dirty="0" smtClean="0"/>
              <a:t>Theme Variations</a:t>
            </a:r>
            <a:endParaRPr lang="en-US" dirty="0"/>
          </a:p>
        </p:txBody>
      </p:sp>
      <p:sp>
        <p:nvSpPr>
          <p:cNvPr id="5" name="Slide Number Placeholder 4"/>
          <p:cNvSpPr>
            <a:spLocks noGrp="1"/>
          </p:cNvSpPr>
          <p:nvPr>
            <p:ph type="sldNum" sz="quarter" idx="10"/>
          </p:nvPr>
        </p:nvSpPr>
        <p:spPr/>
        <p:txBody>
          <a:bodyPr/>
          <a:lstStyle/>
          <a:p>
            <a:pPr>
              <a:defRPr/>
            </a:pPr>
            <a:fld id="{3B339A1F-55BF-40E2-9DEE-43A199F36FAE}" type="slidenum">
              <a:rPr lang="de-DE" smtClean="0"/>
              <a:pPr>
                <a:defRPr/>
              </a:pPr>
              <a:t>20</a:t>
            </a:fld>
            <a:endParaRPr lang="de-DE"/>
          </a:p>
        </p:txBody>
      </p:sp>
    </p:spTree>
    <p:extLst>
      <p:ext uri="{BB962C8B-B14F-4D97-AF65-F5344CB8AC3E}">
        <p14:creationId xmlns:p14="http://schemas.microsoft.com/office/powerpoint/2010/main" val="17218556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2019300" y="381000"/>
            <a:ext cx="5105400" cy="1042988"/>
          </a:xfrm>
        </p:spPr>
        <p:txBody>
          <a:bodyPr/>
          <a:lstStyle/>
          <a:p>
            <a:pPr algn="ctr"/>
            <a:r>
              <a:rPr lang="en-US" dirty="0" smtClean="0"/>
              <a:t>Wide Angle Neutron Spin Echo</a:t>
            </a:r>
            <a:endParaRPr lang="en-US" dirty="0"/>
          </a:p>
        </p:txBody>
      </p:sp>
      <p:pic>
        <p:nvPicPr>
          <p:cNvPr id="12" name="Content Placeholder 11"/>
          <p:cNvPicPr>
            <a:picLocks noGrp="1" noChangeAspect="1"/>
          </p:cNvPicPr>
          <p:nvPr>
            <p:ph sz="half" idx="1"/>
          </p:nvPr>
        </p:nvPicPr>
        <p:blipFill>
          <a:blip r:embed="rId3"/>
          <a:stretch>
            <a:fillRect/>
          </a:stretch>
        </p:blipFill>
        <p:spPr>
          <a:xfrm>
            <a:off x="685800" y="1676400"/>
            <a:ext cx="3810000" cy="2857500"/>
          </a:xfrm>
          <a:prstGeom prst="rect">
            <a:avLst/>
          </a:prstGeom>
        </p:spPr>
      </p:pic>
      <p:pic>
        <p:nvPicPr>
          <p:cNvPr id="13" name="Content Placeholder 12"/>
          <p:cNvPicPr>
            <a:picLocks noGrp="1" noChangeAspect="1"/>
          </p:cNvPicPr>
          <p:nvPr>
            <p:ph sz="half" idx="2"/>
          </p:nvPr>
        </p:nvPicPr>
        <p:blipFill>
          <a:blip r:embed="rId4"/>
          <a:stretch>
            <a:fillRect/>
          </a:stretch>
        </p:blipFill>
        <p:spPr>
          <a:xfrm>
            <a:off x="673443" y="4602162"/>
            <a:ext cx="3810000" cy="1936750"/>
          </a:xfrm>
          <a:prstGeom prst="rect">
            <a:avLst/>
          </a:prstGeom>
        </p:spPr>
      </p:pic>
      <p:sp>
        <p:nvSpPr>
          <p:cNvPr id="7" name="Slide Number Placeholder 6"/>
          <p:cNvSpPr>
            <a:spLocks noGrp="1"/>
          </p:cNvSpPr>
          <p:nvPr>
            <p:ph type="sldNum" sz="quarter" idx="10"/>
          </p:nvPr>
        </p:nvSpPr>
        <p:spPr/>
        <p:txBody>
          <a:bodyPr/>
          <a:lstStyle/>
          <a:p>
            <a:pPr>
              <a:defRPr/>
            </a:pPr>
            <a:fld id="{3B339A1F-55BF-40E2-9DEE-43A199F36FAE}" type="slidenum">
              <a:rPr lang="de-DE" smtClean="0"/>
              <a:pPr>
                <a:defRPr/>
              </a:pPr>
              <a:t>21</a:t>
            </a:fld>
            <a:endParaRPr lang="de-DE"/>
          </a:p>
        </p:txBody>
      </p:sp>
      <p:pic>
        <p:nvPicPr>
          <p:cNvPr id="2" name="Picture 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800600" y="1884521"/>
            <a:ext cx="4191000" cy="2441258"/>
          </a:xfrm>
          <a:prstGeom prst="rect">
            <a:avLst/>
          </a:prstGeom>
        </p:spPr>
      </p:pic>
      <p:sp>
        <p:nvSpPr>
          <p:cNvPr id="3" name="TextBox 2"/>
          <p:cNvSpPr txBox="1"/>
          <p:nvPr/>
        </p:nvSpPr>
        <p:spPr>
          <a:xfrm>
            <a:off x="5457568" y="4924206"/>
            <a:ext cx="3200400" cy="646331"/>
          </a:xfrm>
          <a:prstGeom prst="rect">
            <a:avLst/>
          </a:prstGeom>
          <a:noFill/>
        </p:spPr>
        <p:txBody>
          <a:bodyPr wrap="square" rtlCol="0">
            <a:spAutoFit/>
          </a:bodyPr>
          <a:lstStyle/>
          <a:p>
            <a:pPr marL="285750" indent="-285750">
              <a:buFont typeface="Arial" charset="0"/>
              <a:buChar char="•"/>
            </a:pPr>
            <a:r>
              <a:rPr lang="en-US" dirty="0" smtClean="0"/>
              <a:t>Large angular coverage</a:t>
            </a:r>
          </a:p>
          <a:p>
            <a:pPr marL="285750" indent="-285750">
              <a:buFont typeface="Arial" charset="0"/>
              <a:buChar char="•"/>
            </a:pPr>
            <a:r>
              <a:rPr lang="en-US" dirty="0" smtClean="0"/>
              <a:t>Higher Q (up to 3</a:t>
            </a:r>
            <a:r>
              <a:rPr lang="en-US" b="1" dirty="0" smtClean="0">
                <a:latin typeface="Times New Roman" charset="0"/>
                <a:ea typeface="Times New Roman" charset="0"/>
                <a:cs typeface="Times New Roman" charset="0"/>
              </a:rPr>
              <a:t>Å</a:t>
            </a:r>
            <a:r>
              <a:rPr lang="en-US" baseline="30000" dirty="0" smtClean="0"/>
              <a:t>-1</a:t>
            </a:r>
            <a:r>
              <a:rPr lang="en-US" dirty="0" smtClean="0"/>
              <a:t>)</a:t>
            </a:r>
          </a:p>
        </p:txBody>
      </p:sp>
    </p:spTree>
    <p:extLst>
      <p:ext uri="{BB962C8B-B14F-4D97-AF65-F5344CB8AC3E}">
        <p14:creationId xmlns:p14="http://schemas.microsoft.com/office/powerpoint/2010/main" val="16934108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981200" y="267931"/>
            <a:ext cx="5486400" cy="1143000"/>
          </a:xfrm>
        </p:spPr>
        <p:txBody>
          <a:bodyPr/>
          <a:lstStyle/>
          <a:p>
            <a:r>
              <a:rPr lang="en-US" smtClean="0"/>
              <a:t>Resonance and SANS Spin Echo</a:t>
            </a:r>
            <a:endParaRPr lang="en-US" dirty="0"/>
          </a:p>
        </p:txBody>
      </p:sp>
      <p:sp>
        <p:nvSpPr>
          <p:cNvPr id="6" name="Text Placeholder 5"/>
          <p:cNvSpPr>
            <a:spLocks noGrp="1"/>
          </p:cNvSpPr>
          <p:nvPr>
            <p:ph type="body" idx="1"/>
          </p:nvPr>
        </p:nvSpPr>
        <p:spPr>
          <a:xfrm>
            <a:off x="457200" y="1535112"/>
            <a:ext cx="4040188" cy="827087"/>
          </a:xfrm>
        </p:spPr>
        <p:txBody>
          <a:bodyPr/>
          <a:lstStyle/>
          <a:p>
            <a:r>
              <a:rPr lang="en-US" dirty="0" smtClean="0"/>
              <a:t>NRSE: Neutron Resonance Spin Echo</a:t>
            </a:r>
            <a:endParaRPr lang="en-US" dirty="0"/>
          </a:p>
        </p:txBody>
      </p:sp>
      <p:sp>
        <p:nvSpPr>
          <p:cNvPr id="8" name="Text Placeholder 7"/>
          <p:cNvSpPr>
            <a:spLocks noGrp="1"/>
          </p:cNvSpPr>
          <p:nvPr>
            <p:ph type="body" sz="quarter" idx="3"/>
          </p:nvPr>
        </p:nvSpPr>
        <p:spPr>
          <a:xfrm>
            <a:off x="4814715" y="1535113"/>
            <a:ext cx="4041775" cy="827086"/>
          </a:xfrm>
        </p:spPr>
        <p:txBody>
          <a:bodyPr/>
          <a:lstStyle/>
          <a:p>
            <a:endParaRPr lang="en-US" dirty="0" smtClean="0"/>
          </a:p>
          <a:p>
            <a:r>
              <a:rPr lang="en-US" dirty="0" smtClean="0"/>
              <a:t>SESANS</a:t>
            </a:r>
          </a:p>
          <a:p>
            <a:r>
              <a:rPr lang="en-US" dirty="0" smtClean="0"/>
              <a:t>Spin Echo SANS</a:t>
            </a:r>
            <a:endParaRPr lang="en-US" dirty="0"/>
          </a:p>
        </p:txBody>
      </p:sp>
      <p:sp>
        <p:nvSpPr>
          <p:cNvPr id="4" name="Slide Number Placeholder 3"/>
          <p:cNvSpPr>
            <a:spLocks noGrp="1"/>
          </p:cNvSpPr>
          <p:nvPr>
            <p:ph type="sldNum" sz="quarter" idx="10"/>
          </p:nvPr>
        </p:nvSpPr>
        <p:spPr/>
        <p:txBody>
          <a:bodyPr/>
          <a:lstStyle/>
          <a:p>
            <a:pPr>
              <a:defRPr/>
            </a:pPr>
            <a:fld id="{3B339A1F-55BF-40E2-9DEE-43A199F36FAE}" type="slidenum">
              <a:rPr lang="de-DE" smtClean="0"/>
              <a:pPr>
                <a:defRPr/>
              </a:pPr>
              <a:t>22</a:t>
            </a:fld>
            <a:endParaRPr lang="de-DE"/>
          </a:p>
        </p:txBody>
      </p:sp>
      <p:pic>
        <p:nvPicPr>
          <p:cNvPr id="10" name="Content Placeholder 6"/>
          <p:cNvPicPr>
            <a:picLocks noGrp="1" noChangeAspect="1"/>
          </p:cNvPicPr>
          <p:nvPr>
            <p:ph sz="half" idx="2"/>
          </p:nvPr>
        </p:nvPicPr>
        <p:blipFill>
          <a:blip r:embed="rId3"/>
          <a:stretch>
            <a:fillRect/>
          </a:stretch>
        </p:blipFill>
        <p:spPr>
          <a:xfrm>
            <a:off x="457200" y="2393380"/>
            <a:ext cx="3688160" cy="2197475"/>
          </a:xfrm>
          <a:prstGeom prst="rect">
            <a:avLst/>
          </a:prstGeom>
        </p:spPr>
      </p:pic>
      <p:sp>
        <p:nvSpPr>
          <p:cNvPr id="13" name="TextBox 12"/>
          <p:cNvSpPr txBox="1"/>
          <p:nvPr/>
        </p:nvSpPr>
        <p:spPr>
          <a:xfrm>
            <a:off x="457200" y="4839218"/>
            <a:ext cx="3886199" cy="1477328"/>
          </a:xfrm>
          <a:prstGeom prst="rect">
            <a:avLst/>
          </a:prstGeom>
          <a:noFill/>
        </p:spPr>
        <p:txBody>
          <a:bodyPr wrap="square" rtlCol="0">
            <a:spAutoFit/>
          </a:bodyPr>
          <a:lstStyle/>
          <a:p>
            <a:r>
              <a:rPr lang="en-US" dirty="0" smtClean="0"/>
              <a:t>RF field instead of solenoid</a:t>
            </a:r>
          </a:p>
          <a:p>
            <a:endParaRPr lang="en-US" dirty="0"/>
          </a:p>
          <a:p>
            <a:pPr marL="285750" indent="-285750">
              <a:buFont typeface="Arial" charset="0"/>
              <a:buChar char="•"/>
            </a:pPr>
            <a:r>
              <a:rPr lang="en-US" dirty="0"/>
              <a:t>m</a:t>
            </a:r>
            <a:r>
              <a:rPr lang="en-US" dirty="0" smtClean="0"/>
              <a:t>ore compact design. </a:t>
            </a:r>
          </a:p>
          <a:p>
            <a:pPr marL="285750" indent="-285750">
              <a:buFont typeface="Arial" charset="0"/>
              <a:buChar char="•"/>
            </a:pPr>
            <a:r>
              <a:rPr lang="en-US" dirty="0"/>
              <a:t>s</a:t>
            </a:r>
            <a:r>
              <a:rPr lang="en-US" dirty="0" smtClean="0"/>
              <a:t>horter Fourier times</a:t>
            </a:r>
          </a:p>
          <a:p>
            <a:pPr marL="285750" indent="-285750">
              <a:buFont typeface="Arial" charset="0"/>
              <a:buChar char="•"/>
            </a:pPr>
            <a:endParaRPr lang="en-US" dirty="0"/>
          </a:p>
        </p:txBody>
      </p:sp>
      <p:sp>
        <p:nvSpPr>
          <p:cNvPr id="14" name="TextBox 13"/>
          <p:cNvSpPr txBox="1"/>
          <p:nvPr/>
        </p:nvSpPr>
        <p:spPr>
          <a:xfrm>
            <a:off x="4814715" y="4844473"/>
            <a:ext cx="4176885" cy="1200329"/>
          </a:xfrm>
          <a:prstGeom prst="rect">
            <a:avLst/>
          </a:prstGeom>
          <a:noFill/>
        </p:spPr>
        <p:txBody>
          <a:bodyPr wrap="square" rtlCol="0">
            <a:spAutoFit/>
          </a:bodyPr>
          <a:lstStyle/>
          <a:p>
            <a:r>
              <a:rPr lang="en-US" dirty="0" smtClean="0"/>
              <a:t>Spin Echo encoded SANS</a:t>
            </a:r>
          </a:p>
          <a:p>
            <a:endParaRPr lang="en-US" dirty="0"/>
          </a:p>
          <a:p>
            <a:pPr marL="285750" indent="-285750">
              <a:buFont typeface="Arial" charset="0"/>
              <a:buChar char="•"/>
            </a:pPr>
            <a:r>
              <a:rPr lang="en-US" dirty="0"/>
              <a:t>t</a:t>
            </a:r>
            <a:r>
              <a:rPr lang="en-US" dirty="0" smtClean="0"/>
              <a:t>ilted magnetic field</a:t>
            </a:r>
          </a:p>
          <a:p>
            <a:pPr marL="285750" indent="-285750">
              <a:buFont typeface="Arial" charset="0"/>
              <a:buChar char="•"/>
            </a:pPr>
            <a:r>
              <a:rPr lang="en-US" dirty="0" smtClean="0"/>
              <a:t>angle encoded in spin precession </a:t>
            </a:r>
            <a:endParaRPr lang="en-US" dirty="0"/>
          </a:p>
        </p:txBody>
      </p:sp>
      <p:pic>
        <p:nvPicPr>
          <p:cNvPr id="3" name="Content Placeholder 2"/>
          <p:cNvPicPr>
            <a:picLocks noGrp="1" noChangeAspect="1"/>
          </p:cNvPicPr>
          <p:nvPr>
            <p:ph sz="quarter" idx="4"/>
          </p:nvPr>
        </p:nvPicPr>
        <p:blipFill>
          <a:blip r:embed="rId4"/>
          <a:stretch>
            <a:fillRect/>
          </a:stretch>
        </p:blipFill>
        <p:spPr>
          <a:xfrm>
            <a:off x="4655535" y="2362200"/>
            <a:ext cx="4204561" cy="1524000"/>
          </a:xfrm>
          <a:prstGeom prst="rect">
            <a:avLst/>
          </a:prstGeom>
        </p:spPr>
      </p:pic>
    </p:spTree>
    <p:extLst>
      <p:ext uri="{BB962C8B-B14F-4D97-AF65-F5344CB8AC3E}">
        <p14:creationId xmlns:p14="http://schemas.microsoft.com/office/powerpoint/2010/main" val="6204100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Paramagnetic NSE</a:t>
            </a:r>
            <a:endParaRPr lang="en-US" dirty="0"/>
          </a:p>
        </p:txBody>
      </p:sp>
      <p:sp>
        <p:nvSpPr>
          <p:cNvPr id="5" name="Slide Number Placeholder 4"/>
          <p:cNvSpPr>
            <a:spLocks noGrp="1"/>
          </p:cNvSpPr>
          <p:nvPr>
            <p:ph type="sldNum" sz="quarter" idx="10"/>
          </p:nvPr>
        </p:nvSpPr>
        <p:spPr/>
        <p:txBody>
          <a:bodyPr/>
          <a:lstStyle/>
          <a:p>
            <a:pPr>
              <a:defRPr/>
            </a:pPr>
            <a:fld id="{3B339A1F-55BF-40E2-9DEE-43A199F36FAE}" type="slidenum">
              <a:rPr lang="de-DE" smtClean="0"/>
              <a:pPr>
                <a:defRPr/>
              </a:pPr>
              <a:t>23</a:t>
            </a:fld>
            <a:endParaRPr lang="de-DE"/>
          </a:p>
        </p:txBody>
      </p:sp>
      <p:pic>
        <p:nvPicPr>
          <p:cNvPr id="7" name="Picture 5"/>
          <p:cNvPicPr>
            <a:picLocks noGrp="1" noChangeAspect="1" noChangeArrowheads="1"/>
          </p:cNvPicPr>
          <p:nvPr>
            <p:ph idx="1"/>
          </p:nvPr>
        </p:nvPicPr>
        <p:blipFill rotWithShape="1">
          <a:blip r:embed="rId3" cstate="screen">
            <a:extLst>
              <a:ext uri="{28A0092B-C50C-407E-A947-70E740481C1C}">
                <a14:useLocalDpi xmlns:a14="http://schemas.microsoft.com/office/drawing/2010/main"/>
              </a:ext>
            </a:extLst>
          </a:blip>
          <a:srcRect l="2127" t="3532" r="4276" b="4775"/>
          <a:stretch/>
        </p:blipFill>
        <p:spPr bwMode="auto">
          <a:xfrm>
            <a:off x="1447800" y="759721"/>
            <a:ext cx="6601199" cy="3507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3886200" y="3352800"/>
            <a:ext cx="1295400" cy="584775"/>
          </a:xfrm>
          <a:prstGeom prst="rect">
            <a:avLst/>
          </a:prstGeom>
          <a:solidFill>
            <a:schemeClr val="bg1"/>
          </a:solidFill>
        </p:spPr>
        <p:txBody>
          <a:bodyPr wrap="square" rtlCol="0">
            <a:spAutoFit/>
          </a:bodyPr>
          <a:lstStyle/>
          <a:p>
            <a:r>
              <a:rPr lang="en-US" sz="1600" dirty="0">
                <a:solidFill>
                  <a:srgbClr val="FF0000"/>
                </a:solidFill>
              </a:rPr>
              <a:t>s</a:t>
            </a:r>
            <a:r>
              <a:rPr lang="en-US" sz="1600" dirty="0" smtClean="0">
                <a:solidFill>
                  <a:srgbClr val="FF0000"/>
                </a:solidFill>
              </a:rPr>
              <a:t>ample is the 𝜋-flipper</a:t>
            </a:r>
            <a:endParaRPr lang="en-US" sz="1600" dirty="0">
              <a:solidFill>
                <a:srgbClr val="FF0000"/>
              </a:solidFill>
            </a:endParaRPr>
          </a:p>
        </p:txBody>
      </p:sp>
      <p:pic>
        <p:nvPicPr>
          <p:cNvPr id="9" name="Picture 8"/>
          <p:cNvPicPr>
            <a:picLocks noChangeAspect="1"/>
          </p:cNvPicPr>
          <p:nvPr/>
        </p:nvPicPr>
        <p:blipFill>
          <a:blip r:embed="rId4"/>
          <a:stretch>
            <a:fillRect/>
          </a:stretch>
        </p:blipFill>
        <p:spPr>
          <a:xfrm>
            <a:off x="393229" y="4061149"/>
            <a:ext cx="4319075" cy="2141788"/>
          </a:xfrm>
          <a:prstGeom prst="rect">
            <a:avLst/>
          </a:prstGeom>
        </p:spPr>
      </p:pic>
      <p:pic>
        <p:nvPicPr>
          <p:cNvPr id="10" name="Content Placeholder 4"/>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bwMode="auto">
          <a:xfrm>
            <a:off x="5136646" y="4267200"/>
            <a:ext cx="3810373" cy="193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140615" y="6370443"/>
            <a:ext cx="7499219" cy="523220"/>
          </a:xfrm>
          <a:prstGeom prst="rect">
            <a:avLst/>
          </a:prstGeom>
          <a:noFill/>
        </p:spPr>
        <p:txBody>
          <a:bodyPr wrap="square" rtlCol="0">
            <a:spAutoFit/>
          </a:bodyPr>
          <a:lstStyle/>
          <a:p>
            <a:r>
              <a:rPr lang="en-US" sz="1400" dirty="0" err="1" smtClean="0"/>
              <a:t>C.Pappas</a:t>
            </a:r>
            <a:r>
              <a:rPr lang="en-US" sz="1400" dirty="0" smtClean="0"/>
              <a:t>, G. Ehlers, F. Mezei, Neutron Spin Echo and Magnetism </a:t>
            </a:r>
          </a:p>
          <a:p>
            <a:r>
              <a:rPr lang="en-US" sz="1400" dirty="0" smtClean="0"/>
              <a:t>in Neutron Scattering from Magnetic Materials, ed. T. </a:t>
            </a:r>
            <a:r>
              <a:rPr lang="en-US" sz="1400" dirty="0" err="1" smtClean="0"/>
              <a:t>Chatterji</a:t>
            </a:r>
            <a:r>
              <a:rPr lang="en-US" sz="1400" dirty="0"/>
              <a:t> </a:t>
            </a:r>
            <a:r>
              <a:rPr lang="en-US" sz="1400" dirty="0" smtClean="0"/>
              <a:t>(2006)</a:t>
            </a:r>
            <a:endParaRPr lang="en-US" sz="1400" dirty="0"/>
          </a:p>
        </p:txBody>
      </p:sp>
      <p:sp>
        <p:nvSpPr>
          <p:cNvPr id="12" name="TextBox 11"/>
          <p:cNvSpPr txBox="1"/>
          <p:nvPr/>
        </p:nvSpPr>
        <p:spPr>
          <a:xfrm>
            <a:off x="4688241" y="4881778"/>
            <a:ext cx="685800" cy="369332"/>
          </a:xfrm>
          <a:prstGeom prst="rect">
            <a:avLst/>
          </a:prstGeom>
          <a:noFill/>
        </p:spPr>
        <p:txBody>
          <a:bodyPr wrap="square" rtlCol="0">
            <a:spAutoFit/>
          </a:bodyPr>
          <a:lstStyle/>
          <a:p>
            <a:r>
              <a:rPr lang="en-US" smtClean="0"/>
              <a:t>M/2</a:t>
            </a:r>
            <a:endParaRPr lang="en-US"/>
          </a:p>
        </p:txBody>
      </p:sp>
      <p:cxnSp>
        <p:nvCxnSpPr>
          <p:cNvPr id="16" name="Straight Connector 15"/>
          <p:cNvCxnSpPr/>
          <p:nvPr/>
        </p:nvCxnSpPr>
        <p:spPr>
          <a:xfrm>
            <a:off x="5181600" y="5066444"/>
            <a:ext cx="3519134"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4419600" y="4247347"/>
            <a:ext cx="797579" cy="369332"/>
          </a:xfrm>
          <a:prstGeom prst="rect">
            <a:avLst/>
          </a:prstGeom>
          <a:noFill/>
        </p:spPr>
        <p:txBody>
          <a:bodyPr wrap="square" rtlCol="0">
            <a:spAutoFit/>
          </a:bodyPr>
          <a:lstStyle/>
          <a:p>
            <a:pPr algn="r"/>
            <a:r>
              <a:rPr lang="en-US" dirty="0" smtClean="0"/>
              <a:t>3M/4</a:t>
            </a:r>
            <a:endParaRPr lang="en-US" dirty="0"/>
          </a:p>
        </p:txBody>
      </p:sp>
      <p:sp>
        <p:nvSpPr>
          <p:cNvPr id="18" name="TextBox 17"/>
          <p:cNvSpPr txBox="1"/>
          <p:nvPr/>
        </p:nvSpPr>
        <p:spPr>
          <a:xfrm>
            <a:off x="4419600" y="5506262"/>
            <a:ext cx="797579" cy="369332"/>
          </a:xfrm>
          <a:prstGeom prst="rect">
            <a:avLst/>
          </a:prstGeom>
          <a:noFill/>
        </p:spPr>
        <p:txBody>
          <a:bodyPr wrap="square" rtlCol="0">
            <a:spAutoFit/>
          </a:bodyPr>
          <a:lstStyle/>
          <a:p>
            <a:pPr algn="r"/>
            <a:r>
              <a:rPr lang="en-US" dirty="0" smtClean="0"/>
              <a:t>M/4</a:t>
            </a:r>
            <a:endParaRPr lang="en-US" dirty="0"/>
          </a:p>
        </p:txBody>
      </p:sp>
    </p:spTree>
    <p:extLst>
      <p:ext uri="{BB962C8B-B14F-4D97-AF65-F5344CB8AC3E}">
        <p14:creationId xmlns:p14="http://schemas.microsoft.com/office/powerpoint/2010/main" val="14229051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110451" y="85966"/>
            <a:ext cx="5357149" cy="1042988"/>
          </a:xfrm>
        </p:spPr>
        <p:txBody>
          <a:bodyPr/>
          <a:lstStyle/>
          <a:p>
            <a:r>
              <a:rPr lang="en-US" dirty="0" smtClean="0"/>
              <a:t>NSE Spectrometers in the World</a:t>
            </a:r>
            <a:endParaRPr lang="en-US" dirty="0"/>
          </a:p>
        </p:txBody>
      </p:sp>
      <p:sp>
        <p:nvSpPr>
          <p:cNvPr id="5" name="Slide Number Placeholder 4"/>
          <p:cNvSpPr>
            <a:spLocks noGrp="1"/>
          </p:cNvSpPr>
          <p:nvPr>
            <p:ph type="sldNum" sz="quarter" idx="10"/>
          </p:nvPr>
        </p:nvSpPr>
        <p:spPr/>
        <p:txBody>
          <a:bodyPr/>
          <a:lstStyle/>
          <a:p>
            <a:pPr>
              <a:defRPr/>
            </a:pPr>
            <a:fld id="{3B339A1F-55BF-40E2-9DEE-43A199F36FAE}" type="slidenum">
              <a:rPr lang="de-DE" smtClean="0"/>
              <a:pPr>
                <a:defRPr/>
              </a:pPr>
              <a:t>24</a:t>
            </a:fld>
            <a:endParaRPr lang="de-DE"/>
          </a:p>
        </p:txBody>
      </p:sp>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81000" y="1367942"/>
            <a:ext cx="8610600" cy="4270858"/>
          </a:xfrm>
          <a:prstGeom prst="rect">
            <a:avLst/>
          </a:prstGeom>
        </p:spPr>
      </p:pic>
      <p:sp>
        <p:nvSpPr>
          <p:cNvPr id="8" name="TextBox 7"/>
          <p:cNvSpPr txBox="1"/>
          <p:nvPr/>
        </p:nvSpPr>
        <p:spPr>
          <a:xfrm>
            <a:off x="1135585" y="2650972"/>
            <a:ext cx="685800" cy="215444"/>
          </a:xfrm>
          <a:prstGeom prst="rect">
            <a:avLst/>
          </a:prstGeom>
          <a:noFill/>
        </p:spPr>
        <p:txBody>
          <a:bodyPr wrap="square" rtlCol="0">
            <a:spAutoFit/>
          </a:bodyPr>
          <a:lstStyle/>
          <a:p>
            <a:pPr algn="r"/>
            <a:r>
              <a:rPr lang="en-US" sz="800" b="1" dirty="0" smtClean="0">
                <a:solidFill>
                  <a:srgbClr val="FF0000"/>
                </a:solidFill>
              </a:rPr>
              <a:t>SNS-NSE</a:t>
            </a:r>
            <a:endParaRPr lang="en-US" sz="800" b="1" dirty="0">
              <a:solidFill>
                <a:srgbClr val="FF0000"/>
              </a:solidFill>
            </a:endParaRPr>
          </a:p>
        </p:txBody>
      </p:sp>
      <p:sp>
        <p:nvSpPr>
          <p:cNvPr id="9" name="Oval 8"/>
          <p:cNvSpPr/>
          <p:nvPr/>
        </p:nvSpPr>
        <p:spPr>
          <a:xfrm>
            <a:off x="1900839" y="2700261"/>
            <a:ext cx="76200" cy="76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745185" y="2720594"/>
            <a:ext cx="76200" cy="76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905558" y="2630639"/>
            <a:ext cx="685800" cy="215444"/>
          </a:xfrm>
          <a:prstGeom prst="rect">
            <a:avLst/>
          </a:prstGeom>
          <a:noFill/>
        </p:spPr>
        <p:txBody>
          <a:bodyPr wrap="square" rtlCol="0">
            <a:spAutoFit/>
          </a:bodyPr>
          <a:lstStyle/>
          <a:p>
            <a:r>
              <a:rPr lang="en-US" sz="800" b="1" dirty="0" smtClean="0">
                <a:solidFill>
                  <a:srgbClr val="FF0000"/>
                </a:solidFill>
              </a:rPr>
              <a:t>NG-A NSE</a:t>
            </a:r>
            <a:endParaRPr lang="en-US" sz="800" b="1" dirty="0">
              <a:solidFill>
                <a:srgbClr val="FF0000"/>
              </a:solidFill>
            </a:endParaRPr>
          </a:p>
        </p:txBody>
      </p:sp>
      <p:sp>
        <p:nvSpPr>
          <p:cNvPr id="12" name="Oval 11"/>
          <p:cNvSpPr/>
          <p:nvPr/>
        </p:nvSpPr>
        <p:spPr>
          <a:xfrm>
            <a:off x="7336971" y="2598222"/>
            <a:ext cx="76200" cy="76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7391400" y="2527756"/>
            <a:ext cx="685800" cy="215444"/>
          </a:xfrm>
          <a:prstGeom prst="rect">
            <a:avLst/>
          </a:prstGeom>
          <a:noFill/>
        </p:spPr>
        <p:txBody>
          <a:bodyPr wrap="square" rtlCol="0">
            <a:spAutoFit/>
          </a:bodyPr>
          <a:lstStyle/>
          <a:p>
            <a:r>
              <a:rPr lang="en-US" sz="800" b="1" dirty="0" smtClean="0">
                <a:solidFill>
                  <a:srgbClr val="FF0000"/>
                </a:solidFill>
              </a:rPr>
              <a:t>VIN-ROSE</a:t>
            </a:r>
            <a:endParaRPr lang="en-US" sz="800" b="1" dirty="0">
              <a:solidFill>
                <a:srgbClr val="FF0000"/>
              </a:solidFill>
            </a:endParaRPr>
          </a:p>
        </p:txBody>
      </p:sp>
      <p:sp>
        <p:nvSpPr>
          <p:cNvPr id="14" name="Oval 13"/>
          <p:cNvSpPr/>
          <p:nvPr/>
        </p:nvSpPr>
        <p:spPr>
          <a:xfrm>
            <a:off x="4150894" y="2273996"/>
            <a:ext cx="76200" cy="76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4150894" y="2204374"/>
            <a:ext cx="1716506" cy="215444"/>
          </a:xfrm>
          <a:prstGeom prst="rect">
            <a:avLst/>
          </a:prstGeom>
          <a:noFill/>
        </p:spPr>
        <p:txBody>
          <a:bodyPr wrap="square" rtlCol="0">
            <a:spAutoFit/>
          </a:bodyPr>
          <a:lstStyle/>
          <a:p>
            <a:r>
              <a:rPr lang="en-US" sz="800" b="1" dirty="0" smtClean="0">
                <a:solidFill>
                  <a:srgbClr val="FF0000"/>
                </a:solidFill>
              </a:rPr>
              <a:t>J-NSE, RESEDA, MIRA</a:t>
            </a:r>
            <a:endParaRPr lang="en-US" sz="800" b="1" dirty="0">
              <a:solidFill>
                <a:srgbClr val="FF0000"/>
              </a:solidFill>
            </a:endParaRPr>
          </a:p>
        </p:txBody>
      </p:sp>
      <p:sp>
        <p:nvSpPr>
          <p:cNvPr id="16" name="Oval 15"/>
          <p:cNvSpPr/>
          <p:nvPr/>
        </p:nvSpPr>
        <p:spPr>
          <a:xfrm>
            <a:off x="3984171" y="2393256"/>
            <a:ext cx="76200" cy="76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rot="1223564">
            <a:off x="3971567" y="2452374"/>
            <a:ext cx="762000" cy="215444"/>
          </a:xfrm>
          <a:prstGeom prst="rect">
            <a:avLst/>
          </a:prstGeom>
          <a:noFill/>
        </p:spPr>
        <p:txBody>
          <a:bodyPr wrap="square" rtlCol="0">
            <a:spAutoFit/>
          </a:bodyPr>
          <a:lstStyle/>
          <a:p>
            <a:r>
              <a:rPr lang="en-US" sz="800" b="1" dirty="0" smtClean="0">
                <a:solidFill>
                  <a:srgbClr val="FF0000"/>
                </a:solidFill>
              </a:rPr>
              <a:t>IN11, IN15</a:t>
            </a:r>
            <a:endParaRPr lang="en-US" sz="800" b="1" dirty="0">
              <a:solidFill>
                <a:srgbClr val="FF0000"/>
              </a:solidFill>
            </a:endParaRPr>
          </a:p>
        </p:txBody>
      </p:sp>
      <p:sp>
        <p:nvSpPr>
          <p:cNvPr id="18" name="Oval 17"/>
          <p:cNvSpPr/>
          <p:nvPr/>
        </p:nvSpPr>
        <p:spPr>
          <a:xfrm>
            <a:off x="3928310" y="2309736"/>
            <a:ext cx="76200" cy="76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a:t>
            </a:r>
            <a:endParaRPr lang="en-US"/>
          </a:p>
        </p:txBody>
      </p:sp>
      <p:sp>
        <p:nvSpPr>
          <p:cNvPr id="19" name="TextBox 18"/>
          <p:cNvSpPr txBox="1"/>
          <p:nvPr/>
        </p:nvSpPr>
        <p:spPr>
          <a:xfrm>
            <a:off x="3311129" y="2236238"/>
            <a:ext cx="685800" cy="215444"/>
          </a:xfrm>
          <a:prstGeom prst="rect">
            <a:avLst/>
          </a:prstGeom>
          <a:noFill/>
        </p:spPr>
        <p:txBody>
          <a:bodyPr wrap="square" rtlCol="0">
            <a:spAutoFit/>
          </a:bodyPr>
          <a:lstStyle/>
          <a:p>
            <a:pPr algn="r"/>
            <a:r>
              <a:rPr lang="en-US" sz="800" b="1" dirty="0" smtClean="0">
                <a:solidFill>
                  <a:srgbClr val="FF0000"/>
                </a:solidFill>
              </a:rPr>
              <a:t>MUSES</a:t>
            </a:r>
            <a:endParaRPr lang="en-US" sz="800" b="1" dirty="0">
              <a:solidFill>
                <a:srgbClr val="FF0000"/>
              </a:solidFill>
            </a:endParaRPr>
          </a:p>
        </p:txBody>
      </p:sp>
      <p:sp>
        <p:nvSpPr>
          <p:cNvPr id="20" name="Oval 19"/>
          <p:cNvSpPr/>
          <p:nvPr/>
        </p:nvSpPr>
        <p:spPr>
          <a:xfrm>
            <a:off x="4165351" y="2160038"/>
            <a:ext cx="76200" cy="76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rot="3483476">
            <a:off x="3553111" y="1820064"/>
            <a:ext cx="762000" cy="215444"/>
          </a:xfrm>
          <a:prstGeom prst="rect">
            <a:avLst/>
          </a:prstGeom>
          <a:noFill/>
        </p:spPr>
        <p:txBody>
          <a:bodyPr wrap="square" rtlCol="0">
            <a:spAutoFit/>
          </a:bodyPr>
          <a:lstStyle/>
          <a:p>
            <a:pPr algn="r"/>
            <a:r>
              <a:rPr lang="en-US" sz="800" b="1" dirty="0" smtClean="0">
                <a:solidFill>
                  <a:srgbClr val="FF0000"/>
                </a:solidFill>
              </a:rPr>
              <a:t>SESANS</a:t>
            </a:r>
            <a:endParaRPr lang="en-US" sz="800" b="1" dirty="0">
              <a:solidFill>
                <a:srgbClr val="FF0000"/>
              </a:solidFill>
            </a:endParaRPr>
          </a:p>
        </p:txBody>
      </p:sp>
      <p:sp>
        <p:nvSpPr>
          <p:cNvPr id="22" name="Oval 21"/>
          <p:cNvSpPr/>
          <p:nvPr/>
        </p:nvSpPr>
        <p:spPr>
          <a:xfrm>
            <a:off x="4006514" y="2199221"/>
            <a:ext cx="76200" cy="76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rot="20433682">
            <a:off x="4157446" y="1971385"/>
            <a:ext cx="762000" cy="215444"/>
          </a:xfrm>
          <a:prstGeom prst="rect">
            <a:avLst/>
          </a:prstGeom>
          <a:noFill/>
        </p:spPr>
        <p:txBody>
          <a:bodyPr wrap="square" rtlCol="0">
            <a:spAutoFit/>
          </a:bodyPr>
          <a:lstStyle/>
          <a:p>
            <a:r>
              <a:rPr lang="en-US" sz="800" b="1" dirty="0" smtClean="0">
                <a:solidFill>
                  <a:srgbClr val="FF0000"/>
                </a:solidFill>
              </a:rPr>
              <a:t>FLEXX</a:t>
            </a:r>
            <a:endParaRPr lang="en-US" sz="800" b="1" dirty="0">
              <a:solidFill>
                <a:srgbClr val="FF0000"/>
              </a:solidFill>
            </a:endParaRPr>
          </a:p>
        </p:txBody>
      </p:sp>
      <p:sp>
        <p:nvSpPr>
          <p:cNvPr id="30" name="Oval 29"/>
          <p:cNvSpPr/>
          <p:nvPr/>
        </p:nvSpPr>
        <p:spPr>
          <a:xfrm>
            <a:off x="7282542" y="2705944"/>
            <a:ext cx="76200" cy="76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7336971" y="2635478"/>
            <a:ext cx="685800" cy="215444"/>
          </a:xfrm>
          <a:prstGeom prst="rect">
            <a:avLst/>
          </a:prstGeom>
          <a:noFill/>
        </p:spPr>
        <p:txBody>
          <a:bodyPr wrap="square" rtlCol="0">
            <a:spAutoFit/>
          </a:bodyPr>
          <a:lstStyle/>
          <a:p>
            <a:r>
              <a:rPr lang="en-US" sz="800" b="1" dirty="0" err="1" smtClean="0">
                <a:solidFill>
                  <a:srgbClr val="FF0000"/>
                </a:solidFill>
              </a:rPr>
              <a:t>iNSE</a:t>
            </a:r>
            <a:endParaRPr lang="en-US" sz="800" b="1" dirty="0">
              <a:solidFill>
                <a:srgbClr val="FF0000"/>
              </a:solidFill>
            </a:endParaRPr>
          </a:p>
        </p:txBody>
      </p:sp>
      <p:sp>
        <p:nvSpPr>
          <p:cNvPr id="32" name="Right Arrow 31"/>
          <p:cNvSpPr/>
          <p:nvPr/>
        </p:nvSpPr>
        <p:spPr>
          <a:xfrm rot="2549382">
            <a:off x="1336063" y="2428948"/>
            <a:ext cx="425049" cy="2196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3852110" y="2091298"/>
            <a:ext cx="76200" cy="76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rot="3483476">
            <a:off x="3311910" y="1736026"/>
            <a:ext cx="762000" cy="215444"/>
          </a:xfrm>
          <a:prstGeom prst="rect">
            <a:avLst/>
          </a:prstGeom>
          <a:noFill/>
        </p:spPr>
        <p:txBody>
          <a:bodyPr wrap="square" rtlCol="0">
            <a:spAutoFit/>
          </a:bodyPr>
          <a:lstStyle/>
          <a:p>
            <a:pPr algn="r"/>
            <a:r>
              <a:rPr lang="en-US" sz="800" b="1" dirty="0" smtClean="0">
                <a:solidFill>
                  <a:srgbClr val="FF0000"/>
                </a:solidFill>
              </a:rPr>
              <a:t>LARMOR</a:t>
            </a:r>
            <a:endParaRPr lang="en-US" sz="800" b="1" dirty="0">
              <a:solidFill>
                <a:srgbClr val="FF0000"/>
              </a:solidFill>
            </a:endParaRPr>
          </a:p>
        </p:txBody>
      </p:sp>
    </p:spTree>
    <p:extLst>
      <p:ext uri="{BB962C8B-B14F-4D97-AF65-F5344CB8AC3E}">
        <p14:creationId xmlns:p14="http://schemas.microsoft.com/office/powerpoint/2010/main" val="4787025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NSE Around the World</a:t>
            </a:r>
            <a:endParaRPr lang="en-US" dirty="0"/>
          </a:p>
        </p:txBody>
      </p:sp>
      <p:sp>
        <p:nvSpPr>
          <p:cNvPr id="3" name="Slide Number Placeholder 2"/>
          <p:cNvSpPr>
            <a:spLocks noGrp="1"/>
          </p:cNvSpPr>
          <p:nvPr>
            <p:ph type="sldNum" sz="quarter" idx="10"/>
          </p:nvPr>
        </p:nvSpPr>
        <p:spPr/>
        <p:txBody>
          <a:bodyPr/>
          <a:lstStyle/>
          <a:p>
            <a:fld id="{3B339A1F-55BF-40E2-9DEE-43A199F36FAE}" type="slidenum">
              <a:rPr lang="de-DE" smtClean="0"/>
              <a:pPr/>
              <a:t>25</a:t>
            </a:fld>
            <a:endParaRPr lang="de-DE"/>
          </a:p>
        </p:txBody>
      </p:sp>
      <p:pic>
        <p:nvPicPr>
          <p:cNvPr id="9" name="Content Placeholder 8"/>
          <p:cNvPicPr>
            <a:picLocks noGrp="1" noChangeAspect="1"/>
          </p:cNvPicPr>
          <p:nvPr>
            <p:ph sz="half" idx="4294967295"/>
          </p:nvPr>
        </p:nvPicPr>
        <p:blipFill>
          <a:blip r:embed="rId3"/>
          <a:stretch>
            <a:fillRect/>
          </a:stretch>
        </p:blipFill>
        <p:spPr>
          <a:xfrm>
            <a:off x="672296" y="1054487"/>
            <a:ext cx="3810000" cy="2423035"/>
          </a:xfrm>
          <a:prstGeom prst="rect">
            <a:avLst/>
          </a:prstGeom>
        </p:spPr>
      </p:pic>
      <p:pic>
        <p:nvPicPr>
          <p:cNvPr id="11" name="Picture 17"/>
          <p:cNvPicPr>
            <a:picLocks/>
          </p:cNvPicPr>
          <p:nvPr/>
        </p:nvPicPr>
        <p:blipFill>
          <a:blip r:embed="rId4">
            <a:extLst>
              <a:ext uri="{28A0092B-C50C-407E-A947-70E740481C1C}">
                <a14:useLocalDpi xmlns:a14="http://schemas.microsoft.com/office/drawing/2010/main" val="0"/>
              </a:ext>
            </a:extLst>
          </a:blip>
          <a:stretch>
            <a:fillRect/>
          </a:stretch>
        </p:blipFill>
        <p:spPr bwMode="auto">
          <a:xfrm>
            <a:off x="672296" y="3713162"/>
            <a:ext cx="3810000" cy="254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a:stretch>
            <a:fillRect/>
          </a:stretch>
        </p:blipFill>
        <p:spPr>
          <a:xfrm>
            <a:off x="4983892" y="1054487"/>
            <a:ext cx="3892807" cy="2423035"/>
          </a:xfrm>
          <a:prstGeom prst="rect">
            <a:avLst/>
          </a:prstGeom>
        </p:spPr>
      </p:pic>
      <p:pic>
        <p:nvPicPr>
          <p:cNvPr id="5" name="Picture 4"/>
          <p:cNvPicPr>
            <a:picLocks noChangeAspect="1"/>
          </p:cNvPicPr>
          <p:nvPr/>
        </p:nvPicPr>
        <p:blipFill rotWithShape="1">
          <a:blip r:embed="rId6"/>
          <a:srcRect r="36666"/>
          <a:stretch/>
        </p:blipFill>
        <p:spPr>
          <a:xfrm>
            <a:off x="4983892" y="3713162"/>
            <a:ext cx="3890748" cy="2553185"/>
          </a:xfrm>
          <a:prstGeom prst="rect">
            <a:avLst/>
          </a:prstGeom>
        </p:spPr>
      </p:pic>
      <p:sp>
        <p:nvSpPr>
          <p:cNvPr id="7" name="TextBox 6"/>
          <p:cNvSpPr txBox="1"/>
          <p:nvPr/>
        </p:nvSpPr>
        <p:spPr>
          <a:xfrm>
            <a:off x="885134" y="1087438"/>
            <a:ext cx="1629466" cy="369332"/>
          </a:xfrm>
          <a:prstGeom prst="rect">
            <a:avLst/>
          </a:prstGeom>
          <a:noFill/>
        </p:spPr>
        <p:txBody>
          <a:bodyPr wrap="square" rtlCol="0">
            <a:spAutoFit/>
          </a:bodyPr>
          <a:lstStyle/>
          <a:p>
            <a:r>
              <a:rPr lang="en-US" b="1" smtClean="0">
                <a:solidFill>
                  <a:schemeClr val="bg1"/>
                </a:solidFill>
              </a:rPr>
              <a:t>IN11C @ ILL</a:t>
            </a:r>
            <a:endParaRPr lang="en-US" b="1" dirty="0">
              <a:solidFill>
                <a:schemeClr val="bg1"/>
              </a:solidFill>
            </a:endParaRPr>
          </a:p>
        </p:txBody>
      </p:sp>
      <p:sp>
        <p:nvSpPr>
          <p:cNvPr id="12" name="TextBox 11"/>
          <p:cNvSpPr txBox="1"/>
          <p:nvPr/>
        </p:nvSpPr>
        <p:spPr>
          <a:xfrm>
            <a:off x="5034224" y="1138412"/>
            <a:ext cx="1366576" cy="369332"/>
          </a:xfrm>
          <a:prstGeom prst="rect">
            <a:avLst/>
          </a:prstGeom>
          <a:noFill/>
        </p:spPr>
        <p:txBody>
          <a:bodyPr wrap="square" rtlCol="0">
            <a:spAutoFit/>
          </a:bodyPr>
          <a:lstStyle/>
          <a:p>
            <a:r>
              <a:rPr lang="en-US" b="1" smtClean="0">
                <a:solidFill>
                  <a:schemeClr val="bg1"/>
                </a:solidFill>
              </a:rPr>
              <a:t>IN15 @ ILL</a:t>
            </a:r>
            <a:endParaRPr lang="en-US" b="1" dirty="0">
              <a:solidFill>
                <a:schemeClr val="bg1"/>
              </a:solidFill>
            </a:endParaRPr>
          </a:p>
        </p:txBody>
      </p:sp>
      <p:sp>
        <p:nvSpPr>
          <p:cNvPr id="13" name="TextBox 12"/>
          <p:cNvSpPr txBox="1"/>
          <p:nvPr/>
        </p:nvSpPr>
        <p:spPr>
          <a:xfrm>
            <a:off x="672296" y="5868183"/>
            <a:ext cx="2147104" cy="369332"/>
          </a:xfrm>
          <a:prstGeom prst="rect">
            <a:avLst/>
          </a:prstGeom>
          <a:noFill/>
        </p:spPr>
        <p:txBody>
          <a:bodyPr wrap="square" rtlCol="0">
            <a:spAutoFit/>
          </a:bodyPr>
          <a:lstStyle/>
          <a:p>
            <a:r>
              <a:rPr lang="en-US" b="1" dirty="0" smtClean="0">
                <a:solidFill>
                  <a:schemeClr val="bg1"/>
                </a:solidFill>
              </a:rPr>
              <a:t>J-NSE @ FRM II</a:t>
            </a:r>
            <a:endParaRPr lang="en-US" b="1" dirty="0">
              <a:solidFill>
                <a:schemeClr val="bg1"/>
              </a:solidFill>
            </a:endParaRPr>
          </a:p>
        </p:txBody>
      </p:sp>
      <p:sp>
        <p:nvSpPr>
          <p:cNvPr id="14" name="TextBox 13"/>
          <p:cNvSpPr txBox="1"/>
          <p:nvPr/>
        </p:nvSpPr>
        <p:spPr>
          <a:xfrm>
            <a:off x="5159374" y="5868183"/>
            <a:ext cx="2232026" cy="369332"/>
          </a:xfrm>
          <a:prstGeom prst="rect">
            <a:avLst/>
          </a:prstGeom>
          <a:noFill/>
        </p:spPr>
        <p:txBody>
          <a:bodyPr wrap="square" rtlCol="0">
            <a:spAutoFit/>
          </a:bodyPr>
          <a:lstStyle/>
          <a:p>
            <a:r>
              <a:rPr lang="en-US" b="1" dirty="0" smtClean="0">
                <a:solidFill>
                  <a:schemeClr val="bg1"/>
                </a:solidFill>
              </a:rPr>
              <a:t>RESEDA @ FRM II</a:t>
            </a:r>
            <a:endParaRPr lang="en-US" b="1" dirty="0">
              <a:solidFill>
                <a:schemeClr val="bg1"/>
              </a:solidFill>
            </a:endParaRPr>
          </a:p>
        </p:txBody>
      </p:sp>
    </p:spTree>
    <p:extLst>
      <p:ext uri="{BB962C8B-B14F-4D97-AF65-F5344CB8AC3E}">
        <p14:creationId xmlns:p14="http://schemas.microsoft.com/office/powerpoint/2010/main" val="11304805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NSE Spectrometers </a:t>
            </a:r>
            <a:endParaRPr lang="en-US"/>
          </a:p>
        </p:txBody>
      </p:sp>
      <p:sp>
        <p:nvSpPr>
          <p:cNvPr id="4" name="Slide Number Placeholder 3"/>
          <p:cNvSpPr>
            <a:spLocks noGrp="1"/>
          </p:cNvSpPr>
          <p:nvPr>
            <p:ph type="sldNum" sz="quarter" idx="10"/>
          </p:nvPr>
        </p:nvSpPr>
        <p:spPr/>
        <p:txBody>
          <a:bodyPr/>
          <a:lstStyle/>
          <a:p>
            <a:pPr>
              <a:defRPr/>
            </a:pPr>
            <a:fld id="{3B339A1F-55BF-40E2-9DEE-43A199F36FAE}" type="slidenum">
              <a:rPr lang="de-DE" smtClean="0"/>
              <a:pPr>
                <a:defRPr/>
              </a:pPr>
              <a:t>26</a:t>
            </a:fld>
            <a:endParaRPr lang="de-DE"/>
          </a:p>
        </p:txBody>
      </p:sp>
      <p:sp>
        <p:nvSpPr>
          <p:cNvPr id="6" name="Content Placeholder 5"/>
          <p:cNvSpPr>
            <a:spLocks noGrp="1"/>
          </p:cNvSpPr>
          <p:nvPr>
            <p:ph idx="1"/>
          </p:nvPr>
        </p:nvSpPr>
        <p:spPr>
          <a:xfrm>
            <a:off x="376518" y="838199"/>
            <a:ext cx="8512175" cy="5883275"/>
          </a:xfrm>
        </p:spPr>
        <p:txBody>
          <a:bodyPr/>
          <a:lstStyle/>
          <a:p>
            <a:pPr marL="0" indent="0"/>
            <a:r>
              <a:rPr lang="en-US" sz="2000" dirty="0" smtClean="0"/>
              <a:t>Classic “IN11-Type”</a:t>
            </a:r>
          </a:p>
          <a:p>
            <a:pPr>
              <a:buFont typeface="Arial" charset="0"/>
              <a:buChar char="•"/>
            </a:pPr>
            <a:r>
              <a:rPr lang="en-US" sz="2000" dirty="0" smtClean="0"/>
              <a:t>IN11 - </a:t>
            </a:r>
            <a:r>
              <a:rPr lang="en-US" sz="2000" dirty="0"/>
              <a:t>Institute Laue-</a:t>
            </a:r>
            <a:r>
              <a:rPr lang="en-US" sz="2000" dirty="0" err="1"/>
              <a:t>Langevin</a:t>
            </a:r>
            <a:r>
              <a:rPr lang="en-US" sz="2000" dirty="0"/>
              <a:t>, Grenoble, France</a:t>
            </a:r>
          </a:p>
          <a:p>
            <a:pPr>
              <a:buFont typeface="Arial" charset="0"/>
              <a:buChar char="•"/>
            </a:pPr>
            <a:r>
              <a:rPr lang="en-US" sz="2000" dirty="0" smtClean="0"/>
              <a:t>IN15 - </a:t>
            </a:r>
            <a:r>
              <a:rPr lang="en-US" sz="2000" dirty="0"/>
              <a:t>Institute Laue-</a:t>
            </a:r>
            <a:r>
              <a:rPr lang="en-US" sz="2000" dirty="0" err="1"/>
              <a:t>Langevin</a:t>
            </a:r>
            <a:r>
              <a:rPr lang="en-US" sz="2000" dirty="0"/>
              <a:t>, Grenoble, France</a:t>
            </a:r>
          </a:p>
          <a:p>
            <a:pPr>
              <a:buFont typeface="Arial" charset="0"/>
              <a:buChar char="•"/>
            </a:pPr>
            <a:r>
              <a:rPr lang="en-US" sz="2000" u="sng" dirty="0" smtClean="0">
                <a:solidFill>
                  <a:schemeClr val="accent2"/>
                </a:solidFill>
              </a:rPr>
              <a:t>J-NSE – JCNS hosted by FRM-II, Garching, Germany</a:t>
            </a:r>
          </a:p>
          <a:p>
            <a:pPr>
              <a:buFont typeface="Arial" charset="0"/>
              <a:buChar char="•"/>
            </a:pPr>
            <a:r>
              <a:rPr lang="en-US" sz="2000" dirty="0" smtClean="0"/>
              <a:t>NG-A NSE – NIST, Gaithersburg, USA</a:t>
            </a:r>
          </a:p>
          <a:p>
            <a:pPr>
              <a:buFont typeface="Arial" charset="0"/>
              <a:buChar char="•"/>
            </a:pPr>
            <a:r>
              <a:rPr lang="en-US" sz="2000" u="sng" dirty="0" smtClean="0">
                <a:solidFill>
                  <a:schemeClr val="accent2"/>
                </a:solidFill>
              </a:rPr>
              <a:t>BL-15 SNS-NSE – JCNS/ORNL, Oak Ridge, USA</a:t>
            </a:r>
          </a:p>
          <a:p>
            <a:pPr>
              <a:buFont typeface="Arial" charset="0"/>
              <a:buChar char="•"/>
            </a:pPr>
            <a:r>
              <a:rPr lang="en-US" sz="2000" dirty="0"/>
              <a:t>C2-3-1 </a:t>
            </a:r>
            <a:r>
              <a:rPr lang="en-US" sz="2000" dirty="0" err="1"/>
              <a:t>iNSE</a:t>
            </a:r>
            <a:r>
              <a:rPr lang="en-US" sz="2000" dirty="0"/>
              <a:t>, ISSP JRR-3M, Tokai, </a:t>
            </a:r>
            <a:r>
              <a:rPr lang="en-US" sz="2000" dirty="0" smtClean="0"/>
              <a:t>Japan</a:t>
            </a:r>
          </a:p>
          <a:p>
            <a:pPr>
              <a:buFont typeface="Arial" charset="0"/>
              <a:buChar char="•"/>
            </a:pPr>
            <a:endParaRPr lang="en-US" sz="2000" u="sng" dirty="0">
              <a:solidFill>
                <a:schemeClr val="accent2"/>
              </a:solidFill>
            </a:endParaRPr>
          </a:p>
          <a:p>
            <a:pPr marL="0" indent="0"/>
            <a:r>
              <a:rPr lang="en-US" sz="2000" dirty="0" smtClean="0"/>
              <a:t>Other:</a:t>
            </a:r>
            <a:endParaRPr lang="en-US" sz="2000" dirty="0"/>
          </a:p>
          <a:p>
            <a:pPr>
              <a:buFont typeface="Arial" charset="0"/>
              <a:buChar char="•"/>
            </a:pPr>
            <a:r>
              <a:rPr lang="en-US" sz="2000" dirty="0" smtClean="0"/>
              <a:t>MUSES [NRSE] – </a:t>
            </a:r>
            <a:r>
              <a:rPr lang="en-US" sz="2000" dirty="0" err="1"/>
              <a:t>Laboratoire</a:t>
            </a:r>
            <a:r>
              <a:rPr lang="en-US" sz="2000" dirty="0"/>
              <a:t> Léon </a:t>
            </a:r>
            <a:r>
              <a:rPr lang="en-US" sz="2000" dirty="0" smtClean="0"/>
              <a:t>Brillouin, </a:t>
            </a:r>
            <a:r>
              <a:rPr lang="en-US" sz="2000" dirty="0" err="1" smtClean="0"/>
              <a:t>Saclay</a:t>
            </a:r>
            <a:r>
              <a:rPr lang="en-US" sz="2000" dirty="0" smtClean="0"/>
              <a:t>, France</a:t>
            </a:r>
            <a:endParaRPr lang="en-US" sz="2000" dirty="0"/>
          </a:p>
          <a:p>
            <a:pPr>
              <a:buFont typeface="Arial" charset="0"/>
              <a:buChar char="•"/>
            </a:pPr>
            <a:r>
              <a:rPr lang="en-US" sz="2000" dirty="0" smtClean="0"/>
              <a:t>RESEDA [NRSE] – FRM-II, Garching, Germany</a:t>
            </a:r>
          </a:p>
          <a:p>
            <a:pPr>
              <a:buFont typeface="Arial" charset="0"/>
              <a:buChar char="•"/>
            </a:pPr>
            <a:r>
              <a:rPr lang="en-US" sz="2000" dirty="0" smtClean="0"/>
              <a:t>MIRA [TAS+MIEZE] – FRM-II, Garching, Germany</a:t>
            </a:r>
          </a:p>
          <a:p>
            <a:pPr>
              <a:buFont typeface="Arial" charset="0"/>
              <a:buChar char="•"/>
            </a:pPr>
            <a:r>
              <a:rPr lang="en-US" sz="2000" dirty="0" smtClean="0"/>
              <a:t>FLEXX [TAS+NRSE] – HZB, Berlin, Germany</a:t>
            </a:r>
          </a:p>
          <a:p>
            <a:pPr>
              <a:buFont typeface="Arial" charset="0"/>
              <a:buChar char="•"/>
            </a:pPr>
            <a:r>
              <a:rPr lang="en-US" sz="2000" dirty="0" smtClean="0"/>
              <a:t>Larmor [SE+SANS] – ISIS, </a:t>
            </a:r>
            <a:r>
              <a:rPr lang="en-US" sz="2000" dirty="0" err="1" smtClean="0"/>
              <a:t>Didcot</a:t>
            </a:r>
            <a:r>
              <a:rPr lang="en-US" sz="2000" dirty="0" smtClean="0"/>
              <a:t>, UK</a:t>
            </a:r>
          </a:p>
          <a:p>
            <a:pPr>
              <a:buFont typeface="Arial" charset="0"/>
              <a:buChar char="•"/>
            </a:pPr>
            <a:r>
              <a:rPr lang="en-US" sz="2000" dirty="0" smtClean="0"/>
              <a:t>SESANS [SE+SANS] – TU Delft, Holland</a:t>
            </a:r>
          </a:p>
          <a:p>
            <a:pPr>
              <a:buFont typeface="Arial" charset="0"/>
              <a:buChar char="•"/>
            </a:pPr>
            <a:r>
              <a:rPr lang="en-US" sz="2000" dirty="0"/>
              <a:t>C2-3-1 </a:t>
            </a:r>
            <a:r>
              <a:rPr lang="en-US" sz="2000" dirty="0" err="1"/>
              <a:t>iNSE</a:t>
            </a:r>
            <a:r>
              <a:rPr lang="en-US" sz="2000" dirty="0"/>
              <a:t>, ISSP JRR-3M, Tokai, Japan</a:t>
            </a:r>
          </a:p>
          <a:p>
            <a:pPr>
              <a:buFont typeface="Arial" charset="0"/>
              <a:buChar char="•"/>
            </a:pPr>
            <a:endParaRPr lang="en-US" sz="2000" dirty="0" smtClean="0"/>
          </a:p>
          <a:p>
            <a:pPr>
              <a:buFont typeface="Arial" charset="0"/>
              <a:buChar char="•"/>
            </a:pPr>
            <a:endParaRPr lang="en-US" dirty="0" smtClean="0"/>
          </a:p>
          <a:p>
            <a:pPr>
              <a:buFont typeface="Arial" charset="0"/>
              <a:buChar char="•"/>
            </a:pPr>
            <a:endParaRPr lang="en-US" dirty="0"/>
          </a:p>
          <a:p>
            <a:pPr>
              <a:buFont typeface="Arial" charset="0"/>
              <a:buChar char="•"/>
            </a:pPr>
            <a:endParaRPr lang="en-US" u="sng" dirty="0" smtClean="0">
              <a:solidFill>
                <a:schemeClr val="accent2"/>
              </a:solidFill>
            </a:endParaRPr>
          </a:p>
          <a:p>
            <a:pPr>
              <a:buFont typeface="Arial" charset="0"/>
              <a:buChar char="•"/>
            </a:pPr>
            <a:endParaRPr lang="en-US" dirty="0" smtClean="0"/>
          </a:p>
        </p:txBody>
      </p:sp>
    </p:spTree>
    <p:extLst>
      <p:ext uri="{BB962C8B-B14F-4D97-AF65-F5344CB8AC3E}">
        <p14:creationId xmlns:p14="http://schemas.microsoft.com/office/powerpoint/2010/main" val="16372423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3B339A1F-55BF-40E2-9DEE-43A199F36FAE}" type="slidenum">
              <a:rPr lang="de-DE" smtClean="0"/>
              <a:pPr>
                <a:defRPr/>
              </a:pPr>
              <a:t>27</a:t>
            </a:fld>
            <a:endParaRPr lang="de-DE"/>
          </a:p>
        </p:txBody>
      </p:sp>
      <p:sp>
        <p:nvSpPr>
          <p:cNvPr id="5" name="Title 1"/>
          <p:cNvSpPr txBox="1">
            <a:spLocks/>
          </p:cNvSpPr>
          <p:nvPr/>
        </p:nvSpPr>
        <p:spPr>
          <a:xfrm>
            <a:off x="1447800" y="2971800"/>
            <a:ext cx="6553200" cy="1042988"/>
          </a:xfrm>
          <a:prstGeom prst="rect">
            <a:avLst/>
          </a:prstGeom>
        </p:spPr>
        <p:txBody>
          <a:bodyPr/>
          <a:lstStyle>
            <a:lvl1pPr algn="l" rtl="0" eaLnBrk="1" fontAlgn="base" hangingPunct="1">
              <a:spcBef>
                <a:spcPct val="0"/>
              </a:spcBef>
              <a:spcAft>
                <a:spcPct val="0"/>
              </a:spcAft>
              <a:defRPr sz="2600" b="1">
                <a:solidFill>
                  <a:srgbClr val="005B82"/>
                </a:solidFill>
                <a:latin typeface="+mj-lt"/>
                <a:ea typeface="+mj-ea"/>
                <a:cs typeface="+mj-cs"/>
              </a:defRPr>
            </a:lvl1pPr>
            <a:lvl2pPr algn="l" rtl="0" eaLnBrk="1" fontAlgn="base" hangingPunct="1">
              <a:spcBef>
                <a:spcPct val="0"/>
              </a:spcBef>
              <a:spcAft>
                <a:spcPct val="0"/>
              </a:spcAft>
              <a:defRPr sz="2600" b="1">
                <a:solidFill>
                  <a:srgbClr val="005B82"/>
                </a:solidFill>
                <a:latin typeface="Arial" pitchFamily="34" charset="0"/>
              </a:defRPr>
            </a:lvl2pPr>
            <a:lvl3pPr algn="l" rtl="0" eaLnBrk="1" fontAlgn="base" hangingPunct="1">
              <a:spcBef>
                <a:spcPct val="0"/>
              </a:spcBef>
              <a:spcAft>
                <a:spcPct val="0"/>
              </a:spcAft>
              <a:defRPr sz="2600" b="1">
                <a:solidFill>
                  <a:srgbClr val="005B82"/>
                </a:solidFill>
                <a:latin typeface="Arial" pitchFamily="34" charset="0"/>
              </a:defRPr>
            </a:lvl3pPr>
            <a:lvl4pPr algn="l" rtl="0" eaLnBrk="1" fontAlgn="base" hangingPunct="1">
              <a:spcBef>
                <a:spcPct val="0"/>
              </a:spcBef>
              <a:spcAft>
                <a:spcPct val="0"/>
              </a:spcAft>
              <a:defRPr sz="2600" b="1">
                <a:solidFill>
                  <a:srgbClr val="005B82"/>
                </a:solidFill>
                <a:latin typeface="Arial" pitchFamily="34" charset="0"/>
              </a:defRPr>
            </a:lvl4pPr>
            <a:lvl5pPr algn="l" rtl="0" eaLnBrk="1" fontAlgn="base" hangingPunct="1">
              <a:spcBef>
                <a:spcPct val="0"/>
              </a:spcBef>
              <a:spcAft>
                <a:spcPct val="0"/>
              </a:spcAft>
              <a:defRPr sz="2600" b="1">
                <a:solidFill>
                  <a:srgbClr val="005B82"/>
                </a:solidFill>
                <a:latin typeface="Arial" pitchFamily="34" charset="0"/>
              </a:defRPr>
            </a:lvl5pPr>
            <a:lvl6pPr marL="457200" algn="l" rtl="0" eaLnBrk="1" fontAlgn="base" hangingPunct="1">
              <a:spcBef>
                <a:spcPct val="0"/>
              </a:spcBef>
              <a:spcAft>
                <a:spcPct val="0"/>
              </a:spcAft>
              <a:defRPr sz="2600" b="1">
                <a:solidFill>
                  <a:srgbClr val="005B82"/>
                </a:solidFill>
                <a:latin typeface="Arial" pitchFamily="34" charset="0"/>
              </a:defRPr>
            </a:lvl6pPr>
            <a:lvl7pPr marL="914400" algn="l" rtl="0" eaLnBrk="1" fontAlgn="base" hangingPunct="1">
              <a:spcBef>
                <a:spcPct val="0"/>
              </a:spcBef>
              <a:spcAft>
                <a:spcPct val="0"/>
              </a:spcAft>
              <a:defRPr sz="2600" b="1">
                <a:solidFill>
                  <a:srgbClr val="005B82"/>
                </a:solidFill>
                <a:latin typeface="Arial" pitchFamily="34" charset="0"/>
              </a:defRPr>
            </a:lvl7pPr>
            <a:lvl8pPr marL="1371600" algn="l" rtl="0" eaLnBrk="1" fontAlgn="base" hangingPunct="1">
              <a:spcBef>
                <a:spcPct val="0"/>
              </a:spcBef>
              <a:spcAft>
                <a:spcPct val="0"/>
              </a:spcAft>
              <a:defRPr sz="2600" b="1">
                <a:solidFill>
                  <a:srgbClr val="005B82"/>
                </a:solidFill>
                <a:latin typeface="Arial" pitchFamily="34" charset="0"/>
              </a:defRPr>
            </a:lvl8pPr>
            <a:lvl9pPr marL="1828800" algn="l" rtl="0" eaLnBrk="1" fontAlgn="base" hangingPunct="1">
              <a:spcBef>
                <a:spcPct val="0"/>
              </a:spcBef>
              <a:spcAft>
                <a:spcPct val="0"/>
              </a:spcAft>
              <a:defRPr sz="2600" b="1">
                <a:solidFill>
                  <a:srgbClr val="005B82"/>
                </a:solidFill>
                <a:latin typeface="Arial" pitchFamily="34" charset="0"/>
              </a:defRPr>
            </a:lvl9pPr>
          </a:lstStyle>
          <a:p>
            <a:r>
              <a:rPr lang="en-US" kern="0" smtClean="0"/>
              <a:t>SNS-NSE: NSE Spectrometer at SNS</a:t>
            </a:r>
            <a:endParaRPr lang="en-US" kern="0"/>
          </a:p>
        </p:txBody>
      </p:sp>
    </p:spTree>
    <p:extLst>
      <p:ext uri="{BB962C8B-B14F-4D97-AF65-F5344CB8AC3E}">
        <p14:creationId xmlns:p14="http://schemas.microsoft.com/office/powerpoint/2010/main" val="20996296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3B339A1F-55BF-40E2-9DEE-43A199F36FAE}" type="slidenum">
              <a:rPr lang="de-DE" smtClean="0"/>
              <a:pPr>
                <a:defRPr/>
              </a:pPr>
              <a:t>28</a:t>
            </a:fld>
            <a:endParaRPr lang="de-DE"/>
          </a:p>
        </p:txBody>
      </p:sp>
      <p:sp>
        <p:nvSpPr>
          <p:cNvPr id="6" name="Rectangle 4"/>
          <p:cNvSpPr txBox="1">
            <a:spLocks noChangeArrowheads="1"/>
          </p:cNvSpPr>
          <p:nvPr/>
        </p:nvSpPr>
        <p:spPr>
          <a:xfrm>
            <a:off x="1485900" y="150789"/>
            <a:ext cx="6553200" cy="575469"/>
          </a:xfrm>
          <a:prstGeom prst="rect">
            <a:avLst/>
          </a:prstGeom>
        </p:spPr>
        <p:txBody>
          <a:bodyPr/>
          <a:lstStyle>
            <a:lvl1pPr algn="l" rtl="0" eaLnBrk="1" fontAlgn="base" hangingPunct="1">
              <a:spcBef>
                <a:spcPct val="0"/>
              </a:spcBef>
              <a:spcAft>
                <a:spcPct val="0"/>
              </a:spcAft>
              <a:defRPr sz="2600" b="1">
                <a:solidFill>
                  <a:srgbClr val="005B82"/>
                </a:solidFill>
                <a:latin typeface="+mj-lt"/>
                <a:ea typeface="+mj-ea"/>
                <a:cs typeface="+mj-cs"/>
              </a:defRPr>
            </a:lvl1pPr>
            <a:lvl2pPr algn="l" rtl="0" eaLnBrk="1" fontAlgn="base" hangingPunct="1">
              <a:spcBef>
                <a:spcPct val="0"/>
              </a:spcBef>
              <a:spcAft>
                <a:spcPct val="0"/>
              </a:spcAft>
              <a:defRPr sz="2600" b="1">
                <a:solidFill>
                  <a:srgbClr val="005B82"/>
                </a:solidFill>
                <a:latin typeface="Arial" pitchFamily="34" charset="0"/>
              </a:defRPr>
            </a:lvl2pPr>
            <a:lvl3pPr algn="l" rtl="0" eaLnBrk="1" fontAlgn="base" hangingPunct="1">
              <a:spcBef>
                <a:spcPct val="0"/>
              </a:spcBef>
              <a:spcAft>
                <a:spcPct val="0"/>
              </a:spcAft>
              <a:defRPr sz="2600" b="1">
                <a:solidFill>
                  <a:srgbClr val="005B82"/>
                </a:solidFill>
                <a:latin typeface="Arial" pitchFamily="34" charset="0"/>
              </a:defRPr>
            </a:lvl3pPr>
            <a:lvl4pPr algn="l" rtl="0" eaLnBrk="1" fontAlgn="base" hangingPunct="1">
              <a:spcBef>
                <a:spcPct val="0"/>
              </a:spcBef>
              <a:spcAft>
                <a:spcPct val="0"/>
              </a:spcAft>
              <a:defRPr sz="2600" b="1">
                <a:solidFill>
                  <a:srgbClr val="005B82"/>
                </a:solidFill>
                <a:latin typeface="Arial" pitchFamily="34" charset="0"/>
              </a:defRPr>
            </a:lvl4pPr>
            <a:lvl5pPr algn="l" rtl="0" eaLnBrk="1" fontAlgn="base" hangingPunct="1">
              <a:spcBef>
                <a:spcPct val="0"/>
              </a:spcBef>
              <a:spcAft>
                <a:spcPct val="0"/>
              </a:spcAft>
              <a:defRPr sz="2600" b="1">
                <a:solidFill>
                  <a:srgbClr val="005B82"/>
                </a:solidFill>
                <a:latin typeface="Arial" pitchFamily="34" charset="0"/>
              </a:defRPr>
            </a:lvl5pPr>
            <a:lvl6pPr marL="457200" algn="l" rtl="0" eaLnBrk="1" fontAlgn="base" hangingPunct="1">
              <a:spcBef>
                <a:spcPct val="0"/>
              </a:spcBef>
              <a:spcAft>
                <a:spcPct val="0"/>
              </a:spcAft>
              <a:defRPr sz="2600" b="1">
                <a:solidFill>
                  <a:srgbClr val="005B82"/>
                </a:solidFill>
                <a:latin typeface="Arial" pitchFamily="34" charset="0"/>
              </a:defRPr>
            </a:lvl6pPr>
            <a:lvl7pPr marL="914400" algn="l" rtl="0" eaLnBrk="1" fontAlgn="base" hangingPunct="1">
              <a:spcBef>
                <a:spcPct val="0"/>
              </a:spcBef>
              <a:spcAft>
                <a:spcPct val="0"/>
              </a:spcAft>
              <a:defRPr sz="2600" b="1">
                <a:solidFill>
                  <a:srgbClr val="005B82"/>
                </a:solidFill>
                <a:latin typeface="Arial" pitchFamily="34" charset="0"/>
              </a:defRPr>
            </a:lvl7pPr>
            <a:lvl8pPr marL="1371600" algn="l" rtl="0" eaLnBrk="1" fontAlgn="base" hangingPunct="1">
              <a:spcBef>
                <a:spcPct val="0"/>
              </a:spcBef>
              <a:spcAft>
                <a:spcPct val="0"/>
              </a:spcAft>
              <a:defRPr sz="2600" b="1">
                <a:solidFill>
                  <a:srgbClr val="005B82"/>
                </a:solidFill>
                <a:latin typeface="Arial" pitchFamily="34" charset="0"/>
              </a:defRPr>
            </a:lvl8pPr>
            <a:lvl9pPr marL="1828800" algn="l" rtl="0" eaLnBrk="1" fontAlgn="base" hangingPunct="1">
              <a:spcBef>
                <a:spcPct val="0"/>
              </a:spcBef>
              <a:spcAft>
                <a:spcPct val="0"/>
              </a:spcAft>
              <a:defRPr sz="2600" b="1">
                <a:solidFill>
                  <a:srgbClr val="005B82"/>
                </a:solidFill>
                <a:latin typeface="Arial" pitchFamily="34" charset="0"/>
              </a:defRPr>
            </a:lvl9pPr>
          </a:lstStyle>
          <a:p>
            <a:pPr algn="ctr"/>
            <a:r>
              <a:rPr lang="de-DE" altLang="en-US" sz="2800" kern="0" err="1" smtClean="0"/>
              <a:t>Spallation</a:t>
            </a:r>
            <a:r>
              <a:rPr lang="de-DE" altLang="en-US" sz="2800" kern="0" smtClean="0"/>
              <a:t> Neutron Source</a:t>
            </a:r>
          </a:p>
        </p:txBody>
      </p:sp>
      <p:pic>
        <p:nvPicPr>
          <p:cNvPr id="9" name="Content Placeholder 3"/>
          <p:cNvPicPr>
            <a:picLocks noChangeAspect="1"/>
          </p:cNvPicPr>
          <p:nvPr/>
        </p:nvPicPr>
        <p:blipFill rotWithShape="1">
          <a:blip r:embed="rId3">
            <a:extLst>
              <a:ext uri="{28A0092B-C50C-407E-A947-70E740481C1C}">
                <a14:useLocalDpi xmlns:a14="http://schemas.microsoft.com/office/drawing/2010/main"/>
              </a:ext>
            </a:extLst>
          </a:blip>
          <a:srcRect/>
          <a:stretch/>
        </p:blipFill>
        <p:spPr bwMode="auto">
          <a:xfrm>
            <a:off x="213162" y="0"/>
            <a:ext cx="8854156" cy="667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ounded Rectangle 9"/>
          <p:cNvSpPr/>
          <p:nvPr/>
        </p:nvSpPr>
        <p:spPr>
          <a:xfrm>
            <a:off x="5638800" y="2286000"/>
            <a:ext cx="1752600" cy="609600"/>
          </a:xfrm>
          <a:prstGeom prst="roundRect">
            <a:avLst/>
          </a:prstGeom>
          <a:no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20654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de-DE" altLang="en-US" sz="2400" dirty="0"/>
              <a:t>SNS-NSE: IN11-Type NSE</a:t>
            </a:r>
            <a:endParaRPr lang="en-US" dirty="0"/>
          </a:p>
        </p:txBody>
      </p:sp>
      <p:sp>
        <p:nvSpPr>
          <p:cNvPr id="3" name="Slide Number Placeholder 2"/>
          <p:cNvSpPr>
            <a:spLocks noGrp="1"/>
          </p:cNvSpPr>
          <p:nvPr>
            <p:ph type="sldNum" sz="quarter" idx="10"/>
          </p:nvPr>
        </p:nvSpPr>
        <p:spPr/>
        <p:txBody>
          <a:bodyPr/>
          <a:lstStyle/>
          <a:p>
            <a:pPr>
              <a:defRPr/>
            </a:pPr>
            <a:fld id="{3B339A1F-55BF-40E2-9DEE-43A199F36FAE}" type="slidenum">
              <a:rPr lang="de-DE" smtClean="0"/>
              <a:pPr>
                <a:defRPr/>
              </a:pPr>
              <a:t>29</a:t>
            </a:fld>
            <a:endParaRPr lang="de-DE"/>
          </a:p>
        </p:txBody>
      </p:sp>
      <p:sp>
        <p:nvSpPr>
          <p:cNvPr id="8" name="Rechteck 2"/>
          <p:cNvSpPr>
            <a:spLocks noChangeArrowheads="1"/>
          </p:cNvSpPr>
          <p:nvPr/>
        </p:nvSpPr>
        <p:spPr bwMode="auto">
          <a:xfrm>
            <a:off x="10330321" y="24376813"/>
            <a:ext cx="7003522" cy="6366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8000">
                <a:solidFill>
                  <a:schemeClr val="tx1"/>
                </a:solidFill>
                <a:latin typeface="Arial" charset="0"/>
                <a:ea typeface="ＭＳ Ｐゴシック" charset="-128"/>
              </a:defRPr>
            </a:lvl1pPr>
            <a:lvl2pPr marL="742950" indent="-285750" eaLnBrk="0" hangingPunct="0">
              <a:defRPr sz="8000">
                <a:solidFill>
                  <a:schemeClr val="tx1"/>
                </a:solidFill>
                <a:latin typeface="Arial" charset="0"/>
                <a:ea typeface="ＭＳ Ｐゴシック" charset="-128"/>
              </a:defRPr>
            </a:lvl2pPr>
            <a:lvl3pPr marL="1143000" indent="-228600" eaLnBrk="0" hangingPunct="0">
              <a:defRPr sz="8000">
                <a:solidFill>
                  <a:schemeClr val="tx1"/>
                </a:solidFill>
                <a:latin typeface="Arial" charset="0"/>
                <a:ea typeface="ＭＳ Ｐゴシック" charset="-128"/>
              </a:defRPr>
            </a:lvl3pPr>
            <a:lvl4pPr marL="1600200" indent="-228600" eaLnBrk="0" hangingPunct="0">
              <a:defRPr sz="8000">
                <a:solidFill>
                  <a:schemeClr val="tx1"/>
                </a:solidFill>
                <a:latin typeface="Arial" charset="0"/>
                <a:ea typeface="ＭＳ Ｐゴシック" charset="-128"/>
              </a:defRPr>
            </a:lvl4pPr>
            <a:lvl5pPr marL="2057400" indent="-228600" eaLnBrk="0" hangingPunct="0">
              <a:defRPr sz="8000">
                <a:solidFill>
                  <a:schemeClr val="tx1"/>
                </a:solidFill>
                <a:latin typeface="Arial" charset="0"/>
                <a:ea typeface="ＭＳ Ｐゴシック" charset="-128"/>
              </a:defRPr>
            </a:lvl5pPr>
            <a:lvl6pPr marL="2514600" indent="-228600" eaLnBrk="0" fontAlgn="base" hangingPunct="0">
              <a:spcBef>
                <a:spcPct val="0"/>
              </a:spcBef>
              <a:spcAft>
                <a:spcPct val="0"/>
              </a:spcAft>
              <a:defRPr sz="8000">
                <a:solidFill>
                  <a:schemeClr val="tx1"/>
                </a:solidFill>
                <a:latin typeface="Arial" charset="0"/>
                <a:ea typeface="ＭＳ Ｐゴシック" charset="-128"/>
              </a:defRPr>
            </a:lvl6pPr>
            <a:lvl7pPr marL="2971800" indent="-228600" eaLnBrk="0" fontAlgn="base" hangingPunct="0">
              <a:spcBef>
                <a:spcPct val="0"/>
              </a:spcBef>
              <a:spcAft>
                <a:spcPct val="0"/>
              </a:spcAft>
              <a:defRPr sz="8000">
                <a:solidFill>
                  <a:schemeClr val="tx1"/>
                </a:solidFill>
                <a:latin typeface="Arial" charset="0"/>
                <a:ea typeface="ＭＳ Ｐゴシック" charset="-128"/>
              </a:defRPr>
            </a:lvl7pPr>
            <a:lvl8pPr marL="3429000" indent="-228600" eaLnBrk="0" fontAlgn="base" hangingPunct="0">
              <a:spcBef>
                <a:spcPct val="0"/>
              </a:spcBef>
              <a:spcAft>
                <a:spcPct val="0"/>
              </a:spcAft>
              <a:defRPr sz="8000">
                <a:solidFill>
                  <a:schemeClr val="tx1"/>
                </a:solidFill>
                <a:latin typeface="Arial" charset="0"/>
                <a:ea typeface="ＭＳ Ｐゴシック" charset="-128"/>
              </a:defRPr>
            </a:lvl8pPr>
            <a:lvl9pPr marL="3886200" indent="-228600" eaLnBrk="0" fontAlgn="base" hangingPunct="0">
              <a:spcBef>
                <a:spcPct val="0"/>
              </a:spcBef>
              <a:spcAft>
                <a:spcPct val="0"/>
              </a:spcAft>
              <a:defRPr sz="8000">
                <a:solidFill>
                  <a:schemeClr val="tx1"/>
                </a:solidFill>
                <a:latin typeface="Arial" charset="0"/>
                <a:ea typeface="ＭＳ Ｐゴシック" charset="-128"/>
              </a:defRPr>
            </a:lvl9pPr>
          </a:lstStyle>
          <a:p>
            <a:pPr eaLnBrk="1" hangingPunct="1"/>
            <a:r>
              <a:rPr lang="en-US" altLang="en-US" sz="3537" baseline="30000" dirty="0" smtClean="0">
                <a:solidFill>
                  <a:srgbClr val="000000"/>
                </a:solidFill>
              </a:rPr>
              <a:t> </a:t>
            </a:r>
            <a:endParaRPr lang="en-US" altLang="en-US" sz="3537" dirty="0">
              <a:solidFill>
                <a:srgbClr val="000000"/>
              </a:solidFill>
            </a:endParaRPr>
          </a:p>
        </p:txBody>
      </p:sp>
      <p:graphicFrame>
        <p:nvGraphicFramePr>
          <p:cNvPr id="9" name="Table 8"/>
          <p:cNvGraphicFramePr>
            <a:graphicFrameLocks noGrp="1" noChangeAspect="1"/>
          </p:cNvGraphicFramePr>
          <p:nvPr>
            <p:extLst>
              <p:ext uri="{D42A27DB-BD31-4B8C-83A1-F6EECF244321}">
                <p14:modId xmlns:p14="http://schemas.microsoft.com/office/powerpoint/2010/main" val="1267907296"/>
              </p:ext>
            </p:extLst>
          </p:nvPr>
        </p:nvGraphicFramePr>
        <p:xfrm>
          <a:off x="6539213" y="890133"/>
          <a:ext cx="2444149" cy="5427563"/>
        </p:xfrm>
        <a:graphic>
          <a:graphicData uri="http://schemas.openxmlformats.org/drawingml/2006/table">
            <a:tbl>
              <a:tblPr firstRow="1" bandRow="1">
                <a:tableStyleId>{8A107856-5554-42FB-B03E-39F5DBC370BA}</a:tableStyleId>
              </a:tblPr>
              <a:tblGrid>
                <a:gridCol w="1208576"/>
                <a:gridCol w="1235573"/>
              </a:tblGrid>
              <a:tr h="405574">
                <a:tc>
                  <a:txBody>
                    <a:bodyPr/>
                    <a:lstStyle/>
                    <a:p>
                      <a:r>
                        <a:rPr lang="en-US" sz="1100" b="0" dirty="0" smtClean="0"/>
                        <a:t>main precession</a:t>
                      </a:r>
                      <a:endParaRPr lang="en-US" sz="1100" b="0" dirty="0"/>
                    </a:p>
                  </a:txBody>
                  <a:tcPr marL="106118" marR="89846" marT="0" marB="0" anchor="ctr">
                    <a:solidFill>
                      <a:schemeClr val="accent1">
                        <a:lumMod val="20000"/>
                        <a:lumOff val="80000"/>
                      </a:schemeClr>
                    </a:solidFill>
                  </a:tcPr>
                </a:tc>
                <a:tc>
                  <a:txBody>
                    <a:bodyPr/>
                    <a:lstStyle/>
                    <a:p>
                      <a:r>
                        <a:rPr lang="en-US" sz="1100" b="0" dirty="0" smtClean="0"/>
                        <a:t>SC</a:t>
                      </a:r>
                      <a:r>
                        <a:rPr lang="en-US" sz="1100" b="0" baseline="0" dirty="0" smtClean="0"/>
                        <a:t> </a:t>
                      </a:r>
                      <a:r>
                        <a:rPr lang="en-US" sz="1100" b="0" dirty="0" smtClean="0"/>
                        <a:t>coils, actively shielded </a:t>
                      </a:r>
                    </a:p>
                  </a:txBody>
                  <a:tcPr marL="106118" marR="89846" marT="0" marB="0" anchor="ctr">
                    <a:solidFill>
                      <a:schemeClr val="accent1">
                        <a:lumMod val="20000"/>
                        <a:lumOff val="80000"/>
                      </a:schemeClr>
                    </a:solidFill>
                  </a:tcPr>
                </a:tc>
              </a:tr>
              <a:tr h="437535">
                <a:tc>
                  <a:txBody>
                    <a:bodyPr/>
                    <a:lstStyle/>
                    <a:p>
                      <a:r>
                        <a:rPr lang="en-US" sz="1100" dirty="0" smtClean="0"/>
                        <a:t>field</a:t>
                      </a:r>
                      <a:r>
                        <a:rPr lang="en-US" sz="1100" baseline="0" dirty="0" smtClean="0"/>
                        <a:t> integral</a:t>
                      </a:r>
                      <a:endParaRPr lang="en-US" sz="1100" b="0" dirty="0"/>
                    </a:p>
                  </a:txBody>
                  <a:tcPr marL="106118" marR="89846" marT="0" marB="0" anchor="ctr">
                    <a:solidFill>
                      <a:schemeClr val="accent1">
                        <a:lumMod val="20000"/>
                        <a:lumOff val="80000"/>
                      </a:schemeClr>
                    </a:solidFill>
                  </a:tcPr>
                </a:tc>
                <a:tc>
                  <a:txBody>
                    <a:bodyPr/>
                    <a:lstStyle/>
                    <a:p>
                      <a:r>
                        <a:rPr lang="en-US" sz="1100" dirty="0" smtClean="0"/>
                        <a:t>J</a:t>
                      </a:r>
                      <a:r>
                        <a:rPr lang="en-US" sz="1100" baseline="0" dirty="0" smtClean="0"/>
                        <a:t> = 0.56 Tm</a:t>
                      </a:r>
                      <a:endParaRPr lang="en-US" sz="1100" b="0" dirty="0" smtClean="0"/>
                    </a:p>
                  </a:txBody>
                  <a:tcPr marL="106118" marR="89846" marT="0" marB="0" anchor="ctr">
                    <a:solidFill>
                      <a:schemeClr val="accent1">
                        <a:lumMod val="20000"/>
                        <a:lumOff val="80000"/>
                      </a:schemeClr>
                    </a:solidFill>
                  </a:tcPr>
                </a:tc>
              </a:tr>
              <a:tr h="510678">
                <a:tc>
                  <a:txBody>
                    <a:bodyPr/>
                    <a:lstStyle/>
                    <a:p>
                      <a:r>
                        <a:rPr lang="en-US" sz="1100" dirty="0" smtClean="0"/>
                        <a:t>moderator</a:t>
                      </a:r>
                      <a:endParaRPr lang="en-US" sz="1100" b="0" dirty="0"/>
                    </a:p>
                  </a:txBody>
                  <a:tcPr marL="106118" marR="89846" marT="0" marB="0" anchor="ctr">
                    <a:solidFill>
                      <a:schemeClr val="accent1">
                        <a:lumMod val="20000"/>
                        <a:lumOff val="80000"/>
                      </a:schemeClr>
                    </a:solidFill>
                  </a:tcPr>
                </a:tc>
                <a:tc>
                  <a:txBody>
                    <a:bodyPr/>
                    <a:lstStyle/>
                    <a:p>
                      <a:r>
                        <a:rPr lang="en-US" sz="1100" dirty="0" smtClean="0"/>
                        <a:t>cold-coupled hydrogen</a:t>
                      </a:r>
                      <a:endParaRPr lang="en-US" sz="1100" b="0" dirty="0"/>
                    </a:p>
                  </a:txBody>
                  <a:tcPr marL="106118" marR="89846" marT="0" marB="0" anchor="ctr">
                    <a:solidFill>
                      <a:schemeClr val="accent1">
                        <a:lumMod val="20000"/>
                        <a:lumOff val="80000"/>
                      </a:schemeClr>
                    </a:solidFill>
                  </a:tcPr>
                </a:tc>
              </a:tr>
              <a:tr h="487890">
                <a:tc>
                  <a:txBody>
                    <a:bodyPr/>
                    <a:lstStyle/>
                    <a:p>
                      <a:r>
                        <a:rPr lang="en-US" sz="1100" dirty="0" smtClean="0"/>
                        <a:t>neutron guide</a:t>
                      </a:r>
                    </a:p>
                    <a:p>
                      <a:r>
                        <a:rPr lang="en-US" sz="1100" dirty="0" smtClean="0"/>
                        <a:t>h x b </a:t>
                      </a:r>
                      <a:endParaRPr lang="en-US" sz="1100" b="0" dirty="0"/>
                    </a:p>
                  </a:txBody>
                  <a:tcPr marL="106118" marR="89846" marT="0" marB="0" anchor="ctr">
                    <a:solidFill>
                      <a:schemeClr val="accent1">
                        <a:lumMod val="20000"/>
                        <a:lumOff val="80000"/>
                      </a:schemeClr>
                    </a:solidFill>
                  </a:tcPr>
                </a:tc>
                <a:tc>
                  <a:txBody>
                    <a:bodyPr/>
                    <a:lstStyle/>
                    <a:p>
                      <a:r>
                        <a:rPr lang="en-US" sz="1100" dirty="0" smtClean="0"/>
                        <a:t>Ni coated </a:t>
                      </a:r>
                    </a:p>
                    <a:p>
                      <a:r>
                        <a:rPr lang="en-US" sz="1100" dirty="0" smtClean="0"/>
                        <a:t>4 x 8 cm</a:t>
                      </a:r>
                      <a:r>
                        <a:rPr lang="en-US" sz="1100" baseline="30000" dirty="0" smtClean="0"/>
                        <a:t>2</a:t>
                      </a:r>
                      <a:endParaRPr lang="en-US" sz="1100" b="0" baseline="30000" dirty="0"/>
                    </a:p>
                  </a:txBody>
                  <a:tcPr marL="106118" marR="89846" marT="0" marB="0" anchor="ctr">
                    <a:solidFill>
                      <a:schemeClr val="accent1">
                        <a:lumMod val="20000"/>
                        <a:lumOff val="80000"/>
                      </a:schemeClr>
                    </a:solidFill>
                  </a:tcPr>
                </a:tc>
              </a:tr>
              <a:tr h="475652">
                <a:tc>
                  <a:txBody>
                    <a:bodyPr/>
                    <a:lstStyle/>
                    <a:p>
                      <a:r>
                        <a:rPr lang="en-US" sz="1100" dirty="0" smtClean="0"/>
                        <a:t>wavelength</a:t>
                      </a:r>
                    </a:p>
                    <a:p>
                      <a:r>
                        <a:rPr lang="en-US" sz="1100" dirty="0" smtClean="0"/>
                        <a:t>selection</a:t>
                      </a:r>
                      <a:endParaRPr lang="en-US" sz="1100" b="0" dirty="0"/>
                    </a:p>
                  </a:txBody>
                  <a:tcPr marL="106118" marR="89846" marT="0" marB="0" anchor="ctr">
                    <a:solidFill>
                      <a:schemeClr val="accent1">
                        <a:lumMod val="20000"/>
                        <a:lumOff val="80000"/>
                      </a:schemeClr>
                    </a:solidFill>
                  </a:tcPr>
                </a:tc>
                <a:tc>
                  <a:txBody>
                    <a:bodyPr/>
                    <a:lstStyle/>
                    <a:p>
                      <a:r>
                        <a:rPr lang="en-US" sz="1100" dirty="0" smtClean="0"/>
                        <a:t>system of 4 choppers</a:t>
                      </a:r>
                    </a:p>
                  </a:txBody>
                  <a:tcPr marL="106118" marR="89846" marT="0" marB="0" anchor="ctr">
                    <a:solidFill>
                      <a:schemeClr val="accent1">
                        <a:lumMod val="20000"/>
                        <a:lumOff val="80000"/>
                      </a:schemeClr>
                    </a:solidFill>
                  </a:tcPr>
                </a:tc>
              </a:tr>
              <a:tr h="545714">
                <a:tc>
                  <a:txBody>
                    <a:bodyPr/>
                    <a:lstStyle/>
                    <a:p>
                      <a:r>
                        <a:rPr lang="en-US" sz="1100" dirty="0" smtClean="0"/>
                        <a:t>wavelength </a:t>
                      </a:r>
                    </a:p>
                    <a:p>
                      <a:r>
                        <a:rPr lang="en-US" sz="1100" dirty="0" smtClean="0"/>
                        <a:t>frame</a:t>
                      </a:r>
                      <a:endParaRPr lang="en-US" sz="1100" b="0" dirty="0"/>
                    </a:p>
                  </a:txBody>
                  <a:tcPr marL="106118" marR="89846" marT="0" marB="0" anchor="ctr">
                    <a:solidFill>
                      <a:schemeClr val="accent1">
                        <a:lumMod val="20000"/>
                        <a:lumOff val="80000"/>
                      </a:schemeClr>
                    </a:solidFill>
                  </a:tcPr>
                </a:tc>
                <a:tc>
                  <a:txBody>
                    <a:bodyPr/>
                    <a:lstStyle/>
                    <a:p>
                      <a:r>
                        <a:rPr lang="en-US" sz="1100" dirty="0" smtClean="0"/>
                        <a:t>2Å &lt; </a:t>
                      </a:r>
                      <a:r>
                        <a:rPr lang="en-US" sz="1100" dirty="0" err="1" smtClean="0"/>
                        <a:t>λ</a:t>
                      </a:r>
                      <a:r>
                        <a:rPr lang="en-US" sz="1100" dirty="0" smtClean="0"/>
                        <a:t> &lt; 14Å</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100" dirty="0" smtClean="0">
                          <a:solidFill>
                            <a:srgbClr val="000000"/>
                          </a:solidFill>
                          <a:sym typeface="Wingdings" charset="2"/>
                        </a:rPr>
                        <a:t>BW</a:t>
                      </a:r>
                      <a:r>
                        <a:rPr lang="en-US" altLang="en-US" sz="1100" baseline="0" dirty="0" smtClean="0">
                          <a:solidFill>
                            <a:srgbClr val="000000"/>
                          </a:solidFill>
                          <a:sym typeface="Wingdings" charset="2"/>
                        </a:rPr>
                        <a:t> </a:t>
                      </a:r>
                      <a:r>
                        <a:rPr lang="en-US" altLang="en-US" sz="1100" dirty="0" smtClean="0">
                          <a:solidFill>
                            <a:srgbClr val="000000"/>
                          </a:solidFill>
                          <a:sym typeface="Wingdings" charset="2"/>
                        </a:rPr>
                        <a:t>3.6Å</a:t>
                      </a:r>
                      <a:r>
                        <a:rPr lang="en-US" altLang="en-US" sz="1100" b="0" baseline="0" dirty="0" smtClean="0">
                          <a:solidFill>
                            <a:schemeClr val="dk1"/>
                          </a:solidFill>
                          <a:sym typeface="Wingdings" charset="2"/>
                        </a:rPr>
                        <a:t> </a:t>
                      </a:r>
                      <a:r>
                        <a:rPr lang="en-US" altLang="en-US" sz="1100" dirty="0" smtClean="0">
                          <a:solidFill>
                            <a:srgbClr val="000000"/>
                          </a:solidFill>
                          <a:sym typeface="Wingdings" charset="2"/>
                        </a:rPr>
                        <a:t>– 2.4Å</a:t>
                      </a:r>
                      <a:endParaRPr lang="en-US" sz="1100" b="0" dirty="0"/>
                    </a:p>
                  </a:txBody>
                  <a:tcPr marL="106118" marR="89846" marT="0" marB="0" anchor="ctr">
                    <a:solidFill>
                      <a:schemeClr val="accent1">
                        <a:lumMod val="20000"/>
                        <a:lumOff val="80000"/>
                      </a:schemeClr>
                    </a:solidFill>
                  </a:tcPr>
                </a:tc>
              </a:tr>
              <a:tr h="433030">
                <a:tc>
                  <a:txBody>
                    <a:bodyPr/>
                    <a:lstStyle/>
                    <a:p>
                      <a:r>
                        <a:rPr lang="en-US" sz="1100" dirty="0" smtClean="0"/>
                        <a:t>declination</a:t>
                      </a:r>
                    </a:p>
                    <a:p>
                      <a:r>
                        <a:rPr lang="en-US" sz="1100" dirty="0" smtClean="0"/>
                        <a:t>angle</a:t>
                      </a:r>
                      <a:endParaRPr lang="en-US" sz="1100" b="0" dirty="0"/>
                    </a:p>
                  </a:txBody>
                  <a:tcPr marL="106118" marR="89846" marT="0" marB="0" anchor="ctr">
                    <a:solidFill>
                      <a:schemeClr val="accent1">
                        <a:lumMod val="20000"/>
                        <a:lumOff val="80000"/>
                      </a:schemeClr>
                    </a:solidFill>
                  </a:tcPr>
                </a:tc>
                <a:tc>
                  <a:txBody>
                    <a:bodyPr/>
                    <a:lstStyle/>
                    <a:p>
                      <a:r>
                        <a:rPr lang="en-US" sz="1100" dirty="0" smtClean="0"/>
                        <a:t>3.5°</a:t>
                      </a:r>
                      <a:endParaRPr lang="en-US" sz="1100" b="0" dirty="0"/>
                    </a:p>
                  </a:txBody>
                  <a:tcPr marL="106118" marR="89846" marT="0" marB="0" anchor="ctr">
                    <a:solidFill>
                      <a:schemeClr val="accent1">
                        <a:lumMod val="20000"/>
                        <a:lumOff val="80000"/>
                      </a:schemeClr>
                    </a:solidFill>
                  </a:tcPr>
                </a:tc>
              </a:tr>
              <a:tr h="623276">
                <a:tc>
                  <a:txBody>
                    <a:bodyPr/>
                    <a:lstStyle/>
                    <a:p>
                      <a:r>
                        <a:rPr lang="en-US" sz="1100" dirty="0" smtClean="0"/>
                        <a:t>max.</a:t>
                      </a:r>
                      <a:r>
                        <a:rPr lang="en-US" sz="1100" baseline="0" dirty="0" smtClean="0"/>
                        <a:t> </a:t>
                      </a:r>
                      <a:r>
                        <a:rPr lang="en-US" sz="1100" dirty="0" smtClean="0"/>
                        <a:t>scattering</a:t>
                      </a:r>
                    </a:p>
                    <a:p>
                      <a:r>
                        <a:rPr lang="en-US" sz="1100" dirty="0" smtClean="0"/>
                        <a:t>angle</a:t>
                      </a:r>
                      <a:endParaRPr lang="en-US" sz="1100" b="0" dirty="0"/>
                    </a:p>
                  </a:txBody>
                  <a:tcPr marL="106118" marR="89846" marT="0" marB="0" anchor="ctr">
                    <a:solidFill>
                      <a:schemeClr val="accent1">
                        <a:lumMod val="20000"/>
                        <a:lumOff val="80000"/>
                      </a:schemeClr>
                    </a:solidFill>
                  </a:tcPr>
                </a:tc>
                <a:tc>
                  <a:txBody>
                    <a:bodyPr/>
                    <a:lstStyle/>
                    <a:p>
                      <a:r>
                        <a:rPr lang="en-US" sz="1100" dirty="0" smtClean="0"/>
                        <a:t>29/42/56/79°</a:t>
                      </a:r>
                    </a:p>
                    <a:p>
                      <a:r>
                        <a:rPr lang="en-US" sz="1100" b="0" dirty="0" smtClean="0"/>
                        <a:t>conf.</a:t>
                      </a:r>
                      <a:r>
                        <a:rPr lang="en-US" sz="1100" b="0" baseline="0" dirty="0" smtClean="0"/>
                        <a:t> </a:t>
                      </a:r>
                      <a:r>
                        <a:rPr lang="en-US" sz="1100" b="0" dirty="0" smtClean="0"/>
                        <a:t>dependent)</a:t>
                      </a:r>
                      <a:endParaRPr lang="en-US" sz="1100" b="0" dirty="0"/>
                    </a:p>
                  </a:txBody>
                  <a:tcPr marL="106118" marR="89846" marT="0" marB="0" anchor="ctr">
                    <a:solidFill>
                      <a:schemeClr val="accent1">
                        <a:lumMod val="20000"/>
                        <a:lumOff val="80000"/>
                      </a:schemeClr>
                    </a:solidFill>
                  </a:tcPr>
                </a:tc>
              </a:tr>
              <a:tr h="434500">
                <a:tc>
                  <a:txBody>
                    <a:bodyPr/>
                    <a:lstStyle/>
                    <a:p>
                      <a:r>
                        <a:rPr lang="en-US" sz="1100" dirty="0" smtClean="0"/>
                        <a:t>sample size</a:t>
                      </a:r>
                      <a:endParaRPr lang="en-US" sz="1100" b="0" dirty="0"/>
                    </a:p>
                  </a:txBody>
                  <a:tcPr marL="106118" marR="89846" marT="0" marB="0" anchor="ctr">
                    <a:solidFill>
                      <a:schemeClr val="accent1">
                        <a:lumMod val="20000"/>
                        <a:lumOff val="80000"/>
                      </a:schemeClr>
                    </a:solidFill>
                  </a:tcPr>
                </a:tc>
                <a:tc>
                  <a:txBody>
                    <a:bodyPr/>
                    <a:lstStyle/>
                    <a:p>
                      <a:r>
                        <a:rPr lang="en-US" sz="1100" dirty="0" smtClean="0"/>
                        <a:t>30 x 30 mm</a:t>
                      </a:r>
                      <a:r>
                        <a:rPr lang="en-US" sz="1100" baseline="30000" dirty="0" smtClean="0"/>
                        <a:t>2</a:t>
                      </a:r>
                      <a:endParaRPr lang="en-US" sz="1100" b="0" baseline="30000" dirty="0"/>
                    </a:p>
                  </a:txBody>
                  <a:tcPr marL="106118" marR="89846" marT="0" marB="0" anchor="ctr">
                    <a:solidFill>
                      <a:schemeClr val="accent1">
                        <a:lumMod val="20000"/>
                        <a:lumOff val="80000"/>
                      </a:schemeClr>
                    </a:solidFill>
                  </a:tcPr>
                </a:tc>
              </a:tr>
              <a:tr h="480978">
                <a:tc>
                  <a:txBody>
                    <a:bodyPr/>
                    <a:lstStyle/>
                    <a:p>
                      <a:r>
                        <a:rPr lang="en-US" sz="1100" dirty="0" smtClean="0"/>
                        <a:t>analyzer</a:t>
                      </a:r>
                      <a:endParaRPr lang="en-US" sz="1100" b="0" dirty="0"/>
                    </a:p>
                  </a:txBody>
                  <a:tcPr marL="106118" marR="89846" marT="0" marB="0" anchor="ctr">
                    <a:solidFill>
                      <a:schemeClr val="accent1">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t>3 rotatable supermirrors</a:t>
                      </a:r>
                      <a:endParaRPr lang="en-US" sz="1100" b="0" dirty="0" smtClean="0"/>
                    </a:p>
                  </a:txBody>
                  <a:tcPr marL="106118" marR="89846" marT="0" marB="0" anchor="ctr">
                    <a:solidFill>
                      <a:schemeClr val="accent1">
                        <a:lumMod val="20000"/>
                        <a:lumOff val="80000"/>
                      </a:schemeClr>
                    </a:solidFill>
                  </a:tcPr>
                </a:tc>
              </a:tr>
              <a:tr h="592736">
                <a:tc>
                  <a:txBody>
                    <a:bodyPr/>
                    <a:lstStyle/>
                    <a:p>
                      <a:r>
                        <a:rPr lang="en-US" sz="1100" b="0" dirty="0" smtClean="0"/>
                        <a:t>temperature</a:t>
                      </a:r>
                    </a:p>
                    <a:p>
                      <a:r>
                        <a:rPr lang="en-US" sz="1100" b="0" dirty="0" smtClean="0"/>
                        <a:t>range</a:t>
                      </a:r>
                      <a:endParaRPr lang="en-US" sz="1100" b="0" dirty="0"/>
                    </a:p>
                  </a:txBody>
                  <a:tcPr marL="106118" marR="89846" marT="0" marB="0" anchor="ctr">
                    <a:solidFill>
                      <a:schemeClr val="accent1">
                        <a:lumMod val="20000"/>
                        <a:lumOff val="80000"/>
                      </a:schemeClr>
                    </a:solidFill>
                  </a:tcPr>
                </a:tc>
                <a:tc>
                  <a:txBody>
                    <a:bodyPr/>
                    <a:lstStyle/>
                    <a:p>
                      <a:r>
                        <a:rPr lang="en-US" sz="1100" b="0" dirty="0" smtClean="0"/>
                        <a:t>TFS: -80+375C</a:t>
                      </a:r>
                    </a:p>
                    <a:p>
                      <a:r>
                        <a:rPr lang="en-US" sz="1100" b="0" dirty="0" err="1" smtClean="0"/>
                        <a:t>Cryo</a:t>
                      </a:r>
                      <a:r>
                        <a:rPr lang="en-US" sz="1100" b="0" dirty="0" smtClean="0"/>
                        <a:t>: 5K</a:t>
                      </a:r>
                      <a:r>
                        <a:rPr lang="en-US" sz="1100" b="0" baseline="0" dirty="0" smtClean="0"/>
                        <a:t> to </a:t>
                      </a:r>
                      <a:r>
                        <a:rPr lang="en-US" sz="1100" b="0" dirty="0" smtClean="0"/>
                        <a:t>650K</a:t>
                      </a:r>
                      <a:endParaRPr lang="en-US" sz="1100" b="0" dirty="0"/>
                    </a:p>
                  </a:txBody>
                  <a:tcPr marL="106118" marR="89846" marT="0" marB="0" anchor="ctr">
                    <a:solidFill>
                      <a:schemeClr val="accent1">
                        <a:lumMod val="20000"/>
                        <a:lumOff val="80000"/>
                      </a:schemeClr>
                    </a:solidFill>
                  </a:tcPr>
                </a:tc>
              </a:tr>
            </a:tbl>
          </a:graphicData>
        </a:graphic>
      </p:graphicFrame>
      <p:graphicFrame>
        <p:nvGraphicFramePr>
          <p:cNvPr id="10" name="Table 9"/>
          <p:cNvGraphicFramePr>
            <a:graphicFrameLocks noGrp="1" noChangeAspect="1"/>
          </p:cNvGraphicFramePr>
          <p:nvPr>
            <p:extLst>
              <p:ext uri="{D42A27DB-BD31-4B8C-83A1-F6EECF244321}">
                <p14:modId xmlns:p14="http://schemas.microsoft.com/office/powerpoint/2010/main" val="683750555"/>
              </p:ext>
            </p:extLst>
          </p:nvPr>
        </p:nvGraphicFramePr>
        <p:xfrm>
          <a:off x="304800" y="5004932"/>
          <a:ext cx="6234413" cy="1312763"/>
        </p:xfrm>
        <a:graphic>
          <a:graphicData uri="http://schemas.openxmlformats.org/drawingml/2006/table">
            <a:tbl>
              <a:tblPr firstRow="1" bandRow="1">
                <a:tableStyleId>{8A107856-5554-42FB-B03E-39F5DBC370BA}</a:tableStyleId>
              </a:tblPr>
              <a:tblGrid>
                <a:gridCol w="2053689"/>
                <a:gridCol w="2347073"/>
                <a:gridCol w="1833651"/>
              </a:tblGrid>
              <a:tr h="1312763">
                <a:tc>
                  <a:txBody>
                    <a:bodyPr/>
                    <a:lstStyle/>
                    <a:p>
                      <a:pPr eaLnBrk="1" hangingPunct="1"/>
                      <a:r>
                        <a:rPr lang="en-US" altLang="en-US" sz="1100" b="0" dirty="0" smtClean="0">
                          <a:solidFill>
                            <a:srgbClr val="000000"/>
                          </a:solidFill>
                          <a:sym typeface="Wingdings" charset="2"/>
                        </a:rPr>
                        <a:t>moderator - sample distance: </a:t>
                      </a:r>
                    </a:p>
                    <a:p>
                      <a:pPr eaLnBrk="1" hangingPunct="1"/>
                      <a:r>
                        <a:rPr lang="en-US" altLang="en-US" sz="1100" b="0" dirty="0" smtClean="0">
                          <a:solidFill>
                            <a:srgbClr val="000000"/>
                          </a:solidFill>
                          <a:sym typeface="Wingdings" charset="2"/>
                        </a:rPr>
                        <a:t> </a:t>
                      </a:r>
                      <a:r>
                        <a:rPr lang="en-US" sz="1100" b="0" dirty="0" smtClean="0">
                          <a:solidFill>
                            <a:srgbClr val="000000"/>
                          </a:solidFill>
                          <a:ea typeface="ＭＳ Ｐゴシック" charset="0"/>
                          <a:cs typeface="ＭＳ Ｐゴシック" charset="0"/>
                          <a:sym typeface="Wingdings" charset="0"/>
                        </a:rPr>
                        <a:t> </a:t>
                      </a:r>
                      <a:r>
                        <a:rPr lang="en-US" altLang="en-US" sz="1100" b="0" dirty="0" smtClean="0">
                          <a:solidFill>
                            <a:srgbClr val="000000"/>
                          </a:solidFill>
                          <a:sym typeface="Wingdings" charset="2"/>
                        </a:rPr>
                        <a:t>18 m, 21 m, 24 m, 27 m</a:t>
                      </a:r>
                    </a:p>
                    <a:p>
                      <a:pPr marL="0" marR="0" indent="0" algn="l" defTabSz="890422" rtl="0" eaLnBrk="1" fontAlgn="auto" latinLnBrk="0" hangingPunct="1">
                        <a:lnSpc>
                          <a:spcPct val="100000"/>
                        </a:lnSpc>
                        <a:spcBef>
                          <a:spcPts val="0"/>
                        </a:spcBef>
                        <a:spcAft>
                          <a:spcPts val="0"/>
                        </a:spcAft>
                        <a:buClrTx/>
                        <a:buSzTx/>
                        <a:buFontTx/>
                        <a:buNone/>
                        <a:tabLst/>
                        <a:defRPr/>
                      </a:pPr>
                      <a:r>
                        <a:rPr lang="en-US" altLang="en-US" sz="1100" b="0" dirty="0" smtClean="0">
                          <a:solidFill>
                            <a:srgbClr val="000000"/>
                          </a:solidFill>
                          <a:sym typeface="Wingdings" charset="2"/>
                        </a:rPr>
                        <a:t>sample - detector</a:t>
                      </a:r>
                      <a:r>
                        <a:rPr lang="en-US" altLang="en-US" sz="1100" b="0" baseline="0" dirty="0" smtClean="0">
                          <a:solidFill>
                            <a:srgbClr val="000000"/>
                          </a:solidFill>
                          <a:sym typeface="Wingdings" charset="2"/>
                        </a:rPr>
                        <a:t> distance: </a:t>
                      </a:r>
                      <a:r>
                        <a:rPr lang="en-US" altLang="en-US" sz="1100" b="0" dirty="0" smtClean="0">
                          <a:solidFill>
                            <a:srgbClr val="000000"/>
                          </a:solidFill>
                          <a:sym typeface="Wingdings" charset="2"/>
                        </a:rPr>
                        <a:t> </a:t>
                      </a:r>
                    </a:p>
                    <a:p>
                      <a:pPr marL="0" marR="0" indent="0" algn="l" defTabSz="890422" rtl="0" eaLnBrk="1" fontAlgn="auto" latinLnBrk="0" hangingPunct="1">
                        <a:lnSpc>
                          <a:spcPct val="100000"/>
                        </a:lnSpc>
                        <a:spcBef>
                          <a:spcPts val="0"/>
                        </a:spcBef>
                        <a:spcAft>
                          <a:spcPts val="0"/>
                        </a:spcAft>
                        <a:buClrTx/>
                        <a:buSzTx/>
                        <a:buFontTx/>
                        <a:buNone/>
                        <a:tabLst/>
                        <a:defRPr/>
                      </a:pPr>
                      <a:r>
                        <a:rPr lang="en-US" sz="1100" b="0" dirty="0" smtClean="0">
                          <a:solidFill>
                            <a:srgbClr val="000000"/>
                          </a:solidFill>
                          <a:ea typeface="ＭＳ Ｐゴシック" charset="0"/>
                          <a:cs typeface="ＭＳ Ｐゴシック" charset="0"/>
                          <a:sym typeface="Wingdings" charset="2"/>
                        </a:rPr>
                        <a:t> </a:t>
                      </a:r>
                      <a:r>
                        <a:rPr lang="en-US" sz="1100" b="0" dirty="0" smtClean="0">
                          <a:solidFill>
                            <a:srgbClr val="000000"/>
                          </a:solidFill>
                          <a:ea typeface="ＭＳ Ｐゴシック" charset="0"/>
                          <a:cs typeface="ＭＳ Ｐゴシック" charset="0"/>
                          <a:sym typeface="Wingdings" charset="0"/>
                        </a:rPr>
                        <a:t> </a:t>
                      </a:r>
                      <a:r>
                        <a:rPr lang="en-US" sz="1100" b="0" dirty="0" smtClean="0">
                          <a:solidFill>
                            <a:srgbClr val="000000"/>
                          </a:solidFill>
                          <a:ea typeface="+mn-ea"/>
                          <a:cs typeface="+mn-cs"/>
                          <a:sym typeface="Wingdings" charset="2"/>
                        </a:rPr>
                        <a:t>4</a:t>
                      </a:r>
                      <a:r>
                        <a:rPr lang="en-US" sz="1100" b="0" baseline="0" dirty="0" smtClean="0">
                          <a:solidFill>
                            <a:srgbClr val="000000"/>
                          </a:solidFill>
                          <a:ea typeface="+mn-ea"/>
                          <a:cs typeface="+mn-cs"/>
                          <a:sym typeface="Wingdings" charset="2"/>
                        </a:rPr>
                        <a:t> m</a:t>
                      </a:r>
                      <a:endParaRPr lang="en-US" altLang="en-US" sz="1100" b="0" dirty="0">
                        <a:solidFill>
                          <a:srgbClr val="000000"/>
                        </a:solidFill>
                        <a:sym typeface="Wingdings" charset="2"/>
                      </a:endParaRPr>
                    </a:p>
                  </a:txBody>
                  <a:tcPr marL="106118" marR="89846" marT="0" marB="0" anchor="ctr">
                    <a:solidFill>
                      <a:schemeClr val="accent1">
                        <a:lumMod val="20000"/>
                        <a:lumOff val="80000"/>
                      </a:schemeClr>
                    </a:solidFill>
                  </a:tcPr>
                </a:tc>
                <a:tc>
                  <a:txBody>
                    <a:bodyPr/>
                    <a:lstStyle/>
                    <a:p>
                      <a:pPr marL="0" marR="0" indent="0" algn="l" defTabSz="890422" rtl="0" eaLnBrk="1" fontAlgn="auto" latinLnBrk="0" hangingPunct="1">
                        <a:lnSpc>
                          <a:spcPct val="100000"/>
                        </a:lnSpc>
                        <a:spcBef>
                          <a:spcPts val="0"/>
                        </a:spcBef>
                        <a:spcAft>
                          <a:spcPts val="0"/>
                        </a:spcAft>
                        <a:buClrTx/>
                        <a:buSzTx/>
                        <a:buFontTx/>
                        <a:buNone/>
                        <a:tabLst/>
                        <a:defRPr/>
                      </a:pPr>
                      <a:r>
                        <a:rPr lang="en-US" altLang="en-US" sz="1100" b="0" dirty="0" smtClean="0">
                          <a:solidFill>
                            <a:srgbClr val="000000"/>
                          </a:solidFill>
                        </a:rPr>
                        <a:t>30x30 cm</a:t>
                      </a:r>
                      <a:r>
                        <a:rPr lang="en-US" altLang="en-US" sz="1100" b="0" baseline="30000" dirty="0" smtClean="0">
                          <a:solidFill>
                            <a:srgbClr val="000000"/>
                          </a:solidFill>
                        </a:rPr>
                        <a:t>2</a:t>
                      </a:r>
                      <a:r>
                        <a:rPr lang="en-US" altLang="en-US" sz="1100" b="0" dirty="0" smtClean="0">
                          <a:solidFill>
                            <a:srgbClr val="000000"/>
                          </a:solidFill>
                        </a:rPr>
                        <a:t> </a:t>
                      </a:r>
                      <a:r>
                        <a:rPr lang="en-US" altLang="en-US" sz="1100" b="0" baseline="30000" dirty="0" smtClean="0">
                          <a:solidFill>
                            <a:srgbClr val="000000"/>
                          </a:solidFill>
                        </a:rPr>
                        <a:t>3</a:t>
                      </a:r>
                      <a:r>
                        <a:rPr lang="en-US" altLang="en-US" sz="1100" b="0" dirty="0" smtClean="0">
                          <a:solidFill>
                            <a:srgbClr val="000000"/>
                          </a:solidFill>
                        </a:rPr>
                        <a:t>He DENEX</a:t>
                      </a:r>
                      <a:r>
                        <a:rPr lang="en-US" altLang="en-US" sz="1100" b="0" baseline="0" dirty="0" smtClean="0">
                          <a:solidFill>
                            <a:srgbClr val="000000"/>
                          </a:solidFill>
                        </a:rPr>
                        <a:t> </a:t>
                      </a:r>
                      <a:r>
                        <a:rPr lang="en-US" altLang="en-US" sz="1100" b="0" dirty="0" smtClean="0">
                          <a:solidFill>
                            <a:srgbClr val="000000"/>
                          </a:solidFill>
                        </a:rPr>
                        <a:t>detector</a:t>
                      </a:r>
                    </a:p>
                    <a:p>
                      <a:pPr marL="0" marR="0" indent="0" algn="l" defTabSz="890422" rtl="0" eaLnBrk="1" fontAlgn="auto" latinLnBrk="0" hangingPunct="1">
                        <a:lnSpc>
                          <a:spcPct val="100000"/>
                        </a:lnSpc>
                        <a:spcBef>
                          <a:spcPts val="0"/>
                        </a:spcBef>
                        <a:spcAft>
                          <a:spcPts val="0"/>
                        </a:spcAft>
                        <a:buClrTx/>
                        <a:buSzTx/>
                        <a:buFontTx/>
                        <a:buNone/>
                        <a:tabLst/>
                        <a:defRPr/>
                      </a:pPr>
                      <a:r>
                        <a:rPr lang="en-US" sz="1100" b="0" dirty="0" smtClean="0">
                          <a:solidFill>
                            <a:srgbClr val="000000"/>
                          </a:solidFill>
                          <a:ea typeface="ＭＳ Ｐゴシック" charset="0"/>
                          <a:cs typeface="ＭＳ Ｐゴシック" charset="0"/>
                          <a:sym typeface="Wingdings" charset="0"/>
                        </a:rPr>
                        <a:t> </a:t>
                      </a:r>
                      <a:r>
                        <a:rPr lang="en-US" sz="1100" b="0" dirty="0" smtClean="0">
                          <a:solidFill>
                            <a:srgbClr val="000000"/>
                          </a:solidFill>
                          <a:ea typeface="+mn-ea"/>
                          <a:cs typeface="+mn-cs"/>
                          <a:sym typeface="Wingdings" charset="2"/>
                        </a:rPr>
                        <a:t>32x32</a:t>
                      </a:r>
                      <a:r>
                        <a:rPr lang="en-US" sz="1100" b="0" baseline="0" dirty="0" smtClean="0">
                          <a:solidFill>
                            <a:srgbClr val="000000"/>
                          </a:solidFill>
                          <a:ea typeface="+mn-ea"/>
                          <a:cs typeface="+mn-cs"/>
                          <a:sym typeface="Wingdings" charset="2"/>
                        </a:rPr>
                        <a:t> pixels</a:t>
                      </a:r>
                    </a:p>
                    <a:p>
                      <a:pPr marL="0" marR="0" indent="0" algn="l" defTabSz="890422" rtl="0" eaLnBrk="1" fontAlgn="auto" latinLnBrk="0" hangingPunct="1">
                        <a:lnSpc>
                          <a:spcPct val="100000"/>
                        </a:lnSpc>
                        <a:spcBef>
                          <a:spcPts val="0"/>
                        </a:spcBef>
                        <a:spcAft>
                          <a:spcPts val="0"/>
                        </a:spcAft>
                        <a:buClrTx/>
                        <a:buSzTx/>
                        <a:buFontTx/>
                        <a:buNone/>
                        <a:tabLst/>
                        <a:defRPr/>
                      </a:pPr>
                      <a:r>
                        <a:rPr lang="en-US" altLang="en-US" sz="1100" b="0" baseline="0" dirty="0" smtClean="0">
                          <a:solidFill>
                            <a:srgbClr val="000000"/>
                          </a:solidFill>
                          <a:ea typeface="+mn-ea"/>
                          <a:cs typeface="+mn-cs"/>
                          <a:sym typeface="Wingdings" charset="2"/>
                        </a:rPr>
                        <a:t>TOF up to 99 channels (typical 42)</a:t>
                      </a:r>
                      <a:endParaRPr lang="en-US" altLang="en-US" sz="1100" b="0" dirty="0" smtClean="0">
                        <a:solidFill>
                          <a:srgbClr val="000000"/>
                        </a:solidFill>
                        <a:sym typeface="Wingdings" charset="2"/>
                      </a:endParaRPr>
                    </a:p>
                    <a:p>
                      <a:pPr marL="0" marR="0" indent="0" algn="l" defTabSz="890422" rtl="0" eaLnBrk="1" fontAlgn="auto" latinLnBrk="0" hangingPunct="1">
                        <a:lnSpc>
                          <a:spcPct val="100000"/>
                        </a:lnSpc>
                        <a:spcBef>
                          <a:spcPts val="0"/>
                        </a:spcBef>
                        <a:spcAft>
                          <a:spcPts val="0"/>
                        </a:spcAft>
                        <a:buClrTx/>
                        <a:buSzTx/>
                        <a:buFontTx/>
                        <a:buNone/>
                        <a:tabLst/>
                        <a:defRPr/>
                      </a:pPr>
                      <a:r>
                        <a:rPr lang="en-US" sz="1100" b="0" dirty="0" smtClean="0">
                          <a:solidFill>
                            <a:srgbClr val="000000"/>
                          </a:solidFill>
                          <a:ea typeface="ＭＳ Ｐゴシック" charset="0"/>
                          <a:cs typeface="ＭＳ Ｐゴシック" charset="0"/>
                          <a:sym typeface="Wingdings" charset="0"/>
                        </a:rPr>
                        <a:t></a:t>
                      </a:r>
                      <a:r>
                        <a:rPr lang="en-US" altLang="en-US" sz="1100" b="0" dirty="0" smtClean="0">
                          <a:solidFill>
                            <a:srgbClr val="000000"/>
                          </a:solidFill>
                        </a:rPr>
                        <a:t> </a:t>
                      </a:r>
                      <a:r>
                        <a:rPr lang="en-US" altLang="en-US" sz="1100" b="0" dirty="0" smtClean="0">
                          <a:solidFill>
                            <a:srgbClr val="000000"/>
                          </a:solidFill>
                          <a:sym typeface="Wingdings" charset="2"/>
                        </a:rPr>
                        <a:t>d</a:t>
                      </a:r>
                      <a:r>
                        <a:rPr lang="en-US" altLang="en-US" sz="1100" b="0" dirty="0" smtClean="0">
                          <a:solidFill>
                            <a:srgbClr val="000000"/>
                          </a:solidFill>
                          <a:latin typeface="Symbol" charset="2"/>
                          <a:sym typeface="Wingdings" charset="2"/>
                        </a:rPr>
                        <a:t>l</a:t>
                      </a:r>
                      <a:r>
                        <a:rPr lang="en-US" altLang="en-US" sz="1100" b="0" dirty="0" smtClean="0">
                          <a:solidFill>
                            <a:srgbClr val="000000"/>
                          </a:solidFill>
                          <a:sym typeface="Wingdings" charset="2"/>
                        </a:rPr>
                        <a:t> ~ 0.07Å </a:t>
                      </a:r>
                      <a:r>
                        <a:rPr lang="en-US" altLang="en-US" sz="1100" b="0" dirty="0" smtClean="0">
                          <a:solidFill>
                            <a:srgbClr val="000000"/>
                          </a:solidFill>
                        </a:rPr>
                        <a:t>for @ 42 TOF</a:t>
                      </a:r>
                      <a:r>
                        <a:rPr lang="en-US" altLang="en-US" sz="1100" b="0" baseline="0" dirty="0" smtClean="0">
                          <a:solidFill>
                            <a:srgbClr val="000000"/>
                          </a:solidFill>
                        </a:rPr>
                        <a:t> chan.</a:t>
                      </a:r>
                      <a:r>
                        <a:rPr lang="en-US" altLang="en-US" sz="1100" b="0" dirty="0" smtClean="0">
                          <a:solidFill>
                            <a:srgbClr val="000000"/>
                          </a:solidFill>
                        </a:rPr>
                        <a:t> </a:t>
                      </a:r>
                    </a:p>
                    <a:p>
                      <a:endParaRPr lang="en-US" sz="1200" b="0" dirty="0" smtClean="0"/>
                    </a:p>
                  </a:txBody>
                  <a:tcPr marL="106118" marR="89846" marT="0" marB="0" anchor="ctr">
                    <a:solidFill>
                      <a:schemeClr val="accent1">
                        <a:lumMod val="20000"/>
                        <a:lumOff val="80000"/>
                      </a:schemeClr>
                    </a:solidFill>
                  </a:tcPr>
                </a:tc>
                <a:tc>
                  <a:txBody>
                    <a:bodyPr/>
                    <a:lstStyle/>
                    <a:p>
                      <a:pPr>
                        <a:defRPr/>
                      </a:pPr>
                      <a:r>
                        <a:rPr lang="en-US" sz="1100" b="0" dirty="0" smtClean="0">
                          <a:solidFill>
                            <a:srgbClr val="000000"/>
                          </a:solidFill>
                          <a:ea typeface="ＭＳ Ｐゴシック" charset="0"/>
                          <a:cs typeface="ＭＳ Ｐゴシック" charset="0"/>
                        </a:rPr>
                        <a:t>mu metal shielding,</a:t>
                      </a:r>
                    </a:p>
                    <a:p>
                      <a:pPr>
                        <a:defRPr/>
                      </a:pPr>
                      <a:r>
                        <a:rPr lang="en-US" sz="1100" b="0" dirty="0" smtClean="0">
                          <a:solidFill>
                            <a:srgbClr val="000000"/>
                          </a:solidFill>
                          <a:ea typeface="ＭＳ Ｐゴシック" charset="0"/>
                          <a:cs typeface="ＭＳ Ｐゴシック" charset="0"/>
                        </a:rPr>
                        <a:t>shielding factor 137 </a:t>
                      </a:r>
                    </a:p>
                    <a:p>
                      <a:pPr>
                        <a:defRPr/>
                      </a:pPr>
                      <a:r>
                        <a:rPr lang="en-US" sz="1100" b="0" dirty="0" smtClean="0">
                          <a:solidFill>
                            <a:srgbClr val="000000"/>
                          </a:solidFill>
                          <a:ea typeface="ＭＳ Ｐゴシック" charset="0"/>
                          <a:cs typeface="ＭＳ Ｐゴシック" charset="0"/>
                          <a:sym typeface="Wingdings" charset="0"/>
                        </a:rPr>
                        <a:t> echo phase stability </a:t>
                      </a:r>
                      <a:endParaRPr lang="en-US" sz="1100" b="0" dirty="0" smtClean="0">
                        <a:solidFill>
                          <a:srgbClr val="000000"/>
                        </a:solidFill>
                        <a:ea typeface="ＭＳ Ｐゴシック" charset="0"/>
                        <a:cs typeface="ＭＳ Ｐゴシック" charset="0"/>
                      </a:endParaRPr>
                    </a:p>
                    <a:p>
                      <a:endParaRPr lang="en-US" sz="1200" b="0" dirty="0" smtClean="0"/>
                    </a:p>
                  </a:txBody>
                  <a:tcPr marL="106118" marR="89846" marT="0" marB="0" anchor="ctr">
                    <a:solidFill>
                      <a:schemeClr val="accent1">
                        <a:lumMod val="20000"/>
                        <a:lumOff val="80000"/>
                      </a:schemeClr>
                    </a:solidFill>
                  </a:tcPr>
                </a:tc>
              </a:tr>
            </a:tbl>
          </a:graphicData>
        </a:graphic>
      </p:graphicFrame>
      <p:sp>
        <p:nvSpPr>
          <p:cNvPr id="12" name="Rechteck 2"/>
          <p:cNvSpPr>
            <a:spLocks noChangeArrowheads="1"/>
          </p:cNvSpPr>
          <p:nvPr/>
        </p:nvSpPr>
        <p:spPr bwMode="auto">
          <a:xfrm>
            <a:off x="4191000" y="19126926"/>
            <a:ext cx="7003522" cy="6366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8000">
                <a:solidFill>
                  <a:schemeClr val="tx1"/>
                </a:solidFill>
                <a:latin typeface="Arial" charset="0"/>
                <a:ea typeface="ＭＳ Ｐゴシック" charset="-128"/>
              </a:defRPr>
            </a:lvl1pPr>
            <a:lvl2pPr marL="742950" indent="-285750" eaLnBrk="0" hangingPunct="0">
              <a:defRPr sz="8000">
                <a:solidFill>
                  <a:schemeClr val="tx1"/>
                </a:solidFill>
                <a:latin typeface="Arial" charset="0"/>
                <a:ea typeface="ＭＳ Ｐゴシック" charset="-128"/>
              </a:defRPr>
            </a:lvl2pPr>
            <a:lvl3pPr marL="1143000" indent="-228600" eaLnBrk="0" hangingPunct="0">
              <a:defRPr sz="8000">
                <a:solidFill>
                  <a:schemeClr val="tx1"/>
                </a:solidFill>
                <a:latin typeface="Arial" charset="0"/>
                <a:ea typeface="ＭＳ Ｐゴシック" charset="-128"/>
              </a:defRPr>
            </a:lvl3pPr>
            <a:lvl4pPr marL="1600200" indent="-228600" eaLnBrk="0" hangingPunct="0">
              <a:defRPr sz="8000">
                <a:solidFill>
                  <a:schemeClr val="tx1"/>
                </a:solidFill>
                <a:latin typeface="Arial" charset="0"/>
                <a:ea typeface="ＭＳ Ｐゴシック" charset="-128"/>
              </a:defRPr>
            </a:lvl4pPr>
            <a:lvl5pPr marL="2057400" indent="-228600" eaLnBrk="0" hangingPunct="0">
              <a:defRPr sz="8000">
                <a:solidFill>
                  <a:schemeClr val="tx1"/>
                </a:solidFill>
                <a:latin typeface="Arial" charset="0"/>
                <a:ea typeface="ＭＳ Ｐゴシック" charset="-128"/>
              </a:defRPr>
            </a:lvl5pPr>
            <a:lvl6pPr marL="2514600" indent="-228600" eaLnBrk="0" fontAlgn="base" hangingPunct="0">
              <a:spcBef>
                <a:spcPct val="0"/>
              </a:spcBef>
              <a:spcAft>
                <a:spcPct val="0"/>
              </a:spcAft>
              <a:defRPr sz="8000">
                <a:solidFill>
                  <a:schemeClr val="tx1"/>
                </a:solidFill>
                <a:latin typeface="Arial" charset="0"/>
                <a:ea typeface="ＭＳ Ｐゴシック" charset="-128"/>
              </a:defRPr>
            </a:lvl6pPr>
            <a:lvl7pPr marL="2971800" indent="-228600" eaLnBrk="0" fontAlgn="base" hangingPunct="0">
              <a:spcBef>
                <a:spcPct val="0"/>
              </a:spcBef>
              <a:spcAft>
                <a:spcPct val="0"/>
              </a:spcAft>
              <a:defRPr sz="8000">
                <a:solidFill>
                  <a:schemeClr val="tx1"/>
                </a:solidFill>
                <a:latin typeface="Arial" charset="0"/>
                <a:ea typeface="ＭＳ Ｐゴシック" charset="-128"/>
              </a:defRPr>
            </a:lvl7pPr>
            <a:lvl8pPr marL="3429000" indent="-228600" eaLnBrk="0" fontAlgn="base" hangingPunct="0">
              <a:spcBef>
                <a:spcPct val="0"/>
              </a:spcBef>
              <a:spcAft>
                <a:spcPct val="0"/>
              </a:spcAft>
              <a:defRPr sz="8000">
                <a:solidFill>
                  <a:schemeClr val="tx1"/>
                </a:solidFill>
                <a:latin typeface="Arial" charset="0"/>
                <a:ea typeface="ＭＳ Ｐゴシック" charset="-128"/>
              </a:defRPr>
            </a:lvl8pPr>
            <a:lvl9pPr marL="3886200" indent="-228600" eaLnBrk="0" fontAlgn="base" hangingPunct="0">
              <a:spcBef>
                <a:spcPct val="0"/>
              </a:spcBef>
              <a:spcAft>
                <a:spcPct val="0"/>
              </a:spcAft>
              <a:defRPr sz="8000">
                <a:solidFill>
                  <a:schemeClr val="tx1"/>
                </a:solidFill>
                <a:latin typeface="Arial" charset="0"/>
                <a:ea typeface="ＭＳ Ｐゴシック" charset="-128"/>
              </a:defRPr>
            </a:lvl9pPr>
          </a:lstStyle>
          <a:p>
            <a:pPr eaLnBrk="1" hangingPunct="1"/>
            <a:r>
              <a:rPr lang="en-US" altLang="en-US" sz="3537" baseline="30000" dirty="0" smtClean="0">
                <a:solidFill>
                  <a:srgbClr val="000000"/>
                </a:solidFill>
              </a:rPr>
              <a:t> </a:t>
            </a:r>
            <a:endParaRPr lang="en-US" altLang="en-US" sz="3537" dirty="0">
              <a:solidFill>
                <a:srgbClr val="000000"/>
              </a:solidFill>
            </a:endParaRPr>
          </a:p>
        </p:txBody>
      </p:sp>
      <p:sp>
        <p:nvSpPr>
          <p:cNvPr id="20" name="Rechteck 2"/>
          <p:cNvSpPr>
            <a:spLocks noChangeArrowheads="1"/>
          </p:cNvSpPr>
          <p:nvPr/>
        </p:nvSpPr>
        <p:spPr bwMode="auto">
          <a:xfrm>
            <a:off x="10330320" y="24449544"/>
            <a:ext cx="7003522" cy="6366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8000">
                <a:solidFill>
                  <a:schemeClr val="tx1"/>
                </a:solidFill>
                <a:latin typeface="Arial" charset="0"/>
                <a:ea typeface="ＭＳ Ｐゴシック" charset="-128"/>
              </a:defRPr>
            </a:lvl1pPr>
            <a:lvl2pPr marL="742950" indent="-285750" eaLnBrk="0" hangingPunct="0">
              <a:defRPr sz="8000">
                <a:solidFill>
                  <a:schemeClr val="tx1"/>
                </a:solidFill>
                <a:latin typeface="Arial" charset="0"/>
                <a:ea typeface="ＭＳ Ｐゴシック" charset="-128"/>
              </a:defRPr>
            </a:lvl2pPr>
            <a:lvl3pPr marL="1143000" indent="-228600" eaLnBrk="0" hangingPunct="0">
              <a:defRPr sz="8000">
                <a:solidFill>
                  <a:schemeClr val="tx1"/>
                </a:solidFill>
                <a:latin typeface="Arial" charset="0"/>
                <a:ea typeface="ＭＳ Ｐゴシック" charset="-128"/>
              </a:defRPr>
            </a:lvl3pPr>
            <a:lvl4pPr marL="1600200" indent="-228600" eaLnBrk="0" hangingPunct="0">
              <a:defRPr sz="8000">
                <a:solidFill>
                  <a:schemeClr val="tx1"/>
                </a:solidFill>
                <a:latin typeface="Arial" charset="0"/>
                <a:ea typeface="ＭＳ Ｐゴシック" charset="-128"/>
              </a:defRPr>
            </a:lvl4pPr>
            <a:lvl5pPr marL="2057400" indent="-228600" eaLnBrk="0" hangingPunct="0">
              <a:defRPr sz="8000">
                <a:solidFill>
                  <a:schemeClr val="tx1"/>
                </a:solidFill>
                <a:latin typeface="Arial" charset="0"/>
                <a:ea typeface="ＭＳ Ｐゴシック" charset="-128"/>
              </a:defRPr>
            </a:lvl5pPr>
            <a:lvl6pPr marL="2514600" indent="-228600" eaLnBrk="0" fontAlgn="base" hangingPunct="0">
              <a:spcBef>
                <a:spcPct val="0"/>
              </a:spcBef>
              <a:spcAft>
                <a:spcPct val="0"/>
              </a:spcAft>
              <a:defRPr sz="8000">
                <a:solidFill>
                  <a:schemeClr val="tx1"/>
                </a:solidFill>
                <a:latin typeface="Arial" charset="0"/>
                <a:ea typeface="ＭＳ Ｐゴシック" charset="-128"/>
              </a:defRPr>
            </a:lvl6pPr>
            <a:lvl7pPr marL="2971800" indent="-228600" eaLnBrk="0" fontAlgn="base" hangingPunct="0">
              <a:spcBef>
                <a:spcPct val="0"/>
              </a:spcBef>
              <a:spcAft>
                <a:spcPct val="0"/>
              </a:spcAft>
              <a:defRPr sz="8000">
                <a:solidFill>
                  <a:schemeClr val="tx1"/>
                </a:solidFill>
                <a:latin typeface="Arial" charset="0"/>
                <a:ea typeface="ＭＳ Ｐゴシック" charset="-128"/>
              </a:defRPr>
            </a:lvl7pPr>
            <a:lvl8pPr marL="3429000" indent="-228600" eaLnBrk="0" fontAlgn="base" hangingPunct="0">
              <a:spcBef>
                <a:spcPct val="0"/>
              </a:spcBef>
              <a:spcAft>
                <a:spcPct val="0"/>
              </a:spcAft>
              <a:defRPr sz="8000">
                <a:solidFill>
                  <a:schemeClr val="tx1"/>
                </a:solidFill>
                <a:latin typeface="Arial" charset="0"/>
                <a:ea typeface="ＭＳ Ｐゴシック" charset="-128"/>
              </a:defRPr>
            </a:lvl8pPr>
            <a:lvl9pPr marL="3886200" indent="-228600" eaLnBrk="0" fontAlgn="base" hangingPunct="0">
              <a:spcBef>
                <a:spcPct val="0"/>
              </a:spcBef>
              <a:spcAft>
                <a:spcPct val="0"/>
              </a:spcAft>
              <a:defRPr sz="8000">
                <a:solidFill>
                  <a:schemeClr val="tx1"/>
                </a:solidFill>
                <a:latin typeface="Arial" charset="0"/>
                <a:ea typeface="ＭＳ Ｐゴシック" charset="-128"/>
              </a:defRPr>
            </a:lvl9pPr>
          </a:lstStyle>
          <a:p>
            <a:pPr eaLnBrk="1" hangingPunct="1"/>
            <a:r>
              <a:rPr lang="en-US" altLang="en-US" sz="3537" baseline="30000" dirty="0" smtClean="0">
                <a:solidFill>
                  <a:srgbClr val="000000"/>
                </a:solidFill>
              </a:rPr>
              <a:t> </a:t>
            </a:r>
            <a:endParaRPr lang="en-US" altLang="en-US" sz="3537" dirty="0">
              <a:solidFill>
                <a:srgbClr val="000000"/>
              </a:solidFill>
            </a:endParaRPr>
          </a:p>
        </p:txBody>
      </p:sp>
      <p:graphicFrame>
        <p:nvGraphicFramePr>
          <p:cNvPr id="21" name="Table 20"/>
          <p:cNvGraphicFramePr>
            <a:graphicFrameLocks noGrp="1" noChangeAspect="1"/>
          </p:cNvGraphicFramePr>
          <p:nvPr>
            <p:extLst>
              <p:ext uri="{D42A27DB-BD31-4B8C-83A1-F6EECF244321}">
                <p14:modId xmlns:p14="http://schemas.microsoft.com/office/powerpoint/2010/main" val="1575035805"/>
              </p:ext>
            </p:extLst>
          </p:nvPr>
        </p:nvGraphicFramePr>
        <p:xfrm>
          <a:off x="23925290" y="11725767"/>
          <a:ext cx="7307811" cy="15485294"/>
        </p:xfrm>
        <a:graphic>
          <a:graphicData uri="http://schemas.openxmlformats.org/drawingml/2006/table">
            <a:tbl>
              <a:tblPr firstRow="1" bandRow="1">
                <a:tableStyleId>{8A107856-5554-42FB-B03E-39F5DBC370BA}</a:tableStyleId>
              </a:tblPr>
              <a:tblGrid>
                <a:gridCol w="3613546"/>
                <a:gridCol w="3694265"/>
              </a:tblGrid>
              <a:tr h="1118546">
                <a:tc>
                  <a:txBody>
                    <a:bodyPr/>
                    <a:lstStyle/>
                    <a:p>
                      <a:r>
                        <a:rPr lang="en-US" sz="3500" b="0" dirty="0" smtClean="0"/>
                        <a:t>main precession</a:t>
                      </a:r>
                      <a:endParaRPr lang="en-US" sz="3500" b="0" dirty="0"/>
                    </a:p>
                  </a:txBody>
                  <a:tcPr marL="106118" marR="89846" marT="0" marB="0" anchor="ctr">
                    <a:solidFill>
                      <a:schemeClr val="accent1">
                        <a:lumMod val="20000"/>
                        <a:lumOff val="80000"/>
                      </a:schemeClr>
                    </a:solidFill>
                  </a:tcPr>
                </a:tc>
                <a:tc>
                  <a:txBody>
                    <a:bodyPr/>
                    <a:lstStyle/>
                    <a:p>
                      <a:r>
                        <a:rPr lang="en-US" sz="3500" b="0" dirty="0" smtClean="0"/>
                        <a:t>SC</a:t>
                      </a:r>
                      <a:r>
                        <a:rPr lang="en-US" sz="3500" b="0" baseline="0" dirty="0" smtClean="0"/>
                        <a:t> </a:t>
                      </a:r>
                      <a:r>
                        <a:rPr lang="en-US" sz="3500" b="0" dirty="0" smtClean="0"/>
                        <a:t>coils, actively shielded </a:t>
                      </a:r>
                    </a:p>
                  </a:txBody>
                  <a:tcPr marL="106118" marR="89846" marT="0" marB="0" anchor="ctr">
                    <a:solidFill>
                      <a:schemeClr val="accent1">
                        <a:lumMod val="20000"/>
                        <a:lumOff val="80000"/>
                      </a:schemeClr>
                    </a:solidFill>
                  </a:tcPr>
                </a:tc>
              </a:tr>
              <a:tr h="1251686">
                <a:tc>
                  <a:txBody>
                    <a:bodyPr/>
                    <a:lstStyle/>
                    <a:p>
                      <a:r>
                        <a:rPr lang="en-US" sz="3500" dirty="0" smtClean="0"/>
                        <a:t>field</a:t>
                      </a:r>
                      <a:r>
                        <a:rPr lang="en-US" sz="3500" baseline="0" dirty="0" smtClean="0"/>
                        <a:t> integral</a:t>
                      </a:r>
                      <a:endParaRPr lang="en-US" sz="3500" b="0" dirty="0"/>
                    </a:p>
                  </a:txBody>
                  <a:tcPr marL="106118" marR="89846" marT="0" marB="0" anchor="ctr">
                    <a:solidFill>
                      <a:schemeClr val="accent1">
                        <a:lumMod val="20000"/>
                        <a:lumOff val="80000"/>
                      </a:schemeClr>
                    </a:solidFill>
                  </a:tcPr>
                </a:tc>
                <a:tc>
                  <a:txBody>
                    <a:bodyPr/>
                    <a:lstStyle/>
                    <a:p>
                      <a:r>
                        <a:rPr lang="en-US" sz="3500" dirty="0" smtClean="0"/>
                        <a:t>J</a:t>
                      </a:r>
                      <a:r>
                        <a:rPr lang="en-US" sz="3500" baseline="0" dirty="0" smtClean="0"/>
                        <a:t> </a:t>
                      </a:r>
                      <a:r>
                        <a:rPr lang="en-US" sz="3500" baseline="0" smtClean="0"/>
                        <a:t>= 0.56 Tm</a:t>
                      </a:r>
                      <a:endParaRPr lang="en-US" sz="3500" b="0" dirty="0" smtClean="0"/>
                    </a:p>
                  </a:txBody>
                  <a:tcPr marL="106118" marR="89846" marT="0" marB="0" anchor="ctr">
                    <a:solidFill>
                      <a:schemeClr val="accent1">
                        <a:lumMod val="20000"/>
                        <a:lumOff val="80000"/>
                      </a:schemeClr>
                    </a:solidFill>
                  </a:tcPr>
                </a:tc>
              </a:tr>
              <a:tr h="1460929">
                <a:tc>
                  <a:txBody>
                    <a:bodyPr/>
                    <a:lstStyle/>
                    <a:p>
                      <a:r>
                        <a:rPr lang="en-US" sz="3500" dirty="0" smtClean="0"/>
                        <a:t>moderator</a:t>
                      </a:r>
                      <a:endParaRPr lang="en-US" sz="3500" b="0" dirty="0"/>
                    </a:p>
                  </a:txBody>
                  <a:tcPr marL="106118" marR="89846" marT="0" marB="0" anchor="ctr">
                    <a:solidFill>
                      <a:schemeClr val="accent1">
                        <a:lumMod val="20000"/>
                        <a:lumOff val="80000"/>
                      </a:schemeClr>
                    </a:solidFill>
                  </a:tcPr>
                </a:tc>
                <a:tc>
                  <a:txBody>
                    <a:bodyPr/>
                    <a:lstStyle/>
                    <a:p>
                      <a:r>
                        <a:rPr lang="en-US" sz="3500" dirty="0" smtClean="0"/>
                        <a:t>cold-coupled hydrogen</a:t>
                      </a:r>
                      <a:endParaRPr lang="en-US" sz="3500" b="0" dirty="0"/>
                    </a:p>
                  </a:txBody>
                  <a:tcPr marL="106118" marR="89846" marT="0" marB="0" anchor="ctr">
                    <a:solidFill>
                      <a:schemeClr val="accent1">
                        <a:lumMod val="20000"/>
                        <a:lumOff val="80000"/>
                      </a:schemeClr>
                    </a:solidFill>
                  </a:tcPr>
                </a:tc>
              </a:tr>
              <a:tr h="1395742">
                <a:tc>
                  <a:txBody>
                    <a:bodyPr/>
                    <a:lstStyle/>
                    <a:p>
                      <a:r>
                        <a:rPr lang="en-US" sz="3500" dirty="0" smtClean="0"/>
                        <a:t>neutron guide</a:t>
                      </a:r>
                    </a:p>
                    <a:p>
                      <a:r>
                        <a:rPr lang="en-US" sz="3500" dirty="0" smtClean="0"/>
                        <a:t>h x b </a:t>
                      </a:r>
                      <a:endParaRPr lang="en-US" sz="3500" b="0" dirty="0"/>
                    </a:p>
                  </a:txBody>
                  <a:tcPr marL="106118" marR="89846" marT="0" marB="0" anchor="ctr">
                    <a:solidFill>
                      <a:schemeClr val="accent1">
                        <a:lumMod val="20000"/>
                        <a:lumOff val="80000"/>
                      </a:schemeClr>
                    </a:solidFill>
                  </a:tcPr>
                </a:tc>
                <a:tc>
                  <a:txBody>
                    <a:bodyPr/>
                    <a:lstStyle/>
                    <a:p>
                      <a:r>
                        <a:rPr lang="en-US" sz="3500" dirty="0" smtClean="0"/>
                        <a:t>Ni coated </a:t>
                      </a:r>
                    </a:p>
                    <a:p>
                      <a:r>
                        <a:rPr lang="en-US" sz="3500" dirty="0" smtClean="0"/>
                        <a:t>4 x 8 cm</a:t>
                      </a:r>
                      <a:r>
                        <a:rPr lang="en-US" sz="3500" baseline="30000" dirty="0" smtClean="0"/>
                        <a:t>2</a:t>
                      </a:r>
                      <a:endParaRPr lang="en-US" sz="3500" b="0" baseline="30000" dirty="0"/>
                    </a:p>
                  </a:txBody>
                  <a:tcPr marL="106118" marR="89846" marT="0" marB="0" anchor="ctr">
                    <a:solidFill>
                      <a:schemeClr val="accent1">
                        <a:lumMod val="20000"/>
                        <a:lumOff val="80000"/>
                      </a:schemeClr>
                    </a:solidFill>
                  </a:tcPr>
                </a:tc>
              </a:tr>
              <a:tr h="1360729">
                <a:tc>
                  <a:txBody>
                    <a:bodyPr/>
                    <a:lstStyle/>
                    <a:p>
                      <a:r>
                        <a:rPr lang="en-US" sz="3500" dirty="0" smtClean="0"/>
                        <a:t>wavelength</a:t>
                      </a:r>
                    </a:p>
                    <a:p>
                      <a:r>
                        <a:rPr lang="en-US" sz="3500" dirty="0" smtClean="0"/>
                        <a:t>selection</a:t>
                      </a:r>
                      <a:endParaRPr lang="en-US" sz="3500" b="0" dirty="0"/>
                    </a:p>
                  </a:txBody>
                  <a:tcPr marL="106118" marR="89846" marT="0" marB="0" anchor="ctr">
                    <a:solidFill>
                      <a:schemeClr val="accent1">
                        <a:lumMod val="20000"/>
                        <a:lumOff val="80000"/>
                      </a:schemeClr>
                    </a:solidFill>
                  </a:tcPr>
                </a:tc>
                <a:tc>
                  <a:txBody>
                    <a:bodyPr/>
                    <a:lstStyle/>
                    <a:p>
                      <a:r>
                        <a:rPr lang="en-US" sz="3500" dirty="0" smtClean="0"/>
                        <a:t>system of 4 choppers</a:t>
                      </a:r>
                    </a:p>
                  </a:txBody>
                  <a:tcPr marL="106118" marR="89846" marT="0" marB="0" anchor="ctr">
                    <a:solidFill>
                      <a:schemeClr val="accent1">
                        <a:lumMod val="20000"/>
                        <a:lumOff val="80000"/>
                      </a:schemeClr>
                    </a:solidFill>
                  </a:tcPr>
                </a:tc>
              </a:tr>
              <a:tr h="1561162">
                <a:tc>
                  <a:txBody>
                    <a:bodyPr/>
                    <a:lstStyle/>
                    <a:p>
                      <a:r>
                        <a:rPr lang="en-US" sz="3500" dirty="0" smtClean="0"/>
                        <a:t>wavelength </a:t>
                      </a:r>
                    </a:p>
                    <a:p>
                      <a:r>
                        <a:rPr lang="en-US" sz="3500" dirty="0" smtClean="0"/>
                        <a:t>frame</a:t>
                      </a:r>
                      <a:endParaRPr lang="en-US" sz="3500" b="0" dirty="0"/>
                    </a:p>
                  </a:txBody>
                  <a:tcPr marL="106118" marR="89846" marT="0" marB="0" anchor="ctr">
                    <a:solidFill>
                      <a:schemeClr val="accent1">
                        <a:lumMod val="20000"/>
                        <a:lumOff val="80000"/>
                      </a:schemeClr>
                    </a:solidFill>
                  </a:tcPr>
                </a:tc>
                <a:tc>
                  <a:txBody>
                    <a:bodyPr/>
                    <a:lstStyle/>
                    <a:p>
                      <a:r>
                        <a:rPr lang="en-US" sz="3500" dirty="0" smtClean="0"/>
                        <a:t>2Å &lt; </a:t>
                      </a:r>
                      <a:r>
                        <a:rPr lang="en-US" sz="3500" dirty="0" err="1" smtClean="0"/>
                        <a:t>λ</a:t>
                      </a:r>
                      <a:r>
                        <a:rPr lang="en-US" sz="3500" dirty="0" smtClean="0"/>
                        <a:t> &lt; 14Å</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3500" dirty="0" smtClean="0">
                          <a:solidFill>
                            <a:srgbClr val="000000"/>
                          </a:solidFill>
                          <a:sym typeface="Wingdings" charset="2"/>
                        </a:rPr>
                        <a:t>BW</a:t>
                      </a:r>
                      <a:r>
                        <a:rPr lang="en-US" altLang="en-US" sz="3500" baseline="0" dirty="0" smtClean="0">
                          <a:solidFill>
                            <a:srgbClr val="000000"/>
                          </a:solidFill>
                          <a:sym typeface="Wingdings" charset="2"/>
                        </a:rPr>
                        <a:t> </a:t>
                      </a:r>
                      <a:r>
                        <a:rPr lang="en-US" altLang="en-US" sz="3500" dirty="0" smtClean="0">
                          <a:solidFill>
                            <a:srgbClr val="000000"/>
                          </a:solidFill>
                          <a:sym typeface="Wingdings" charset="2"/>
                        </a:rPr>
                        <a:t>3.6Å</a:t>
                      </a:r>
                      <a:r>
                        <a:rPr lang="en-US" altLang="en-US" sz="3500" b="0" baseline="0" dirty="0" smtClean="0">
                          <a:solidFill>
                            <a:schemeClr val="dk1"/>
                          </a:solidFill>
                          <a:sym typeface="Wingdings" charset="2"/>
                        </a:rPr>
                        <a:t> </a:t>
                      </a:r>
                      <a:r>
                        <a:rPr lang="en-US" altLang="en-US" sz="3500" dirty="0" smtClean="0">
                          <a:solidFill>
                            <a:srgbClr val="000000"/>
                          </a:solidFill>
                          <a:sym typeface="Wingdings" charset="2"/>
                        </a:rPr>
                        <a:t>– 2.4Å</a:t>
                      </a:r>
                      <a:endParaRPr lang="en-US" sz="3500" b="0" dirty="0"/>
                    </a:p>
                  </a:txBody>
                  <a:tcPr marL="106118" marR="89846" marT="0" marB="0" anchor="ctr">
                    <a:solidFill>
                      <a:schemeClr val="accent1">
                        <a:lumMod val="20000"/>
                        <a:lumOff val="80000"/>
                      </a:schemeClr>
                    </a:solidFill>
                  </a:tcPr>
                </a:tc>
              </a:tr>
              <a:tr h="1238800">
                <a:tc>
                  <a:txBody>
                    <a:bodyPr/>
                    <a:lstStyle/>
                    <a:p>
                      <a:r>
                        <a:rPr lang="en-US" sz="3500" dirty="0" smtClean="0"/>
                        <a:t>declination</a:t>
                      </a:r>
                    </a:p>
                    <a:p>
                      <a:r>
                        <a:rPr lang="en-US" sz="3500" dirty="0" smtClean="0"/>
                        <a:t>angle</a:t>
                      </a:r>
                      <a:endParaRPr lang="en-US" sz="3500" b="0" dirty="0"/>
                    </a:p>
                  </a:txBody>
                  <a:tcPr marL="106118" marR="89846" marT="0" marB="0" anchor="ctr">
                    <a:solidFill>
                      <a:schemeClr val="accent1">
                        <a:lumMod val="20000"/>
                        <a:lumOff val="80000"/>
                      </a:schemeClr>
                    </a:solidFill>
                  </a:tcPr>
                </a:tc>
                <a:tc>
                  <a:txBody>
                    <a:bodyPr/>
                    <a:lstStyle/>
                    <a:p>
                      <a:r>
                        <a:rPr lang="en-US" sz="3500" dirty="0" smtClean="0"/>
                        <a:t>    3.5°</a:t>
                      </a:r>
                      <a:endParaRPr lang="en-US" sz="3500" b="0" dirty="0"/>
                    </a:p>
                  </a:txBody>
                  <a:tcPr marL="106118" marR="89846" marT="0" marB="0" anchor="ctr">
                    <a:solidFill>
                      <a:schemeClr val="accent1">
                        <a:lumMod val="20000"/>
                        <a:lumOff val="80000"/>
                      </a:schemeClr>
                    </a:solidFill>
                  </a:tcPr>
                </a:tc>
              </a:tr>
              <a:tr h="1783048">
                <a:tc>
                  <a:txBody>
                    <a:bodyPr/>
                    <a:lstStyle/>
                    <a:p>
                      <a:r>
                        <a:rPr lang="en-US" sz="3500" dirty="0" smtClean="0"/>
                        <a:t>max.</a:t>
                      </a:r>
                      <a:r>
                        <a:rPr lang="en-US" sz="3500" baseline="0" dirty="0" smtClean="0"/>
                        <a:t> </a:t>
                      </a:r>
                      <a:r>
                        <a:rPr lang="en-US" sz="3500" dirty="0" smtClean="0"/>
                        <a:t>scattering</a:t>
                      </a:r>
                    </a:p>
                    <a:p>
                      <a:r>
                        <a:rPr lang="en-US" sz="3500" dirty="0" smtClean="0"/>
                        <a:t>angle</a:t>
                      </a:r>
                      <a:endParaRPr lang="en-US" sz="3500" b="0" dirty="0"/>
                    </a:p>
                  </a:txBody>
                  <a:tcPr marL="106118" marR="89846" marT="0" marB="0" anchor="ctr">
                    <a:solidFill>
                      <a:schemeClr val="accent1">
                        <a:lumMod val="20000"/>
                        <a:lumOff val="80000"/>
                      </a:schemeClr>
                    </a:solidFill>
                  </a:tcPr>
                </a:tc>
                <a:tc>
                  <a:txBody>
                    <a:bodyPr/>
                    <a:lstStyle/>
                    <a:p>
                      <a:r>
                        <a:rPr lang="en-US" sz="3500" dirty="0" smtClean="0"/>
                        <a:t>  29/42/56/79°</a:t>
                      </a:r>
                    </a:p>
                    <a:p>
                      <a:r>
                        <a:rPr lang="en-US" sz="3500" b="0" dirty="0" smtClean="0"/>
                        <a:t>(conf. dependent)</a:t>
                      </a:r>
                      <a:endParaRPr lang="en-US" sz="3500" b="0" dirty="0"/>
                    </a:p>
                  </a:txBody>
                  <a:tcPr marL="106118" marR="89846" marT="0" marB="0" anchor="ctr">
                    <a:solidFill>
                      <a:schemeClr val="accent1">
                        <a:lumMod val="20000"/>
                        <a:lumOff val="80000"/>
                      </a:schemeClr>
                    </a:solidFill>
                  </a:tcPr>
                </a:tc>
              </a:tr>
              <a:tr h="1243005">
                <a:tc>
                  <a:txBody>
                    <a:bodyPr/>
                    <a:lstStyle/>
                    <a:p>
                      <a:r>
                        <a:rPr lang="en-US" sz="3500" dirty="0" smtClean="0"/>
                        <a:t>sample size</a:t>
                      </a:r>
                      <a:endParaRPr lang="en-US" sz="3500" b="0" dirty="0"/>
                    </a:p>
                  </a:txBody>
                  <a:tcPr marL="106118" marR="89846" marT="0" marB="0" anchor="ctr">
                    <a:solidFill>
                      <a:schemeClr val="accent1">
                        <a:lumMod val="20000"/>
                        <a:lumOff val="80000"/>
                      </a:schemeClr>
                    </a:solidFill>
                  </a:tcPr>
                </a:tc>
                <a:tc>
                  <a:txBody>
                    <a:bodyPr/>
                    <a:lstStyle/>
                    <a:p>
                      <a:r>
                        <a:rPr lang="en-US" sz="3500" dirty="0" smtClean="0"/>
                        <a:t>  30 x 30 mm</a:t>
                      </a:r>
                      <a:r>
                        <a:rPr lang="en-US" sz="3500" baseline="30000" dirty="0" smtClean="0"/>
                        <a:t>2</a:t>
                      </a:r>
                      <a:endParaRPr lang="en-US" sz="3500" b="0" baseline="30000" dirty="0"/>
                    </a:p>
                  </a:txBody>
                  <a:tcPr marL="106118" marR="89846" marT="0" marB="0" anchor="ctr">
                    <a:solidFill>
                      <a:schemeClr val="accent1">
                        <a:lumMod val="20000"/>
                        <a:lumOff val="80000"/>
                      </a:schemeClr>
                    </a:solidFill>
                  </a:tcPr>
                </a:tc>
              </a:tr>
              <a:tr h="1375968">
                <a:tc>
                  <a:txBody>
                    <a:bodyPr/>
                    <a:lstStyle/>
                    <a:p>
                      <a:r>
                        <a:rPr lang="en-US" sz="3500" dirty="0" smtClean="0"/>
                        <a:t>analyzer</a:t>
                      </a:r>
                      <a:endParaRPr lang="en-US" sz="3500" b="0" dirty="0"/>
                    </a:p>
                  </a:txBody>
                  <a:tcPr marL="106118" marR="89846" marT="0" marB="0" anchor="ctr">
                    <a:solidFill>
                      <a:schemeClr val="accent1">
                        <a:lumMod val="20000"/>
                        <a:lumOff val="80000"/>
                      </a:schemeClr>
                    </a:solidFill>
                  </a:tcPr>
                </a:tc>
                <a:tc>
                  <a:txBody>
                    <a:bodyPr/>
                    <a:lstStyle/>
                    <a:p>
                      <a:r>
                        <a:rPr lang="en-US" sz="3500" dirty="0" smtClean="0"/>
                        <a:t>3 rotatable </a:t>
                      </a:r>
                      <a:r>
                        <a:rPr lang="en-US" sz="3500" dirty="0" err="1" smtClean="0"/>
                        <a:t>supermirrors</a:t>
                      </a:r>
                      <a:endParaRPr lang="en-US" sz="3500" b="0" dirty="0"/>
                    </a:p>
                  </a:txBody>
                  <a:tcPr marL="106118" marR="89846" marT="0" marB="0" anchor="ctr">
                    <a:solidFill>
                      <a:schemeClr val="accent1">
                        <a:lumMod val="20000"/>
                        <a:lumOff val="80000"/>
                      </a:schemeClr>
                    </a:solidFill>
                  </a:tcPr>
                </a:tc>
              </a:tr>
              <a:tr h="1695679">
                <a:tc>
                  <a:txBody>
                    <a:bodyPr/>
                    <a:lstStyle/>
                    <a:p>
                      <a:r>
                        <a:rPr lang="en-US" sz="3500" b="0" dirty="0" smtClean="0"/>
                        <a:t>temperature</a:t>
                      </a:r>
                    </a:p>
                    <a:p>
                      <a:r>
                        <a:rPr lang="en-US" sz="3500" b="0" dirty="0" smtClean="0"/>
                        <a:t>range</a:t>
                      </a:r>
                      <a:endParaRPr lang="en-US" sz="3500" b="0" dirty="0"/>
                    </a:p>
                  </a:txBody>
                  <a:tcPr marL="106118" marR="89846" marT="0" marB="0" anchor="ctr">
                    <a:solidFill>
                      <a:schemeClr val="accent1">
                        <a:lumMod val="20000"/>
                        <a:lumOff val="80000"/>
                      </a:schemeClr>
                    </a:solidFill>
                  </a:tcPr>
                </a:tc>
                <a:tc>
                  <a:txBody>
                    <a:bodyPr/>
                    <a:lstStyle/>
                    <a:p>
                      <a:r>
                        <a:rPr lang="en-US" sz="3500" b="0" dirty="0" smtClean="0"/>
                        <a:t>TFS: -80+375C</a:t>
                      </a:r>
                    </a:p>
                    <a:p>
                      <a:r>
                        <a:rPr lang="en-US" sz="3500" b="0" dirty="0" err="1" smtClean="0"/>
                        <a:t>Cryo</a:t>
                      </a:r>
                      <a:r>
                        <a:rPr lang="en-US" sz="3500" b="0" dirty="0" smtClean="0"/>
                        <a:t>: 5K</a:t>
                      </a:r>
                      <a:r>
                        <a:rPr lang="en-US" sz="3500" b="0" baseline="0" dirty="0" smtClean="0"/>
                        <a:t> to </a:t>
                      </a:r>
                      <a:r>
                        <a:rPr lang="en-US" sz="3500" b="0" dirty="0" smtClean="0"/>
                        <a:t>650K</a:t>
                      </a:r>
                      <a:endParaRPr lang="en-US" sz="3500" b="0" dirty="0"/>
                    </a:p>
                  </a:txBody>
                  <a:tcPr marL="106118" marR="89846" marT="0" marB="0" anchor="ctr">
                    <a:solidFill>
                      <a:schemeClr val="accent1">
                        <a:lumMod val="20000"/>
                        <a:lumOff val="80000"/>
                      </a:schemeClr>
                    </a:solidFill>
                  </a:tcPr>
                </a:tc>
              </a:tr>
            </a:tbl>
          </a:graphicData>
        </a:graphic>
      </p:graphicFrame>
      <p:graphicFrame>
        <p:nvGraphicFramePr>
          <p:cNvPr id="22" name="Table 21"/>
          <p:cNvGraphicFramePr>
            <a:graphicFrameLocks noGrp="1" noChangeAspect="1"/>
          </p:cNvGraphicFramePr>
          <p:nvPr>
            <p:extLst>
              <p:ext uri="{D42A27DB-BD31-4B8C-83A1-F6EECF244321}">
                <p14:modId xmlns:p14="http://schemas.microsoft.com/office/powerpoint/2010/main" val="1743341713"/>
              </p:ext>
            </p:extLst>
          </p:nvPr>
        </p:nvGraphicFramePr>
        <p:xfrm>
          <a:off x="1826329" y="24691279"/>
          <a:ext cx="21998870" cy="2519782"/>
        </p:xfrm>
        <a:graphic>
          <a:graphicData uri="http://schemas.openxmlformats.org/drawingml/2006/table">
            <a:tbl>
              <a:tblPr firstRow="1" bandRow="1">
                <a:tableStyleId>{8A107856-5554-42FB-B03E-39F5DBC370BA}</a:tableStyleId>
              </a:tblPr>
              <a:tblGrid>
                <a:gridCol w="7308250"/>
                <a:gridCol w="7358040"/>
                <a:gridCol w="7332580"/>
              </a:tblGrid>
              <a:tr h="2519782">
                <a:tc>
                  <a:txBody>
                    <a:bodyPr/>
                    <a:lstStyle/>
                    <a:p>
                      <a:pPr eaLnBrk="1" hangingPunct="1"/>
                      <a:r>
                        <a:rPr lang="en-US" altLang="en-US" sz="3200" b="0" dirty="0" smtClean="0">
                          <a:solidFill>
                            <a:srgbClr val="000000"/>
                          </a:solidFill>
                          <a:sym typeface="Wingdings" charset="2"/>
                        </a:rPr>
                        <a:t>moderator - sample distance: </a:t>
                      </a:r>
                    </a:p>
                    <a:p>
                      <a:pPr eaLnBrk="1" hangingPunct="1"/>
                      <a:r>
                        <a:rPr lang="en-US" altLang="en-US" sz="3200" b="0" dirty="0" smtClean="0">
                          <a:solidFill>
                            <a:srgbClr val="000000"/>
                          </a:solidFill>
                          <a:sym typeface="Wingdings" charset="2"/>
                        </a:rPr>
                        <a:t> </a:t>
                      </a:r>
                      <a:r>
                        <a:rPr lang="en-US" sz="3200" b="0" dirty="0" smtClean="0">
                          <a:solidFill>
                            <a:srgbClr val="000000"/>
                          </a:solidFill>
                          <a:ea typeface="ＭＳ Ｐゴシック" charset="0"/>
                          <a:cs typeface="ＭＳ Ｐゴシック" charset="0"/>
                          <a:sym typeface="Wingdings" charset="0"/>
                        </a:rPr>
                        <a:t> </a:t>
                      </a:r>
                      <a:r>
                        <a:rPr lang="en-US" altLang="en-US" sz="3200" b="0" dirty="0" smtClean="0">
                          <a:solidFill>
                            <a:srgbClr val="000000"/>
                          </a:solidFill>
                          <a:sym typeface="Wingdings" charset="2"/>
                        </a:rPr>
                        <a:t>18 m, 21 m, 24 m, 27 m</a:t>
                      </a:r>
                    </a:p>
                    <a:p>
                      <a:pPr marL="0" marR="0" indent="0" algn="l" defTabSz="890422" rtl="0" eaLnBrk="1" fontAlgn="auto" latinLnBrk="0" hangingPunct="1">
                        <a:lnSpc>
                          <a:spcPct val="100000"/>
                        </a:lnSpc>
                        <a:spcBef>
                          <a:spcPts val="0"/>
                        </a:spcBef>
                        <a:spcAft>
                          <a:spcPts val="0"/>
                        </a:spcAft>
                        <a:buClrTx/>
                        <a:buSzTx/>
                        <a:buFontTx/>
                        <a:buNone/>
                        <a:tabLst/>
                        <a:defRPr/>
                      </a:pPr>
                      <a:r>
                        <a:rPr lang="en-US" altLang="en-US" sz="3200" b="0" dirty="0" smtClean="0">
                          <a:solidFill>
                            <a:srgbClr val="000000"/>
                          </a:solidFill>
                          <a:sym typeface="Wingdings" charset="2"/>
                        </a:rPr>
                        <a:t>sample - detector</a:t>
                      </a:r>
                      <a:r>
                        <a:rPr lang="en-US" altLang="en-US" sz="3200" b="0" baseline="0" dirty="0" smtClean="0">
                          <a:solidFill>
                            <a:srgbClr val="000000"/>
                          </a:solidFill>
                          <a:sym typeface="Wingdings" charset="2"/>
                        </a:rPr>
                        <a:t> distance: </a:t>
                      </a:r>
                      <a:r>
                        <a:rPr lang="en-US" altLang="en-US" sz="3200" b="0" dirty="0" smtClean="0">
                          <a:solidFill>
                            <a:srgbClr val="000000"/>
                          </a:solidFill>
                          <a:sym typeface="Wingdings" charset="2"/>
                        </a:rPr>
                        <a:t> </a:t>
                      </a:r>
                    </a:p>
                    <a:p>
                      <a:pPr marL="0" marR="0" indent="0" algn="l" defTabSz="890422" rtl="0" eaLnBrk="1" fontAlgn="auto" latinLnBrk="0" hangingPunct="1">
                        <a:lnSpc>
                          <a:spcPct val="100000"/>
                        </a:lnSpc>
                        <a:spcBef>
                          <a:spcPts val="0"/>
                        </a:spcBef>
                        <a:spcAft>
                          <a:spcPts val="0"/>
                        </a:spcAft>
                        <a:buClrTx/>
                        <a:buSzTx/>
                        <a:buFontTx/>
                        <a:buNone/>
                        <a:tabLst/>
                        <a:defRPr/>
                      </a:pPr>
                      <a:r>
                        <a:rPr lang="en-US" sz="3200" b="0" dirty="0" smtClean="0">
                          <a:solidFill>
                            <a:srgbClr val="000000"/>
                          </a:solidFill>
                          <a:ea typeface="ＭＳ Ｐゴシック" charset="0"/>
                          <a:cs typeface="ＭＳ Ｐゴシック" charset="0"/>
                          <a:sym typeface="Wingdings" charset="2"/>
                        </a:rPr>
                        <a:t> </a:t>
                      </a:r>
                      <a:r>
                        <a:rPr lang="en-US" sz="3200" b="0" dirty="0" smtClean="0">
                          <a:solidFill>
                            <a:srgbClr val="000000"/>
                          </a:solidFill>
                          <a:ea typeface="ＭＳ Ｐゴシック" charset="0"/>
                          <a:cs typeface="ＭＳ Ｐゴシック" charset="0"/>
                          <a:sym typeface="Wingdings" charset="0"/>
                        </a:rPr>
                        <a:t> </a:t>
                      </a:r>
                      <a:r>
                        <a:rPr lang="en-US" sz="3200" b="0" dirty="0" smtClean="0">
                          <a:solidFill>
                            <a:srgbClr val="000000"/>
                          </a:solidFill>
                          <a:ea typeface="+mn-ea"/>
                          <a:cs typeface="+mn-cs"/>
                          <a:sym typeface="Wingdings" charset="2"/>
                        </a:rPr>
                        <a:t>4</a:t>
                      </a:r>
                      <a:r>
                        <a:rPr lang="en-US" sz="3200" b="0" baseline="0" dirty="0" smtClean="0">
                          <a:solidFill>
                            <a:srgbClr val="000000"/>
                          </a:solidFill>
                          <a:ea typeface="+mn-ea"/>
                          <a:cs typeface="+mn-cs"/>
                          <a:sym typeface="Wingdings" charset="2"/>
                        </a:rPr>
                        <a:t> m</a:t>
                      </a:r>
                      <a:endParaRPr lang="en-US" altLang="en-US" sz="3200" b="0" dirty="0">
                        <a:solidFill>
                          <a:srgbClr val="000000"/>
                        </a:solidFill>
                        <a:sym typeface="Wingdings" charset="2"/>
                      </a:endParaRPr>
                    </a:p>
                  </a:txBody>
                  <a:tcPr marL="106118" marR="89846" marT="0" marB="0" anchor="ctr">
                    <a:solidFill>
                      <a:schemeClr val="accent1">
                        <a:lumMod val="20000"/>
                        <a:lumOff val="80000"/>
                      </a:schemeClr>
                    </a:solidFill>
                  </a:tcPr>
                </a:tc>
                <a:tc>
                  <a:txBody>
                    <a:bodyPr/>
                    <a:lstStyle/>
                    <a:p>
                      <a:pPr marL="0" marR="0" indent="0" algn="l" defTabSz="890422" rtl="0" eaLnBrk="1" fontAlgn="auto" latinLnBrk="0" hangingPunct="1">
                        <a:lnSpc>
                          <a:spcPct val="100000"/>
                        </a:lnSpc>
                        <a:spcBef>
                          <a:spcPts val="0"/>
                        </a:spcBef>
                        <a:spcAft>
                          <a:spcPts val="0"/>
                        </a:spcAft>
                        <a:buClrTx/>
                        <a:buSzTx/>
                        <a:buFontTx/>
                        <a:buNone/>
                        <a:tabLst/>
                        <a:defRPr/>
                      </a:pPr>
                      <a:r>
                        <a:rPr lang="en-US" altLang="en-US" sz="3200" b="0" dirty="0" smtClean="0">
                          <a:solidFill>
                            <a:srgbClr val="000000"/>
                          </a:solidFill>
                        </a:rPr>
                        <a:t>30x30 cm</a:t>
                      </a:r>
                      <a:r>
                        <a:rPr lang="en-US" altLang="en-US" sz="3200" b="0" baseline="30000" dirty="0" smtClean="0">
                          <a:solidFill>
                            <a:srgbClr val="000000"/>
                          </a:solidFill>
                        </a:rPr>
                        <a:t>2</a:t>
                      </a:r>
                      <a:r>
                        <a:rPr lang="en-US" altLang="en-US" sz="3200" b="0" dirty="0" smtClean="0">
                          <a:solidFill>
                            <a:srgbClr val="000000"/>
                          </a:solidFill>
                        </a:rPr>
                        <a:t> </a:t>
                      </a:r>
                      <a:r>
                        <a:rPr lang="en-US" altLang="en-US" sz="3200" b="0" baseline="30000" dirty="0" smtClean="0">
                          <a:solidFill>
                            <a:srgbClr val="000000"/>
                          </a:solidFill>
                        </a:rPr>
                        <a:t>3</a:t>
                      </a:r>
                      <a:r>
                        <a:rPr lang="en-US" altLang="en-US" sz="3200" b="0" dirty="0" smtClean="0">
                          <a:solidFill>
                            <a:srgbClr val="000000"/>
                          </a:solidFill>
                        </a:rPr>
                        <a:t>He DENEX</a:t>
                      </a:r>
                      <a:r>
                        <a:rPr lang="en-US" altLang="en-US" sz="3200" b="0" baseline="0" dirty="0" smtClean="0">
                          <a:solidFill>
                            <a:srgbClr val="000000"/>
                          </a:solidFill>
                        </a:rPr>
                        <a:t> </a:t>
                      </a:r>
                      <a:r>
                        <a:rPr lang="en-US" altLang="en-US" sz="3200" b="0" dirty="0" smtClean="0">
                          <a:solidFill>
                            <a:srgbClr val="000000"/>
                          </a:solidFill>
                        </a:rPr>
                        <a:t>detector</a:t>
                      </a:r>
                    </a:p>
                    <a:p>
                      <a:pPr marL="0" marR="0" indent="0" algn="l" defTabSz="890422" rtl="0" eaLnBrk="1" fontAlgn="auto" latinLnBrk="0" hangingPunct="1">
                        <a:lnSpc>
                          <a:spcPct val="100000"/>
                        </a:lnSpc>
                        <a:spcBef>
                          <a:spcPts val="0"/>
                        </a:spcBef>
                        <a:spcAft>
                          <a:spcPts val="0"/>
                        </a:spcAft>
                        <a:buClrTx/>
                        <a:buSzTx/>
                        <a:buFontTx/>
                        <a:buNone/>
                        <a:tabLst/>
                        <a:defRPr/>
                      </a:pPr>
                      <a:r>
                        <a:rPr lang="en-US" sz="3200" b="0" dirty="0" smtClean="0">
                          <a:solidFill>
                            <a:srgbClr val="000000"/>
                          </a:solidFill>
                          <a:ea typeface="ＭＳ Ｐゴシック" charset="0"/>
                          <a:cs typeface="ＭＳ Ｐゴシック" charset="0"/>
                          <a:sym typeface="Wingdings" charset="0"/>
                        </a:rPr>
                        <a:t> </a:t>
                      </a:r>
                      <a:r>
                        <a:rPr lang="en-US" sz="3200" b="0" dirty="0" smtClean="0">
                          <a:solidFill>
                            <a:srgbClr val="000000"/>
                          </a:solidFill>
                          <a:ea typeface="+mn-ea"/>
                          <a:cs typeface="+mn-cs"/>
                          <a:sym typeface="Wingdings" charset="2"/>
                        </a:rPr>
                        <a:t>32x32</a:t>
                      </a:r>
                      <a:r>
                        <a:rPr lang="en-US" sz="3200" b="0" baseline="0" dirty="0" smtClean="0">
                          <a:solidFill>
                            <a:srgbClr val="000000"/>
                          </a:solidFill>
                          <a:ea typeface="+mn-ea"/>
                          <a:cs typeface="+mn-cs"/>
                          <a:sym typeface="Wingdings" charset="2"/>
                        </a:rPr>
                        <a:t> pixels</a:t>
                      </a:r>
                    </a:p>
                    <a:p>
                      <a:pPr marL="0" marR="0" indent="0" algn="l" defTabSz="890422" rtl="0" eaLnBrk="1" fontAlgn="auto" latinLnBrk="0" hangingPunct="1">
                        <a:lnSpc>
                          <a:spcPct val="100000"/>
                        </a:lnSpc>
                        <a:spcBef>
                          <a:spcPts val="0"/>
                        </a:spcBef>
                        <a:spcAft>
                          <a:spcPts val="0"/>
                        </a:spcAft>
                        <a:buClrTx/>
                        <a:buSzTx/>
                        <a:buFontTx/>
                        <a:buNone/>
                        <a:tabLst/>
                        <a:defRPr/>
                      </a:pPr>
                      <a:r>
                        <a:rPr lang="en-US" altLang="en-US" sz="3200" b="0" baseline="0" dirty="0" smtClean="0">
                          <a:solidFill>
                            <a:srgbClr val="000000"/>
                          </a:solidFill>
                          <a:ea typeface="+mn-ea"/>
                          <a:cs typeface="+mn-cs"/>
                          <a:sym typeface="Wingdings" charset="2"/>
                        </a:rPr>
                        <a:t>TOF up to 99 channels (typical 42)</a:t>
                      </a:r>
                      <a:endParaRPr lang="en-US" altLang="en-US" sz="3200" b="0" dirty="0" smtClean="0">
                        <a:solidFill>
                          <a:srgbClr val="000000"/>
                        </a:solidFill>
                        <a:sym typeface="Wingdings" charset="2"/>
                      </a:endParaRPr>
                    </a:p>
                    <a:p>
                      <a:pPr marL="0" marR="0" indent="0" algn="l" defTabSz="890422" rtl="0" eaLnBrk="1" fontAlgn="auto" latinLnBrk="0" hangingPunct="1">
                        <a:lnSpc>
                          <a:spcPct val="100000"/>
                        </a:lnSpc>
                        <a:spcBef>
                          <a:spcPts val="0"/>
                        </a:spcBef>
                        <a:spcAft>
                          <a:spcPts val="0"/>
                        </a:spcAft>
                        <a:buClrTx/>
                        <a:buSzTx/>
                        <a:buFontTx/>
                        <a:buNone/>
                        <a:tabLst/>
                        <a:defRPr/>
                      </a:pPr>
                      <a:r>
                        <a:rPr lang="en-US" sz="3200" b="0" dirty="0" smtClean="0">
                          <a:solidFill>
                            <a:srgbClr val="000000"/>
                          </a:solidFill>
                          <a:ea typeface="ＭＳ Ｐゴシック" charset="0"/>
                          <a:cs typeface="ＭＳ Ｐゴシック" charset="0"/>
                          <a:sym typeface="Wingdings" charset="0"/>
                        </a:rPr>
                        <a:t></a:t>
                      </a:r>
                      <a:r>
                        <a:rPr lang="en-US" altLang="en-US" sz="3200" b="0" dirty="0" smtClean="0">
                          <a:solidFill>
                            <a:srgbClr val="000000"/>
                          </a:solidFill>
                        </a:rPr>
                        <a:t> </a:t>
                      </a:r>
                      <a:r>
                        <a:rPr lang="en-US" altLang="en-US" sz="3200" b="0" dirty="0" smtClean="0">
                          <a:solidFill>
                            <a:srgbClr val="000000"/>
                          </a:solidFill>
                          <a:sym typeface="Wingdings" charset="2"/>
                        </a:rPr>
                        <a:t>d</a:t>
                      </a:r>
                      <a:r>
                        <a:rPr lang="en-US" altLang="en-US" sz="3200" b="0" dirty="0" smtClean="0">
                          <a:solidFill>
                            <a:srgbClr val="000000"/>
                          </a:solidFill>
                          <a:latin typeface="Symbol" charset="2"/>
                          <a:sym typeface="Wingdings" charset="2"/>
                        </a:rPr>
                        <a:t>l</a:t>
                      </a:r>
                      <a:r>
                        <a:rPr lang="en-US" altLang="en-US" sz="3200" b="0" dirty="0" smtClean="0">
                          <a:solidFill>
                            <a:srgbClr val="000000"/>
                          </a:solidFill>
                          <a:sym typeface="Wingdings" charset="2"/>
                        </a:rPr>
                        <a:t> ~ 0.07Å </a:t>
                      </a:r>
                      <a:r>
                        <a:rPr lang="en-US" altLang="en-US" sz="3200" b="0" dirty="0" smtClean="0">
                          <a:solidFill>
                            <a:srgbClr val="000000"/>
                          </a:solidFill>
                        </a:rPr>
                        <a:t>for @ 42 TOF</a:t>
                      </a:r>
                      <a:r>
                        <a:rPr lang="en-US" altLang="en-US" sz="3200" b="0" baseline="0" dirty="0" smtClean="0">
                          <a:solidFill>
                            <a:srgbClr val="000000"/>
                          </a:solidFill>
                        </a:rPr>
                        <a:t> chan.</a:t>
                      </a:r>
                      <a:r>
                        <a:rPr lang="en-US" altLang="en-US" sz="3200" b="0" dirty="0" smtClean="0">
                          <a:solidFill>
                            <a:srgbClr val="000000"/>
                          </a:solidFill>
                        </a:rPr>
                        <a:t> </a:t>
                      </a:r>
                    </a:p>
                    <a:p>
                      <a:endParaRPr lang="en-US" sz="3500" b="0" dirty="0" smtClean="0"/>
                    </a:p>
                  </a:txBody>
                  <a:tcPr marL="106118" marR="89846" marT="0" marB="0" anchor="ctr">
                    <a:solidFill>
                      <a:schemeClr val="accent1">
                        <a:lumMod val="20000"/>
                        <a:lumOff val="80000"/>
                      </a:schemeClr>
                    </a:solidFill>
                  </a:tcPr>
                </a:tc>
                <a:tc>
                  <a:txBody>
                    <a:bodyPr/>
                    <a:lstStyle/>
                    <a:p>
                      <a:pPr>
                        <a:defRPr/>
                      </a:pPr>
                      <a:r>
                        <a:rPr lang="en-US" sz="3200" b="0" dirty="0" smtClean="0">
                          <a:solidFill>
                            <a:srgbClr val="000000"/>
                          </a:solidFill>
                          <a:ea typeface="ＭＳ Ｐゴシック" charset="0"/>
                          <a:cs typeface="ＭＳ Ｐゴシック" charset="0"/>
                        </a:rPr>
                        <a:t>mu metal shielding,</a:t>
                      </a:r>
                    </a:p>
                    <a:p>
                      <a:pPr>
                        <a:defRPr/>
                      </a:pPr>
                      <a:r>
                        <a:rPr lang="en-US" sz="3200" b="0" dirty="0" smtClean="0">
                          <a:solidFill>
                            <a:srgbClr val="000000"/>
                          </a:solidFill>
                          <a:ea typeface="ＭＳ Ｐゴシック" charset="0"/>
                          <a:cs typeface="ＭＳ Ｐゴシック" charset="0"/>
                        </a:rPr>
                        <a:t>shielding factor 137 </a:t>
                      </a:r>
                    </a:p>
                    <a:p>
                      <a:pPr>
                        <a:defRPr/>
                      </a:pPr>
                      <a:r>
                        <a:rPr lang="en-US" sz="3200" b="0" dirty="0" smtClean="0">
                          <a:solidFill>
                            <a:srgbClr val="000000"/>
                          </a:solidFill>
                          <a:ea typeface="ＭＳ Ｐゴシック" charset="0"/>
                          <a:cs typeface="ＭＳ Ｐゴシック" charset="0"/>
                          <a:sym typeface="Wingdings" charset="0"/>
                        </a:rPr>
                        <a:t> echo phase stability </a:t>
                      </a:r>
                      <a:endParaRPr lang="en-US" sz="3200" b="0" dirty="0" smtClean="0">
                        <a:solidFill>
                          <a:srgbClr val="000000"/>
                        </a:solidFill>
                        <a:ea typeface="ＭＳ Ｐゴシック" charset="0"/>
                        <a:cs typeface="ＭＳ Ｐゴシック" charset="0"/>
                      </a:endParaRPr>
                    </a:p>
                    <a:p>
                      <a:endParaRPr lang="en-US" sz="3500" b="0" dirty="0" smtClean="0"/>
                    </a:p>
                  </a:txBody>
                  <a:tcPr marL="106118" marR="89846" marT="0" marB="0" anchor="ctr">
                    <a:solidFill>
                      <a:schemeClr val="accent1">
                        <a:lumMod val="20000"/>
                        <a:lumOff val="80000"/>
                      </a:schemeClr>
                    </a:solidFill>
                  </a:tcPr>
                </a:tc>
              </a:tr>
            </a:tbl>
          </a:graphicData>
        </a:graphic>
      </p:graphicFrame>
      <p:pic>
        <p:nvPicPr>
          <p:cNvPr id="23" name="Picture 2"/>
          <p:cNvPicPr>
            <a:picLocks noGrp="1"/>
          </p:cNvPicPr>
          <p:nvPr>
            <p:ph idx="1"/>
          </p:nvPr>
        </p:nvPicPr>
        <p:blipFill>
          <a:blip r:embed="rId2"/>
          <a:stretch>
            <a:fillRect/>
          </a:stretch>
        </p:blipFill>
        <p:spPr>
          <a:xfrm>
            <a:off x="304800" y="890132"/>
            <a:ext cx="6234413" cy="4114800"/>
          </a:xfrm>
          <a:prstGeom prst="rect">
            <a:avLst/>
          </a:prstGeom>
          <a:ln>
            <a:noFill/>
          </a:ln>
        </p:spPr>
      </p:pic>
    </p:spTree>
    <p:extLst>
      <p:ext uri="{BB962C8B-B14F-4D97-AF65-F5344CB8AC3E}">
        <p14:creationId xmlns:p14="http://schemas.microsoft.com/office/powerpoint/2010/main" val="6661094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596816"/>
            <a:ext cx="7010400" cy="1042988"/>
          </a:xfrm>
        </p:spPr>
        <p:txBody>
          <a:bodyPr/>
          <a:lstStyle/>
          <a:p>
            <a:r>
              <a:rPr lang="en-US" dirty="0" smtClean="0"/>
              <a:t>Neutron and X-Ray </a:t>
            </a:r>
            <a:r>
              <a:rPr lang="en-US" smtClean="0"/>
              <a:t>Instruments Landscape</a:t>
            </a:r>
            <a:endParaRPr lang="en-US"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3515043" y="2134519"/>
            <a:ext cx="5206481" cy="4114800"/>
          </a:xfrm>
        </p:spPr>
      </p:pic>
      <p:sp>
        <p:nvSpPr>
          <p:cNvPr id="4" name="Slide Number Placeholder 3"/>
          <p:cNvSpPr>
            <a:spLocks noGrp="1"/>
          </p:cNvSpPr>
          <p:nvPr>
            <p:ph type="sldNum" sz="quarter" idx="10"/>
          </p:nvPr>
        </p:nvSpPr>
        <p:spPr/>
        <p:txBody>
          <a:bodyPr/>
          <a:lstStyle/>
          <a:p>
            <a:pPr>
              <a:defRPr/>
            </a:pPr>
            <a:fld id="{3B339A1F-55BF-40E2-9DEE-43A199F36FAE}" type="slidenum">
              <a:rPr lang="de-DE" smtClean="0"/>
              <a:pPr>
                <a:defRPr/>
              </a:pPr>
              <a:t>3</a:t>
            </a:fld>
            <a:endParaRPr lang="de-DE"/>
          </a:p>
        </p:txBody>
      </p:sp>
      <p:sp>
        <p:nvSpPr>
          <p:cNvPr id="6" name="TextBox 5"/>
          <p:cNvSpPr txBox="1"/>
          <p:nvPr/>
        </p:nvSpPr>
        <p:spPr>
          <a:xfrm>
            <a:off x="6705600" y="6284996"/>
            <a:ext cx="1120775" cy="253916"/>
          </a:xfrm>
          <a:prstGeom prst="rect">
            <a:avLst/>
          </a:prstGeom>
          <a:noFill/>
        </p:spPr>
        <p:txBody>
          <a:bodyPr wrap="square" rtlCol="0">
            <a:spAutoFit/>
          </a:bodyPr>
          <a:lstStyle/>
          <a:p>
            <a:r>
              <a:rPr lang="en-US" sz="1050" smtClean="0"/>
              <a:t>Source: ESS</a:t>
            </a:r>
            <a:endParaRPr lang="en-US" sz="1050"/>
          </a:p>
        </p:txBody>
      </p:sp>
      <p:sp>
        <p:nvSpPr>
          <p:cNvPr id="3" name="TextBox 2"/>
          <p:cNvSpPr txBox="1"/>
          <p:nvPr/>
        </p:nvSpPr>
        <p:spPr>
          <a:xfrm>
            <a:off x="533400" y="1963185"/>
            <a:ext cx="3276600" cy="2893100"/>
          </a:xfrm>
          <a:prstGeom prst="rect">
            <a:avLst/>
          </a:prstGeom>
          <a:noFill/>
        </p:spPr>
        <p:txBody>
          <a:bodyPr wrap="square" rtlCol="0">
            <a:spAutoFit/>
          </a:bodyPr>
          <a:lstStyle/>
          <a:p>
            <a:r>
              <a:rPr lang="en-US" sz="2000" u="sng" dirty="0" smtClean="0">
                <a:solidFill>
                  <a:srgbClr val="FF0000"/>
                </a:solidFill>
              </a:rPr>
              <a:t>With NSE one can study:</a:t>
            </a:r>
          </a:p>
          <a:p>
            <a:pPr marL="285750" indent="-285750">
              <a:buFont typeface="Arial" charset="0"/>
              <a:buChar char="•"/>
            </a:pPr>
            <a:r>
              <a:rPr lang="en-US" dirty="0" smtClean="0"/>
              <a:t>Coherent Dynamics</a:t>
            </a:r>
          </a:p>
          <a:p>
            <a:pPr marL="742950" lvl="1" indent="-285750">
              <a:buFont typeface="Arial" charset="0"/>
              <a:buChar char="•"/>
            </a:pPr>
            <a:r>
              <a:rPr lang="en-US" dirty="0" smtClean="0"/>
              <a:t>Diffusion</a:t>
            </a:r>
          </a:p>
          <a:p>
            <a:pPr marL="742950" lvl="1" indent="-285750">
              <a:buFont typeface="Arial" charset="0"/>
              <a:buChar char="•"/>
            </a:pPr>
            <a:r>
              <a:rPr lang="en-US" dirty="0" smtClean="0"/>
              <a:t>Shape fluctuations</a:t>
            </a:r>
          </a:p>
          <a:p>
            <a:pPr marL="742950" lvl="1" indent="-285750">
              <a:buFont typeface="Arial" charset="0"/>
              <a:buChar char="•"/>
            </a:pPr>
            <a:r>
              <a:rPr lang="en-US" dirty="0" smtClean="0"/>
              <a:t>Polymer dynamics</a:t>
            </a:r>
          </a:p>
          <a:p>
            <a:pPr marL="742950" lvl="1" indent="-285750">
              <a:buFont typeface="Arial" charset="0"/>
              <a:buChar char="•"/>
            </a:pPr>
            <a:r>
              <a:rPr lang="en-US" dirty="0" smtClean="0"/>
              <a:t>Glassy systems</a:t>
            </a:r>
          </a:p>
          <a:p>
            <a:pPr marL="285750" indent="-285750">
              <a:buFont typeface="Arial" charset="0"/>
              <a:buChar char="•"/>
            </a:pPr>
            <a:r>
              <a:rPr lang="en-US" dirty="0" smtClean="0"/>
              <a:t>Incoherent Dynamics</a:t>
            </a:r>
          </a:p>
          <a:p>
            <a:pPr marL="742950" lvl="1" indent="-285750">
              <a:buFont typeface="Arial" charset="0"/>
              <a:buChar char="•"/>
            </a:pPr>
            <a:r>
              <a:rPr lang="en-US" dirty="0" smtClean="0"/>
              <a:t>Hydrogen</a:t>
            </a:r>
          </a:p>
          <a:p>
            <a:pPr marL="285750" indent="-285750">
              <a:buFont typeface="Arial" charset="0"/>
              <a:buChar char="•"/>
            </a:pPr>
            <a:r>
              <a:rPr lang="en-US" dirty="0" smtClean="0"/>
              <a:t>Magnetic Dynamics</a:t>
            </a:r>
          </a:p>
          <a:p>
            <a:pPr marL="742950" lvl="1" indent="-285750">
              <a:buFont typeface="Arial" charset="0"/>
              <a:buChar char="•"/>
            </a:pPr>
            <a:r>
              <a:rPr lang="en-US" dirty="0" smtClean="0"/>
              <a:t>Spin Glasses</a:t>
            </a:r>
            <a:endParaRPr lang="en-US" dirty="0"/>
          </a:p>
        </p:txBody>
      </p:sp>
    </p:spTree>
    <p:extLst>
      <p:ext uri="{BB962C8B-B14F-4D97-AF65-F5344CB8AC3E}">
        <p14:creationId xmlns:p14="http://schemas.microsoft.com/office/powerpoint/2010/main" val="17386912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258888" y="0"/>
            <a:ext cx="6553200" cy="692696"/>
          </a:xfrm>
        </p:spPr>
        <p:txBody>
          <a:bodyPr/>
          <a:lstStyle/>
          <a:p>
            <a:pPr algn="ctr"/>
            <a:r>
              <a:rPr lang="en-GB" dirty="0"/>
              <a:t>Instrument </a:t>
            </a:r>
            <a:r>
              <a:rPr lang="en-GB" dirty="0" smtClean="0"/>
              <a:t>Layout</a:t>
            </a:r>
          </a:p>
        </p:txBody>
      </p:sp>
      <p:sp>
        <p:nvSpPr>
          <p:cNvPr id="3" name="Foliennummernplatzhalter 1"/>
          <p:cNvSpPr>
            <a:spLocks noGrp="1"/>
          </p:cNvSpPr>
          <p:nvPr>
            <p:ph type="sldNum" sz="quarter" idx="10"/>
          </p:nvPr>
        </p:nvSpPr>
        <p:spPr>
          <a:xfrm>
            <a:off x="6553200" y="6356350"/>
            <a:ext cx="2133600" cy="365125"/>
          </a:xfrm>
        </p:spPr>
        <p:txBody>
          <a:bodyPr/>
          <a:lstStyle/>
          <a:p>
            <a:pPr>
              <a:defRPr/>
            </a:pPr>
            <a:fld id="{3B339A1F-55BF-40E2-9DEE-43A199F36FAE}" type="slidenum">
              <a:rPr lang="de-DE"/>
              <a:pPr>
                <a:defRPr/>
              </a:pPr>
              <a:t>30</a:t>
            </a:fld>
            <a:endParaRPr lang="de-DE"/>
          </a:p>
        </p:txBody>
      </p:sp>
      <p:pic>
        <p:nvPicPr>
          <p:cNvPr id="5" name="Content Placeholder 5"/>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rot="10800000">
            <a:off x="363230" y="1014866"/>
            <a:ext cx="8686800" cy="3328533"/>
          </a:xfrm>
        </p:spPr>
      </p:pic>
      <p:pic>
        <p:nvPicPr>
          <p:cNvPr id="6"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a:xfrm rot="10800000">
            <a:off x="352933" y="1014866"/>
            <a:ext cx="8686800" cy="3328533"/>
          </a:xfrm>
          <a:prstGeom prst="rect">
            <a:avLst/>
          </a:prstGeom>
        </p:spPr>
      </p:pic>
      <p:sp>
        <p:nvSpPr>
          <p:cNvPr id="2" name="Right Arrow 1"/>
          <p:cNvSpPr/>
          <p:nvPr/>
        </p:nvSpPr>
        <p:spPr>
          <a:xfrm rot="15665949">
            <a:off x="5926375" y="3041933"/>
            <a:ext cx="1863496"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5711646" y="4126468"/>
            <a:ext cx="3352800" cy="369332"/>
          </a:xfrm>
          <a:prstGeom prst="rect">
            <a:avLst/>
          </a:prstGeom>
          <a:noFill/>
        </p:spPr>
        <p:txBody>
          <a:bodyPr wrap="square" rtlCol="0">
            <a:spAutoFit/>
          </a:bodyPr>
          <a:lstStyle/>
          <a:p>
            <a:r>
              <a:rPr lang="en-US" dirty="0" smtClean="0"/>
              <a:t>Choppers &amp; Polarizers</a:t>
            </a:r>
            <a:endParaRPr lang="en-US" dirty="0"/>
          </a:p>
        </p:txBody>
      </p:sp>
      <p:pic>
        <p:nvPicPr>
          <p:cNvPr id="7" name="Picture 6"/>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257800" y="4495800"/>
            <a:ext cx="3603921" cy="1116626"/>
          </a:xfrm>
          <a:prstGeom prst="rect">
            <a:avLst/>
          </a:prstGeom>
          <a:scene3d>
            <a:camera prst="orthographicFront"/>
            <a:lightRig rig="threePt" dir="t"/>
          </a:scene3d>
          <a:sp3d>
            <a:bevelT w="88900"/>
          </a:sp3d>
        </p:spPr>
      </p:pic>
      <p:sp>
        <p:nvSpPr>
          <p:cNvPr id="9" name="TextBox 8"/>
          <p:cNvSpPr txBox="1"/>
          <p:nvPr/>
        </p:nvSpPr>
        <p:spPr>
          <a:xfrm>
            <a:off x="762000" y="1145173"/>
            <a:ext cx="4191000" cy="369332"/>
          </a:xfrm>
          <a:prstGeom prst="rect">
            <a:avLst/>
          </a:prstGeom>
          <a:noFill/>
        </p:spPr>
        <p:txBody>
          <a:bodyPr wrap="square" rtlCol="0">
            <a:spAutoFit/>
          </a:bodyPr>
          <a:lstStyle/>
          <a:p>
            <a:r>
              <a:rPr lang="en-US" dirty="0" smtClean="0"/>
              <a:t>Instrument Cave &amp; Magnetic Shielding</a:t>
            </a:r>
            <a:endParaRPr lang="en-US" dirty="0"/>
          </a:p>
        </p:txBody>
      </p:sp>
      <p:sp>
        <p:nvSpPr>
          <p:cNvPr id="10" name="Right Arrow 9"/>
          <p:cNvSpPr/>
          <p:nvPr/>
        </p:nvSpPr>
        <p:spPr>
          <a:xfrm rot="3903388">
            <a:off x="1788918" y="1681787"/>
            <a:ext cx="735337"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Content Placeholder 1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33168" y="4473707"/>
            <a:ext cx="2723229" cy="2042422"/>
          </a:xfrm>
          <a:prstGeom prst="rect">
            <a:avLst/>
          </a:prstGeom>
        </p:spPr>
      </p:pic>
      <p:sp>
        <p:nvSpPr>
          <p:cNvPr id="14" name="TextBox 13"/>
          <p:cNvSpPr txBox="1"/>
          <p:nvPr/>
        </p:nvSpPr>
        <p:spPr>
          <a:xfrm>
            <a:off x="3664454" y="7941448"/>
            <a:ext cx="1385290" cy="369332"/>
          </a:xfrm>
          <a:prstGeom prst="rect">
            <a:avLst/>
          </a:prstGeom>
          <a:noFill/>
        </p:spPr>
        <p:txBody>
          <a:bodyPr wrap="square" rtlCol="0">
            <a:spAutoFit/>
          </a:bodyPr>
          <a:lstStyle/>
          <a:p>
            <a:pPr algn="ctr"/>
            <a:endParaRPr lang="en-US" dirty="0"/>
          </a:p>
        </p:txBody>
      </p:sp>
      <p:sp>
        <p:nvSpPr>
          <p:cNvPr id="15" name="TextBox 14"/>
          <p:cNvSpPr txBox="1"/>
          <p:nvPr/>
        </p:nvSpPr>
        <p:spPr>
          <a:xfrm>
            <a:off x="3290299" y="5494576"/>
            <a:ext cx="1662701" cy="861774"/>
          </a:xfrm>
          <a:prstGeom prst="rect">
            <a:avLst/>
          </a:prstGeom>
          <a:noFill/>
        </p:spPr>
        <p:txBody>
          <a:bodyPr wrap="square" rtlCol="0">
            <a:spAutoFit/>
          </a:bodyPr>
          <a:lstStyle/>
          <a:p>
            <a:r>
              <a:rPr lang="en-US" sz="1600" dirty="0" smtClean="0"/>
              <a:t>Phase Stability</a:t>
            </a:r>
          </a:p>
          <a:p>
            <a:endParaRPr lang="en-US" sz="1600" dirty="0"/>
          </a:p>
          <a:p>
            <a:r>
              <a:rPr lang="en-US" sz="1600" dirty="0" err="1"/>
              <a:t>Δϕ</a:t>
            </a:r>
            <a:r>
              <a:rPr lang="en-US" sz="1600" dirty="0"/>
              <a:t> → 1</a:t>
            </a:r>
            <a:r>
              <a:rPr lang="en-US" sz="1600" dirty="0" smtClean="0"/>
              <a:t>°</a:t>
            </a:r>
            <a:endParaRPr lang="en-US" sz="1600" dirty="0"/>
          </a:p>
        </p:txBody>
      </p:sp>
    </p:spTree>
    <p:extLst>
      <p:ext uri="{BB962C8B-B14F-4D97-AF65-F5344CB8AC3E}">
        <p14:creationId xmlns:p14="http://schemas.microsoft.com/office/powerpoint/2010/main" val="582066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274638"/>
            <a:ext cx="5257800" cy="1143000"/>
          </a:xfrm>
        </p:spPr>
        <p:txBody>
          <a:bodyPr/>
          <a:lstStyle/>
          <a:p>
            <a:r>
              <a:rPr lang="en-US" dirty="0" smtClean="0"/>
              <a:t>Sample Environment Examples</a:t>
            </a:r>
            <a:endParaRPr lang="en-US" dirty="0"/>
          </a:p>
        </p:txBody>
      </p:sp>
      <p:sp>
        <p:nvSpPr>
          <p:cNvPr id="4" name="Text Placeholder 3"/>
          <p:cNvSpPr>
            <a:spLocks noGrp="1"/>
          </p:cNvSpPr>
          <p:nvPr>
            <p:ph type="body" idx="1"/>
          </p:nvPr>
        </p:nvSpPr>
        <p:spPr>
          <a:xfrm>
            <a:off x="332235" y="1066800"/>
            <a:ext cx="4040188" cy="639762"/>
          </a:xfrm>
        </p:spPr>
        <p:txBody>
          <a:bodyPr/>
          <a:lstStyle/>
          <a:p>
            <a:r>
              <a:rPr lang="en-US" dirty="0" err="1" smtClean="0"/>
              <a:t>ThermoJet</a:t>
            </a:r>
            <a:r>
              <a:rPr lang="en-US" dirty="0" smtClean="0"/>
              <a:t> ES</a:t>
            </a:r>
            <a:endParaRPr lang="en-US" dirty="0"/>
          </a:p>
        </p:txBody>
      </p:sp>
      <p:pic>
        <p:nvPicPr>
          <p:cNvPr id="10" name="Content Placeholder 9"/>
          <p:cNvPicPr>
            <a:picLocks noGrp="1" noChangeAspect="1"/>
          </p:cNvPicPr>
          <p:nvPr>
            <p:ph sz="half" idx="2"/>
          </p:nvPr>
        </p:nvPicPr>
        <p:blipFill>
          <a:blip r:embed="rId3" cstate="print">
            <a:extLst>
              <a:ext uri="{28A0092B-C50C-407E-A947-70E740481C1C}">
                <a14:useLocalDpi xmlns:a14="http://schemas.microsoft.com/office/drawing/2010/main"/>
              </a:ext>
            </a:extLst>
          </a:blip>
          <a:stretch>
            <a:fillRect/>
          </a:stretch>
        </p:blipFill>
        <p:spPr>
          <a:xfrm>
            <a:off x="2728602" y="1752600"/>
            <a:ext cx="2222599" cy="3951288"/>
          </a:xfrm>
        </p:spPr>
      </p:pic>
      <p:sp>
        <p:nvSpPr>
          <p:cNvPr id="6" name="Text Placeholder 5"/>
          <p:cNvSpPr>
            <a:spLocks noGrp="1"/>
          </p:cNvSpPr>
          <p:nvPr>
            <p:ph type="body" sz="quarter" idx="3"/>
          </p:nvPr>
        </p:nvSpPr>
        <p:spPr>
          <a:xfrm>
            <a:off x="5486119" y="1066800"/>
            <a:ext cx="3352800" cy="639762"/>
          </a:xfrm>
        </p:spPr>
        <p:txBody>
          <a:bodyPr/>
          <a:lstStyle/>
          <a:p>
            <a:pPr algn="r"/>
            <a:r>
              <a:rPr lang="en-US" dirty="0" smtClean="0"/>
              <a:t>JANIS CCR Cryostat</a:t>
            </a:r>
            <a:endParaRPr lang="en-US" dirty="0"/>
          </a:p>
        </p:txBody>
      </p:sp>
      <p:sp>
        <p:nvSpPr>
          <p:cNvPr id="3" name="Slide Number Placeholder 2"/>
          <p:cNvSpPr>
            <a:spLocks noGrp="1"/>
          </p:cNvSpPr>
          <p:nvPr>
            <p:ph type="sldNum" sz="quarter" idx="10"/>
          </p:nvPr>
        </p:nvSpPr>
        <p:spPr/>
        <p:txBody>
          <a:bodyPr/>
          <a:lstStyle/>
          <a:p>
            <a:pPr>
              <a:defRPr/>
            </a:pPr>
            <a:fld id="{3B339A1F-55BF-40E2-9DEE-43A199F36FAE}" type="slidenum">
              <a:rPr lang="de-DE" smtClean="0"/>
              <a:pPr>
                <a:defRPr/>
              </a:pPr>
              <a:t>31</a:t>
            </a:fld>
            <a:endParaRPr lang="de-DE"/>
          </a:p>
        </p:txBody>
      </p:sp>
      <p:pic>
        <p:nvPicPr>
          <p:cNvPr id="9" name="Picture 3" descr="IMG_0204.JPG"/>
          <p:cNvPicPr>
            <a:picLocks noGrp="1" noChangeAspect="1"/>
          </p:cNvPicPr>
          <p:nvPr>
            <p:ph sz="quarter" idx="4"/>
          </p:nvPr>
        </p:nvPicPr>
        <p:blipFill>
          <a:blip r:embed="rId4">
            <a:extLst>
              <a:ext uri="{28A0092B-C50C-407E-A947-70E740481C1C}">
                <a14:useLocalDpi xmlns:a14="http://schemas.microsoft.com/office/drawing/2010/main"/>
              </a:ext>
            </a:extLst>
          </a:blip>
          <a:srcRect/>
          <a:stretch>
            <a:fillRect/>
          </a:stretch>
        </p:blipFill>
        <p:spPr bwMode="auto">
          <a:xfrm rot="5400000">
            <a:off x="5422605" y="2684068"/>
            <a:ext cx="3951288" cy="2088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32235" y="1752600"/>
            <a:ext cx="2248730" cy="3997742"/>
          </a:xfrm>
          <a:prstGeom prst="rect">
            <a:avLst/>
          </a:prstGeom>
        </p:spPr>
      </p:pic>
      <p:sp>
        <p:nvSpPr>
          <p:cNvPr id="12" name="Rectangle 11"/>
          <p:cNvSpPr/>
          <p:nvPr/>
        </p:nvSpPr>
        <p:spPr>
          <a:xfrm>
            <a:off x="5562600" y="5800942"/>
            <a:ext cx="2895600" cy="923330"/>
          </a:xfrm>
          <a:prstGeom prst="rect">
            <a:avLst/>
          </a:prstGeom>
        </p:spPr>
        <p:txBody>
          <a:bodyPr wrap="square">
            <a:spAutoFit/>
          </a:bodyPr>
          <a:lstStyle/>
          <a:p>
            <a:pPr>
              <a:buFontTx/>
              <a:buChar char="•"/>
            </a:pPr>
            <a:r>
              <a:rPr lang="en-US" altLang="en-US" dirty="0" smtClean="0"/>
              <a:t> Industry </a:t>
            </a:r>
            <a:r>
              <a:rPr lang="en-US" altLang="en-US" dirty="0"/>
              <a:t>Standard</a:t>
            </a:r>
          </a:p>
          <a:p>
            <a:pPr>
              <a:buFontTx/>
              <a:buChar char="•"/>
            </a:pPr>
            <a:r>
              <a:rPr lang="en-US" altLang="en-US" dirty="0" smtClean="0"/>
              <a:t> Hot Stick up to 700 K</a:t>
            </a:r>
            <a:endParaRPr lang="en-US" altLang="en-US" dirty="0"/>
          </a:p>
          <a:p>
            <a:pPr>
              <a:buFontTx/>
              <a:buChar char="•"/>
            </a:pPr>
            <a:r>
              <a:rPr lang="en-US" altLang="en-US" dirty="0" smtClean="0"/>
              <a:t> Cold </a:t>
            </a:r>
            <a:r>
              <a:rPr lang="en-US" altLang="en-US" dirty="0"/>
              <a:t>Stick Down to </a:t>
            </a:r>
            <a:r>
              <a:rPr lang="en-US" altLang="en-US" dirty="0" smtClean="0"/>
              <a:t>~5 K</a:t>
            </a:r>
            <a:endParaRPr lang="en-US" altLang="en-US" dirty="0"/>
          </a:p>
        </p:txBody>
      </p:sp>
      <p:sp>
        <p:nvSpPr>
          <p:cNvPr id="13" name="Rectangle 12"/>
          <p:cNvSpPr/>
          <p:nvPr/>
        </p:nvSpPr>
        <p:spPr>
          <a:xfrm>
            <a:off x="609600" y="5810525"/>
            <a:ext cx="2895600" cy="646331"/>
          </a:xfrm>
          <a:prstGeom prst="rect">
            <a:avLst/>
          </a:prstGeom>
        </p:spPr>
        <p:txBody>
          <a:bodyPr wrap="square">
            <a:spAutoFit/>
          </a:bodyPr>
          <a:lstStyle/>
          <a:p>
            <a:pPr>
              <a:buFontTx/>
              <a:buChar char="•"/>
            </a:pPr>
            <a:r>
              <a:rPr lang="en-US" altLang="en-US" dirty="0"/>
              <a:t> </a:t>
            </a:r>
            <a:r>
              <a:rPr lang="en-US" altLang="en-US" dirty="0" smtClean="0"/>
              <a:t>T=0 - 130°C</a:t>
            </a:r>
            <a:endParaRPr lang="en-US" altLang="en-US" dirty="0"/>
          </a:p>
          <a:p>
            <a:pPr>
              <a:buFontTx/>
              <a:buChar char="•"/>
            </a:pPr>
            <a:r>
              <a:rPr lang="en-US" altLang="en-US" dirty="0"/>
              <a:t> T</a:t>
            </a:r>
            <a:r>
              <a:rPr lang="en-US" altLang="en-US" dirty="0" smtClean="0"/>
              <a:t>wo samples at a time</a:t>
            </a:r>
            <a:endParaRPr lang="en-US" altLang="en-US" dirty="0"/>
          </a:p>
        </p:txBody>
      </p:sp>
    </p:spTree>
    <p:extLst>
      <p:ext uri="{BB962C8B-B14F-4D97-AF65-F5344CB8AC3E}">
        <p14:creationId xmlns:p14="http://schemas.microsoft.com/office/powerpoint/2010/main" val="898074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371600" y="2590800"/>
            <a:ext cx="6553200" cy="1042988"/>
          </a:xfrm>
        </p:spPr>
        <p:txBody>
          <a:bodyPr/>
          <a:lstStyle/>
          <a:p>
            <a:pPr algn="ctr"/>
            <a:r>
              <a:rPr lang="en-US" sz="2800" dirty="0" smtClean="0"/>
              <a:t>Examples</a:t>
            </a:r>
            <a:endParaRPr lang="en-US" dirty="0"/>
          </a:p>
        </p:txBody>
      </p:sp>
      <p:sp>
        <p:nvSpPr>
          <p:cNvPr id="5" name="Slide Number Placeholder 4"/>
          <p:cNvSpPr>
            <a:spLocks noGrp="1"/>
          </p:cNvSpPr>
          <p:nvPr>
            <p:ph type="sldNum" sz="quarter" idx="10"/>
          </p:nvPr>
        </p:nvSpPr>
        <p:spPr/>
        <p:txBody>
          <a:bodyPr/>
          <a:lstStyle/>
          <a:p>
            <a:pPr>
              <a:defRPr/>
            </a:pPr>
            <a:fld id="{3B339A1F-55BF-40E2-9DEE-43A199F36FAE}" type="slidenum">
              <a:rPr lang="de-DE" smtClean="0"/>
              <a:pPr>
                <a:defRPr/>
              </a:pPr>
              <a:t>32</a:t>
            </a:fld>
            <a:endParaRPr lang="de-DE"/>
          </a:p>
        </p:txBody>
      </p:sp>
    </p:spTree>
    <p:extLst>
      <p:ext uri="{BB962C8B-B14F-4D97-AF65-F5344CB8AC3E}">
        <p14:creationId xmlns:p14="http://schemas.microsoft.com/office/powerpoint/2010/main" val="20097572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SDS Micelles</a:t>
            </a:r>
            <a:endParaRPr lang="en-US" dirty="0"/>
          </a:p>
        </p:txBody>
      </p:sp>
      <p:pic>
        <p:nvPicPr>
          <p:cNvPr id="7" name="Content Placeholder 6"/>
          <p:cNvPicPr>
            <a:picLocks noGrp="1" noChangeAspect="1"/>
          </p:cNvPicPr>
          <p:nvPr>
            <p:ph sz="half" idx="1"/>
          </p:nvPr>
        </p:nvPicPr>
        <p:blipFill>
          <a:blip r:embed="rId3" cstate="screen">
            <a:extLst>
              <a:ext uri="{28A0092B-C50C-407E-A947-70E740481C1C}">
                <a14:useLocalDpi xmlns:a14="http://schemas.microsoft.com/office/drawing/2010/main"/>
              </a:ext>
            </a:extLst>
          </a:blip>
          <a:stretch>
            <a:fillRect/>
          </a:stretch>
        </p:blipFill>
        <p:spPr>
          <a:xfrm>
            <a:off x="631269" y="3754810"/>
            <a:ext cx="3810000" cy="2832541"/>
          </a:xfrm>
          <a:prstGeom prst="rect">
            <a:avLst/>
          </a:prstGeom>
        </p:spPr>
      </p:pic>
      <p:sp>
        <p:nvSpPr>
          <p:cNvPr id="4" name="Slide Number Placeholder 3"/>
          <p:cNvSpPr>
            <a:spLocks noGrp="1"/>
          </p:cNvSpPr>
          <p:nvPr>
            <p:ph type="sldNum" sz="quarter" idx="10"/>
          </p:nvPr>
        </p:nvSpPr>
        <p:spPr/>
        <p:txBody>
          <a:bodyPr/>
          <a:lstStyle/>
          <a:p>
            <a:pPr>
              <a:defRPr/>
            </a:pPr>
            <a:fld id="{3B339A1F-55BF-40E2-9DEE-43A199F36FAE}" type="slidenum">
              <a:rPr lang="de-DE" smtClean="0"/>
              <a:pPr>
                <a:defRPr/>
              </a:pPr>
              <a:t>33</a:t>
            </a:fld>
            <a:endParaRPr lang="de-DE"/>
          </a:p>
        </p:txBody>
      </p:sp>
      <p:pic>
        <p:nvPicPr>
          <p:cNvPr id="11" name="Content Placeholder 10"/>
          <p:cNvPicPr>
            <a:picLocks noGrp="1" noChangeAspect="1"/>
          </p:cNvPicPr>
          <p:nvPr>
            <p:ph sz="half" idx="2"/>
          </p:nvPr>
        </p:nvPicPr>
        <p:blipFill>
          <a:blip r:embed="rId4" cstate="screen">
            <a:extLst>
              <a:ext uri="{28A0092B-C50C-407E-A947-70E740481C1C}">
                <a14:useLocalDpi xmlns:a14="http://schemas.microsoft.com/office/drawing/2010/main"/>
              </a:ext>
            </a:extLst>
          </a:blip>
          <a:stretch>
            <a:fillRect/>
          </a:stretch>
        </p:blipFill>
        <p:spPr>
          <a:xfrm>
            <a:off x="4572000" y="1395126"/>
            <a:ext cx="3962400" cy="1369540"/>
          </a:xfrm>
          <a:prstGeom prst="rect">
            <a:avLst/>
          </a:prstGeom>
        </p:spPr>
      </p:pic>
      <p:pic>
        <p:nvPicPr>
          <p:cNvPr id="12" name="Picture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31744" y="2793240"/>
            <a:ext cx="4102656" cy="1332172"/>
          </a:xfrm>
          <a:prstGeom prst="rect">
            <a:avLst/>
          </a:prstGeom>
        </p:spPr>
      </p:pic>
      <p:sp>
        <p:nvSpPr>
          <p:cNvPr id="13" name="Rectangle 12"/>
          <p:cNvSpPr/>
          <p:nvPr/>
        </p:nvSpPr>
        <p:spPr>
          <a:xfrm>
            <a:off x="352425" y="6511279"/>
            <a:ext cx="7239000" cy="307777"/>
          </a:xfrm>
          <a:prstGeom prst="rect">
            <a:avLst/>
          </a:prstGeom>
        </p:spPr>
        <p:txBody>
          <a:bodyPr wrap="square">
            <a:spAutoFit/>
          </a:bodyPr>
          <a:lstStyle/>
          <a:p>
            <a:r>
              <a:rPr lang="tr-TR" sz="1400" i="1" smtClean="0">
                <a:latin typeface="+mn-lt"/>
              </a:rPr>
              <a:t>J. </a:t>
            </a:r>
            <a:r>
              <a:rPr lang="tr-TR" sz="1400" i="1" err="1" smtClean="0">
                <a:latin typeface="+mn-lt"/>
              </a:rPr>
              <a:t>Hayter</a:t>
            </a:r>
            <a:r>
              <a:rPr lang="tr-TR" sz="1400" i="1" smtClean="0">
                <a:latin typeface="+mn-lt"/>
              </a:rPr>
              <a:t>, J. </a:t>
            </a:r>
            <a:r>
              <a:rPr lang="tr-TR" sz="1400" i="1" err="1" smtClean="0">
                <a:latin typeface="+mn-lt"/>
              </a:rPr>
              <a:t>Penfold</a:t>
            </a:r>
            <a:r>
              <a:rPr lang="tr-TR" sz="1400" i="1" smtClean="0">
                <a:latin typeface="+mn-lt"/>
              </a:rPr>
              <a:t>, J</a:t>
            </a:r>
            <a:r>
              <a:rPr lang="tr-TR" sz="1400" i="1">
                <a:latin typeface="+mn-lt"/>
              </a:rPr>
              <a:t>. </a:t>
            </a:r>
            <a:r>
              <a:rPr lang="tr-TR" sz="1400" i="1" err="1">
                <a:latin typeface="+mn-lt"/>
              </a:rPr>
              <a:t>Chem</a:t>
            </a:r>
            <a:r>
              <a:rPr lang="tr-TR" sz="1400" i="1">
                <a:latin typeface="+mn-lt"/>
              </a:rPr>
              <a:t>. </a:t>
            </a:r>
            <a:r>
              <a:rPr lang="tr-TR" sz="1400" i="1" err="1">
                <a:latin typeface="+mn-lt"/>
              </a:rPr>
              <a:t>Soc</a:t>
            </a:r>
            <a:r>
              <a:rPr lang="tr-TR" sz="1400" i="1">
                <a:latin typeface="+mn-lt"/>
              </a:rPr>
              <a:t>., </a:t>
            </a:r>
            <a:r>
              <a:rPr lang="tr-TR" sz="1400" i="1" err="1">
                <a:latin typeface="+mn-lt"/>
              </a:rPr>
              <a:t>Faraday</a:t>
            </a:r>
            <a:r>
              <a:rPr lang="tr-TR" sz="1400" i="1">
                <a:latin typeface="+mn-lt"/>
              </a:rPr>
              <a:t> Trans. 1</a:t>
            </a:r>
            <a:r>
              <a:rPr lang="tr-TR" sz="1400">
                <a:latin typeface="+mn-lt"/>
              </a:rPr>
              <a:t>, 1981,77, 1851-1863 </a:t>
            </a:r>
            <a:endParaRPr lang="en-US" sz="1400">
              <a:latin typeface="+mn-lt"/>
            </a:endParaRPr>
          </a:p>
        </p:txBody>
      </p:sp>
      <mc:AlternateContent xmlns:mc="http://schemas.openxmlformats.org/markup-compatibility/2006" xmlns:a14="http://schemas.microsoft.com/office/drawing/2010/main">
        <mc:Choice Requires="a14">
          <p:sp>
            <p:nvSpPr>
              <p:cNvPr id="16" name="TextBox 15"/>
              <p:cNvSpPr txBox="1"/>
              <p:nvPr/>
            </p:nvSpPr>
            <p:spPr>
              <a:xfrm>
                <a:off x="4724398" y="5717647"/>
                <a:ext cx="1160126" cy="57278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𝐷</m:t>
                          </m:r>
                        </m:e>
                        <m:sub>
                          <m:r>
                            <a:rPr lang="en-US" b="0" i="1" smtClean="0">
                              <a:latin typeface="Cambria Math" charset="0"/>
                            </a:rPr>
                            <m:t>0</m:t>
                          </m:r>
                        </m:sub>
                      </m:sSub>
                      <m:r>
                        <a:rPr lang="en-US" b="0" i="1" smtClean="0">
                          <a:latin typeface="Cambria Math" charset="0"/>
                        </a:rPr>
                        <m:t>=</m:t>
                      </m:r>
                      <m:f>
                        <m:fPr>
                          <m:ctrlPr>
                            <a:rPr lang="en-US" b="0" i="1" smtClean="0">
                              <a:latin typeface="Cambria Math" charset="0"/>
                            </a:rPr>
                          </m:ctrlPr>
                        </m:fPr>
                        <m:num>
                          <m:r>
                            <a:rPr lang="en-US" b="0" i="1" smtClean="0">
                              <a:latin typeface="Cambria Math" charset="0"/>
                            </a:rPr>
                            <m:t>𝑘𝑇</m:t>
                          </m:r>
                        </m:num>
                        <m:den>
                          <m:r>
                            <a:rPr lang="en-US" b="0" i="1" smtClean="0">
                              <a:latin typeface="Cambria Math" charset="0"/>
                            </a:rPr>
                            <m:t>6</m:t>
                          </m:r>
                          <m:r>
                            <a:rPr lang="en-US" b="0" i="1" smtClean="0">
                              <a:latin typeface="Cambria Math" charset="0"/>
                              <a:ea typeface="Cambria Math" charset="0"/>
                              <a:cs typeface="Cambria Math" charset="0"/>
                            </a:rPr>
                            <m:t>𝜋𝜂</m:t>
                          </m:r>
                          <m:r>
                            <a:rPr lang="en-US" b="0" i="1" smtClean="0">
                              <a:latin typeface="Cambria Math" charset="0"/>
                              <a:ea typeface="Cambria Math" charset="0"/>
                              <a:cs typeface="Cambria Math" charset="0"/>
                            </a:rPr>
                            <m:t>𝑅</m:t>
                          </m:r>
                        </m:den>
                      </m:f>
                    </m:oMath>
                  </m:oMathPara>
                </a14:m>
                <a:endParaRPr lang="en-US" dirty="0"/>
              </a:p>
            </p:txBody>
          </p:sp>
        </mc:Choice>
        <mc:Fallback xmlns="">
          <p:sp>
            <p:nvSpPr>
              <p:cNvPr id="16" name="TextBox 15"/>
              <p:cNvSpPr txBox="1">
                <a:spLocks noRot="1" noChangeAspect="1" noMove="1" noResize="1" noEditPoints="1" noAdjustHandles="1" noChangeArrowheads="1" noChangeShapeType="1" noTextEdit="1"/>
              </p:cNvSpPr>
              <p:nvPr/>
            </p:nvSpPr>
            <p:spPr>
              <a:xfrm>
                <a:off x="4724398" y="5717647"/>
                <a:ext cx="1160126" cy="572786"/>
              </a:xfrm>
              <a:prstGeom prst="rect">
                <a:avLst/>
              </a:prstGeom>
              <a:blipFill rotWithShape="0">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p:cNvSpPr txBox="1"/>
              <p:nvPr/>
            </p:nvSpPr>
            <p:spPr>
              <a:xfrm>
                <a:off x="4724398" y="5219803"/>
                <a:ext cx="212385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𝐷</m:t>
                          </m:r>
                        </m:e>
                        <m:sub>
                          <m:r>
                            <m:rPr>
                              <m:sty m:val="p"/>
                            </m:rPr>
                            <a:rPr lang="en-US" b="0" i="0" smtClean="0">
                              <a:latin typeface="Cambria Math" charset="0"/>
                            </a:rPr>
                            <m:t>eff</m:t>
                          </m:r>
                        </m:sub>
                      </m:sSub>
                      <m:r>
                        <a:rPr lang="en-US" b="0" i="1" smtClean="0">
                          <a:latin typeface="Cambria Math" charset="0"/>
                        </a:rPr>
                        <m:t>=</m:t>
                      </m:r>
                      <m:sSub>
                        <m:sSubPr>
                          <m:ctrlPr>
                            <a:rPr lang="en-US" b="0" i="1" smtClean="0">
                              <a:latin typeface="Cambria Math" charset="0"/>
                            </a:rPr>
                          </m:ctrlPr>
                        </m:sSubPr>
                        <m:e>
                          <m:r>
                            <a:rPr lang="en-US" b="0" i="1" smtClean="0">
                              <a:latin typeface="Cambria Math" charset="0"/>
                            </a:rPr>
                            <m:t>𝐷</m:t>
                          </m:r>
                        </m:e>
                        <m:sub>
                          <m:r>
                            <a:rPr lang="en-US" b="0" i="1" smtClean="0">
                              <a:latin typeface="Cambria Math" charset="0"/>
                            </a:rPr>
                            <m:t>0</m:t>
                          </m:r>
                        </m:sub>
                      </m:sSub>
                      <m:r>
                        <a:rPr lang="en-US" b="0" i="1" smtClean="0">
                          <a:latin typeface="Cambria Math" charset="0"/>
                        </a:rPr>
                        <m:t>𝐻</m:t>
                      </m:r>
                      <m:d>
                        <m:dPr>
                          <m:ctrlPr>
                            <a:rPr lang="en-US" b="0" i="1" smtClean="0">
                              <a:latin typeface="Cambria Math" charset="0"/>
                            </a:rPr>
                          </m:ctrlPr>
                        </m:dPr>
                        <m:e>
                          <m:r>
                            <a:rPr lang="en-US" b="0" i="1" smtClean="0">
                              <a:latin typeface="Cambria Math" charset="0"/>
                            </a:rPr>
                            <m:t>𝑄</m:t>
                          </m:r>
                        </m:e>
                      </m:d>
                      <m:r>
                        <a:rPr lang="en-US" b="0" i="1" smtClean="0">
                          <a:latin typeface="Cambria Math" charset="0"/>
                        </a:rPr>
                        <m:t>/</m:t>
                      </m:r>
                      <m:r>
                        <a:rPr lang="en-US" b="0" i="1" smtClean="0">
                          <a:latin typeface="Cambria Math" charset="0"/>
                        </a:rPr>
                        <m:t>𝑆</m:t>
                      </m:r>
                      <m:d>
                        <m:dPr>
                          <m:ctrlPr>
                            <a:rPr lang="en-US" b="0" i="1" smtClean="0">
                              <a:latin typeface="Cambria Math" charset="0"/>
                            </a:rPr>
                          </m:ctrlPr>
                        </m:dPr>
                        <m:e>
                          <m:r>
                            <a:rPr lang="en-US" b="0" i="1" smtClean="0">
                              <a:latin typeface="Cambria Math" charset="0"/>
                            </a:rPr>
                            <m:t>𝑄</m:t>
                          </m:r>
                        </m:e>
                      </m:d>
                    </m:oMath>
                  </m:oMathPara>
                </a14:m>
                <a:endParaRPr lang="en-US" dirty="0"/>
              </a:p>
            </p:txBody>
          </p:sp>
        </mc:Choice>
        <mc:Fallback xmlns="">
          <p:sp>
            <p:nvSpPr>
              <p:cNvPr id="18" name="TextBox 17"/>
              <p:cNvSpPr txBox="1">
                <a:spLocks noRot="1" noChangeAspect="1" noMove="1" noResize="1" noEditPoints="1" noAdjustHandles="1" noChangeArrowheads="1" noChangeShapeType="1" noTextEdit="1"/>
              </p:cNvSpPr>
              <p:nvPr/>
            </p:nvSpPr>
            <p:spPr>
              <a:xfrm>
                <a:off x="4724398" y="5219803"/>
                <a:ext cx="2123851" cy="276999"/>
              </a:xfrm>
              <a:prstGeom prst="rect">
                <a:avLst/>
              </a:prstGeom>
              <a:blipFill rotWithShape="0">
                <a:blip r:embed="rId7"/>
                <a:stretch>
                  <a:fillRect l="-1724" b="-347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p:cNvSpPr txBox="1"/>
              <p:nvPr/>
            </p:nvSpPr>
            <p:spPr>
              <a:xfrm>
                <a:off x="4720113" y="4408905"/>
                <a:ext cx="2208682" cy="5866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b="0" i="1" smtClean="0">
                              <a:latin typeface="Cambria Math" charset="0"/>
                            </a:rPr>
                          </m:ctrlPr>
                        </m:fPr>
                        <m:num>
                          <m:r>
                            <a:rPr lang="en-US" b="0" i="1" smtClean="0">
                              <a:latin typeface="Cambria Math" charset="0"/>
                            </a:rPr>
                            <m:t>𝐼</m:t>
                          </m:r>
                          <m:d>
                            <m:dPr>
                              <m:ctrlPr>
                                <a:rPr lang="en-US" b="0" i="1" smtClean="0">
                                  <a:latin typeface="Cambria Math" charset="0"/>
                                </a:rPr>
                              </m:ctrlPr>
                            </m:dPr>
                            <m:e>
                              <m:r>
                                <a:rPr lang="en-US" b="0" i="1" smtClean="0">
                                  <a:latin typeface="Cambria Math" charset="0"/>
                                </a:rPr>
                                <m:t>𝑄</m:t>
                              </m:r>
                              <m:r>
                                <a:rPr lang="en-US" b="0" i="1" smtClean="0">
                                  <a:latin typeface="Cambria Math" charset="0"/>
                                </a:rPr>
                                <m:t>,</m:t>
                              </m:r>
                              <m:r>
                                <a:rPr lang="en-US" b="0" i="1" smtClean="0">
                                  <a:latin typeface="Cambria Math" charset="0"/>
                                </a:rPr>
                                <m:t>𝑡</m:t>
                              </m:r>
                            </m:e>
                          </m:d>
                        </m:num>
                        <m:den>
                          <m:r>
                            <a:rPr lang="en-US" b="0" i="1" smtClean="0">
                              <a:latin typeface="Cambria Math" charset="0"/>
                            </a:rPr>
                            <m:t>𝐼</m:t>
                          </m:r>
                          <m:r>
                            <a:rPr lang="en-US" b="0" i="1" smtClean="0">
                              <a:latin typeface="Cambria Math" charset="0"/>
                            </a:rPr>
                            <m:t>(</m:t>
                          </m:r>
                          <m:r>
                            <a:rPr lang="en-US" b="0" i="1" smtClean="0">
                              <a:latin typeface="Cambria Math" charset="0"/>
                            </a:rPr>
                            <m:t>𝑄</m:t>
                          </m:r>
                          <m:r>
                            <a:rPr lang="en-US" b="0" i="1" smtClean="0">
                              <a:latin typeface="Cambria Math" charset="0"/>
                            </a:rPr>
                            <m:t>,0)</m:t>
                          </m:r>
                        </m:den>
                      </m:f>
                      <m:r>
                        <a:rPr lang="en-US" b="0" i="1" smtClean="0">
                          <a:latin typeface="Cambria Math" charset="0"/>
                        </a:rPr>
                        <m:t>= </m:t>
                      </m:r>
                      <m:sSup>
                        <m:sSupPr>
                          <m:ctrlPr>
                            <a:rPr lang="el-GR" b="0" i="1" smtClean="0">
                              <a:latin typeface="Cambria Math" charset="0"/>
                            </a:rPr>
                          </m:ctrlPr>
                        </m:sSupPr>
                        <m:e>
                          <m:r>
                            <a:rPr lang="el-GR" b="0" i="1" smtClean="0">
                              <a:latin typeface="Cambria Math" charset="0"/>
                            </a:rPr>
                            <m:t>𝑒</m:t>
                          </m:r>
                        </m:e>
                        <m:sup>
                          <m:r>
                            <a:rPr lang="el-GR" b="0" i="1" smtClean="0">
                              <a:latin typeface="Cambria Math" charset="0"/>
                            </a:rPr>
                            <m:t>−</m:t>
                          </m:r>
                          <m:sSub>
                            <m:sSubPr>
                              <m:ctrlPr>
                                <a:rPr lang="en-US" b="0" i="1" smtClean="0">
                                  <a:latin typeface="Cambria Math" charset="0"/>
                                </a:rPr>
                              </m:ctrlPr>
                            </m:sSubPr>
                            <m:e>
                              <m:r>
                                <a:rPr lang="en-US" b="0" i="1" smtClean="0">
                                  <a:latin typeface="Cambria Math" charset="0"/>
                                </a:rPr>
                                <m:t>𝐷</m:t>
                              </m:r>
                            </m:e>
                            <m:sub>
                              <m:r>
                                <m:rPr>
                                  <m:sty m:val="p"/>
                                </m:rPr>
                                <a:rPr lang="en-US" b="0" i="0" smtClean="0">
                                  <a:latin typeface="Cambria Math" charset="0"/>
                                </a:rPr>
                                <m:t>eff</m:t>
                              </m:r>
                            </m:sub>
                          </m:sSub>
                          <m:d>
                            <m:dPr>
                              <m:ctrlPr>
                                <a:rPr lang="en-US" b="0" i="1" smtClean="0">
                                  <a:latin typeface="Cambria Math" charset="0"/>
                                </a:rPr>
                              </m:ctrlPr>
                            </m:dPr>
                            <m:e>
                              <m:r>
                                <a:rPr lang="en-US" b="0" i="1" smtClean="0">
                                  <a:latin typeface="Cambria Math" charset="0"/>
                                </a:rPr>
                                <m:t>𝑄</m:t>
                              </m:r>
                            </m:e>
                          </m:d>
                          <m:sSup>
                            <m:sSupPr>
                              <m:ctrlPr>
                                <a:rPr lang="en-US" b="0" i="1" smtClean="0">
                                  <a:latin typeface="Cambria Math" charset="0"/>
                                </a:rPr>
                              </m:ctrlPr>
                            </m:sSupPr>
                            <m:e>
                              <m:r>
                                <a:rPr lang="en-US" b="0" i="1" smtClean="0">
                                  <a:latin typeface="Cambria Math" charset="0"/>
                                </a:rPr>
                                <m:t>𝑄</m:t>
                              </m:r>
                            </m:e>
                            <m:sup>
                              <m:r>
                                <a:rPr lang="en-US" b="0" i="1" smtClean="0">
                                  <a:latin typeface="Cambria Math" charset="0"/>
                                </a:rPr>
                                <m:t>2</m:t>
                              </m:r>
                            </m:sup>
                          </m:sSup>
                          <m:r>
                            <a:rPr lang="en-US" b="0" i="1" smtClean="0">
                              <a:latin typeface="Cambria Math" charset="0"/>
                            </a:rPr>
                            <m:t>𝑡</m:t>
                          </m:r>
                        </m:sup>
                      </m:sSup>
                    </m:oMath>
                  </m:oMathPara>
                </a14:m>
                <a:endParaRPr lang="en-US" dirty="0"/>
              </a:p>
            </p:txBody>
          </p:sp>
        </mc:Choice>
        <mc:Fallback xmlns="">
          <p:sp>
            <p:nvSpPr>
              <p:cNvPr id="19" name="TextBox 18"/>
              <p:cNvSpPr txBox="1">
                <a:spLocks noRot="1" noChangeAspect="1" noMove="1" noResize="1" noEditPoints="1" noAdjustHandles="1" noChangeArrowheads="1" noChangeShapeType="1" noTextEdit="1"/>
              </p:cNvSpPr>
              <p:nvPr/>
            </p:nvSpPr>
            <p:spPr>
              <a:xfrm>
                <a:off x="4720113" y="4408905"/>
                <a:ext cx="2208682" cy="586699"/>
              </a:xfrm>
              <a:prstGeom prst="rect">
                <a:avLst/>
              </a:prstGeom>
              <a:blipFill rotWithShape="0">
                <a:blip r:embed="rId8"/>
                <a:stretch>
                  <a:fillRect/>
                </a:stretch>
              </a:blipFill>
            </p:spPr>
            <p:txBody>
              <a:bodyPr/>
              <a:lstStyle/>
              <a:p>
                <a:r>
                  <a:rPr lang="en-US">
                    <a:noFill/>
                  </a:rPr>
                  <a:t> </a:t>
                </a:r>
              </a:p>
            </p:txBody>
          </p:sp>
        </mc:Fallback>
      </mc:AlternateContent>
      <p:pic>
        <p:nvPicPr>
          <p:cNvPr id="20" name="Picture 19"/>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81043" y="1362514"/>
            <a:ext cx="2191125" cy="2127182"/>
          </a:xfrm>
          <a:prstGeom prst="rect">
            <a:avLst/>
          </a:prstGeom>
        </p:spPr>
      </p:pic>
      <p:sp>
        <p:nvSpPr>
          <p:cNvPr id="3" name="TextBox 2"/>
          <p:cNvSpPr txBox="1"/>
          <p:nvPr/>
        </p:nvSpPr>
        <p:spPr>
          <a:xfrm>
            <a:off x="6024345" y="5834763"/>
            <a:ext cx="1824255" cy="338554"/>
          </a:xfrm>
          <a:prstGeom prst="rect">
            <a:avLst/>
          </a:prstGeom>
          <a:noFill/>
        </p:spPr>
        <p:txBody>
          <a:bodyPr wrap="square" rtlCol="0">
            <a:spAutoFit/>
          </a:bodyPr>
          <a:lstStyle/>
          <a:p>
            <a:r>
              <a:rPr lang="en-US" sz="1600" dirty="0" smtClean="0"/>
              <a:t>Stokes-Einstein</a:t>
            </a:r>
            <a:endParaRPr lang="en-US" sz="1600" dirty="0"/>
          </a:p>
        </p:txBody>
      </p:sp>
    </p:spTree>
    <p:extLst>
      <p:ext uri="{BB962C8B-B14F-4D97-AF65-F5344CB8AC3E}">
        <p14:creationId xmlns:p14="http://schemas.microsoft.com/office/powerpoint/2010/main" val="8363994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p:cNvPicPr>
            <a:picLocks noGrp="1" noChangeAspect="1"/>
          </p:cNvPicPr>
          <p:nvPr>
            <p:ph sz="half" idx="1"/>
          </p:nvPr>
        </p:nvPicPr>
        <p:blipFill>
          <a:blip r:embed="rId3"/>
          <a:stretch>
            <a:fillRect/>
          </a:stretch>
        </p:blipFill>
        <p:spPr>
          <a:xfrm>
            <a:off x="1191123" y="838200"/>
            <a:ext cx="6761755" cy="2293692"/>
          </a:xfrm>
          <a:prstGeom prst="rect">
            <a:avLst/>
          </a:prstGeom>
        </p:spPr>
      </p:pic>
      <p:sp>
        <p:nvSpPr>
          <p:cNvPr id="2" name="Title 1"/>
          <p:cNvSpPr>
            <a:spLocks noGrp="1"/>
          </p:cNvSpPr>
          <p:nvPr>
            <p:ph type="title"/>
          </p:nvPr>
        </p:nvSpPr>
        <p:spPr>
          <a:xfrm>
            <a:off x="2339975" y="44450"/>
            <a:ext cx="3742404" cy="1042988"/>
          </a:xfrm>
        </p:spPr>
        <p:txBody>
          <a:bodyPr/>
          <a:lstStyle/>
          <a:p>
            <a:pPr algn="ctr"/>
            <a:r>
              <a:rPr lang="en-US" dirty="0" err="1" smtClean="0"/>
              <a:t>Reptation</a:t>
            </a:r>
            <a:r>
              <a:rPr lang="en-US" dirty="0" smtClean="0"/>
              <a:t> Model </a:t>
            </a:r>
            <a:br>
              <a:rPr lang="en-US" dirty="0" smtClean="0"/>
            </a:br>
            <a:r>
              <a:rPr lang="en-US" sz="1800" dirty="0" smtClean="0"/>
              <a:t>(de </a:t>
            </a:r>
            <a:r>
              <a:rPr lang="en-US" sz="1800" dirty="0" err="1" smtClean="0"/>
              <a:t>Gennes</a:t>
            </a:r>
            <a:r>
              <a:rPr lang="en-US" sz="1800" dirty="0" smtClean="0"/>
              <a:t>/</a:t>
            </a:r>
            <a:r>
              <a:rPr lang="en-US" sz="1800" dirty="0" err="1" smtClean="0"/>
              <a:t>Doi</a:t>
            </a:r>
            <a:r>
              <a:rPr lang="en-US" sz="1800" dirty="0" smtClean="0"/>
              <a:t>/Edwards)</a:t>
            </a:r>
            <a:endParaRPr lang="en-US" dirty="0"/>
          </a:p>
        </p:txBody>
      </p:sp>
      <p:pic>
        <p:nvPicPr>
          <p:cNvPr id="8" name="Content Placeholder 7"/>
          <p:cNvPicPr>
            <a:picLocks noGrp="1" noChangeAspect="1"/>
          </p:cNvPicPr>
          <p:nvPr>
            <p:ph sz="half" idx="2"/>
          </p:nvPr>
        </p:nvPicPr>
        <p:blipFill>
          <a:blip r:embed="rId4"/>
          <a:stretch>
            <a:fillRect/>
          </a:stretch>
        </p:blipFill>
        <p:spPr>
          <a:xfrm>
            <a:off x="5600700" y="3124200"/>
            <a:ext cx="3390900" cy="3219041"/>
          </a:xfrm>
          <a:prstGeom prst="rect">
            <a:avLst/>
          </a:prstGeom>
        </p:spPr>
      </p:pic>
      <p:sp>
        <p:nvSpPr>
          <p:cNvPr id="4" name="Slide Number Placeholder 3"/>
          <p:cNvSpPr>
            <a:spLocks noGrp="1"/>
          </p:cNvSpPr>
          <p:nvPr>
            <p:ph type="sldNum" sz="quarter" idx="10"/>
          </p:nvPr>
        </p:nvSpPr>
        <p:spPr/>
        <p:txBody>
          <a:bodyPr/>
          <a:lstStyle/>
          <a:p>
            <a:pPr>
              <a:defRPr/>
            </a:pPr>
            <a:fld id="{3B339A1F-55BF-40E2-9DEE-43A199F36FAE}" type="slidenum">
              <a:rPr lang="de-DE" smtClean="0"/>
              <a:pPr>
                <a:defRPr/>
              </a:pPr>
              <a:t>34</a:t>
            </a:fld>
            <a:endParaRPr lang="de-DE"/>
          </a:p>
        </p:txBody>
      </p:sp>
      <p:sp>
        <p:nvSpPr>
          <p:cNvPr id="9" name="Rectangle 8"/>
          <p:cNvSpPr/>
          <p:nvPr/>
        </p:nvSpPr>
        <p:spPr>
          <a:xfrm>
            <a:off x="705022" y="3451580"/>
            <a:ext cx="3784600" cy="923330"/>
          </a:xfrm>
          <a:prstGeom prst="rect">
            <a:avLst/>
          </a:prstGeom>
        </p:spPr>
        <p:txBody>
          <a:bodyPr wrap="square">
            <a:spAutoFit/>
          </a:bodyPr>
          <a:lstStyle/>
          <a:p>
            <a:r>
              <a:rPr lang="en-US" dirty="0" smtClean="0">
                <a:latin typeface=""/>
              </a:rPr>
              <a:t>Coherent scattering, labeled chain</a:t>
            </a:r>
          </a:p>
          <a:p>
            <a:endParaRPr lang="en-US" dirty="0">
              <a:latin typeface=""/>
            </a:endParaRPr>
          </a:p>
          <a:p>
            <a:r>
              <a:rPr lang="en-US" dirty="0">
                <a:latin typeface=""/>
              </a:rPr>
              <a:t>Melt of long chain linear </a:t>
            </a:r>
            <a:r>
              <a:rPr lang="en-US" dirty="0" smtClean="0">
                <a:latin typeface=""/>
              </a:rPr>
              <a:t>PEP </a:t>
            </a:r>
            <a:endParaRPr lang="en-US" dirty="0"/>
          </a:p>
        </p:txBody>
      </p:sp>
      <p:sp>
        <p:nvSpPr>
          <p:cNvPr id="14" name="Rectangle 13"/>
          <p:cNvSpPr/>
          <p:nvPr/>
        </p:nvSpPr>
        <p:spPr>
          <a:xfrm>
            <a:off x="263525" y="6519446"/>
            <a:ext cx="5392492" cy="338554"/>
          </a:xfrm>
          <a:prstGeom prst="rect">
            <a:avLst/>
          </a:prstGeom>
        </p:spPr>
        <p:txBody>
          <a:bodyPr wrap="square">
            <a:spAutoFit/>
          </a:bodyPr>
          <a:lstStyle/>
          <a:p>
            <a:r>
              <a:rPr lang="en-US" sz="1600" dirty="0">
                <a:latin typeface="+mn-lt"/>
              </a:rPr>
              <a:t>A. </a:t>
            </a:r>
            <a:r>
              <a:rPr lang="en-US" sz="1600" dirty="0" err="1" smtClean="0">
                <a:latin typeface="+mn-lt"/>
              </a:rPr>
              <a:t>Wischnewski</a:t>
            </a:r>
            <a:r>
              <a:rPr lang="en-US" sz="1600" dirty="0">
                <a:latin typeface="+mn-lt"/>
              </a:rPr>
              <a:t> </a:t>
            </a:r>
            <a:r>
              <a:rPr lang="en-US" sz="1600" i="1" dirty="0" smtClean="0">
                <a:latin typeface="+mn-lt"/>
              </a:rPr>
              <a:t>et al.</a:t>
            </a:r>
            <a:r>
              <a:rPr lang="en-US" sz="1600" dirty="0" smtClean="0">
                <a:latin typeface="+mn-lt"/>
              </a:rPr>
              <a:t>, Phys</a:t>
            </a:r>
            <a:r>
              <a:rPr lang="en-US" sz="1600" dirty="0">
                <a:latin typeface="+mn-lt"/>
              </a:rPr>
              <a:t>. Rev. Lett. </a:t>
            </a:r>
            <a:r>
              <a:rPr lang="en-US" sz="1600" b="1" dirty="0" smtClean="0">
                <a:latin typeface="+mn-lt"/>
              </a:rPr>
              <a:t>90 </a:t>
            </a:r>
            <a:r>
              <a:rPr lang="en-US" sz="1600" dirty="0" smtClean="0">
                <a:latin typeface="+mn-lt"/>
              </a:rPr>
              <a:t>(2003), </a:t>
            </a:r>
            <a:r>
              <a:rPr lang="en-US" sz="1600" dirty="0">
                <a:latin typeface="+mn-lt"/>
              </a:rPr>
              <a:t>058301</a:t>
            </a:r>
            <a:endParaRPr lang="en-US" sz="1600" b="0" i="0" dirty="0">
              <a:effectLst/>
              <a:latin typeface="+mn-lt"/>
            </a:endParaRPr>
          </a:p>
        </p:txBody>
      </p:sp>
      <mc:AlternateContent xmlns:mc="http://schemas.openxmlformats.org/markup-compatibility/2006" xmlns:a14="http://schemas.microsoft.com/office/drawing/2010/main">
        <mc:Choice Requires="a14">
          <p:sp>
            <p:nvSpPr>
              <p:cNvPr id="11" name="TextBox 10"/>
              <p:cNvSpPr txBox="1"/>
              <p:nvPr/>
            </p:nvSpPr>
            <p:spPr>
              <a:xfrm>
                <a:off x="381000" y="4953000"/>
                <a:ext cx="5150321" cy="5802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1600" b="0" i="1" smtClean="0">
                              <a:latin typeface="Cambria Math" charset="0"/>
                            </a:rPr>
                          </m:ctrlPr>
                        </m:fPr>
                        <m:num>
                          <m:r>
                            <a:rPr lang="en-US" sz="1600" b="0" i="1" smtClean="0">
                              <a:latin typeface="Cambria Math" charset="0"/>
                            </a:rPr>
                            <m:t>𝑆</m:t>
                          </m:r>
                          <m:d>
                            <m:dPr>
                              <m:ctrlPr>
                                <a:rPr lang="en-US" sz="1600" b="0" i="1" smtClean="0">
                                  <a:latin typeface="Cambria Math" charset="0"/>
                                </a:rPr>
                              </m:ctrlPr>
                            </m:dPr>
                            <m:e>
                              <m:r>
                                <a:rPr lang="en-US" sz="1600" b="0" i="1" smtClean="0">
                                  <a:latin typeface="Cambria Math" charset="0"/>
                                </a:rPr>
                                <m:t>𝑄</m:t>
                              </m:r>
                              <m:r>
                                <a:rPr lang="en-US" sz="1600" b="0" i="1" smtClean="0">
                                  <a:latin typeface="Cambria Math" charset="0"/>
                                </a:rPr>
                                <m:t>,</m:t>
                              </m:r>
                              <m:r>
                                <a:rPr lang="en-US" sz="1600" b="0" i="1" smtClean="0">
                                  <a:latin typeface="Cambria Math" charset="0"/>
                                  <a:ea typeface="Cambria Math" charset="0"/>
                                  <a:cs typeface="Cambria Math" charset="0"/>
                                </a:rPr>
                                <m:t>𝜏</m:t>
                              </m:r>
                            </m:e>
                          </m:d>
                        </m:num>
                        <m:den>
                          <m:r>
                            <a:rPr lang="en-US" sz="1600" b="0" i="1" smtClean="0">
                              <a:latin typeface="Cambria Math" charset="0"/>
                            </a:rPr>
                            <m:t>𝑆</m:t>
                          </m:r>
                          <m:r>
                            <a:rPr lang="en-US" sz="1600" b="0" i="1" smtClean="0">
                              <a:latin typeface="Cambria Math" charset="0"/>
                            </a:rPr>
                            <m:t>(</m:t>
                          </m:r>
                          <m:r>
                            <a:rPr lang="en-US" sz="1600" b="0" i="1" smtClean="0">
                              <a:latin typeface="Cambria Math" charset="0"/>
                            </a:rPr>
                            <m:t>𝑄</m:t>
                          </m:r>
                          <m:r>
                            <a:rPr lang="en-US" sz="1600" b="0" i="1" smtClean="0">
                              <a:latin typeface="Cambria Math" charset="0"/>
                            </a:rPr>
                            <m:t>,0)</m:t>
                          </m:r>
                        </m:den>
                      </m:f>
                      <m:r>
                        <a:rPr lang="en-US" sz="1600" b="0" i="1" smtClean="0">
                          <a:latin typeface="Cambria Math" charset="0"/>
                        </a:rPr>
                        <m:t>=</m:t>
                      </m:r>
                      <m:d>
                        <m:dPr>
                          <m:begChr m:val="["/>
                          <m:endChr m:val="]"/>
                          <m:ctrlPr>
                            <a:rPr lang="pt-BR" sz="1600" b="0" i="1" smtClean="0">
                              <a:latin typeface="Cambria Math" charset="0"/>
                            </a:rPr>
                          </m:ctrlPr>
                        </m:dPr>
                        <m:e>
                          <m:r>
                            <a:rPr lang="en-US" sz="1600" b="0" i="1" smtClean="0">
                              <a:latin typeface="Cambria Math" charset="0"/>
                            </a:rPr>
                            <m:t>1−</m:t>
                          </m:r>
                          <m:func>
                            <m:funcPr>
                              <m:ctrlPr>
                                <a:rPr lang="en-US" sz="1600" b="0" i="1" smtClean="0">
                                  <a:latin typeface="Cambria Math" charset="0"/>
                                </a:rPr>
                              </m:ctrlPr>
                            </m:funcPr>
                            <m:fName>
                              <m:r>
                                <m:rPr>
                                  <m:sty m:val="p"/>
                                </m:rPr>
                                <a:rPr lang="en-US" sz="1600" b="0" i="0" smtClean="0">
                                  <a:latin typeface="Cambria Math" charset="0"/>
                                </a:rPr>
                                <m:t>exp</m:t>
                              </m:r>
                            </m:fName>
                            <m:e>
                              <m:d>
                                <m:dPr>
                                  <m:ctrlPr>
                                    <a:rPr lang="is-IS" sz="1600" b="0" i="1" smtClean="0">
                                      <a:latin typeface="Cambria Math" charset="0"/>
                                    </a:rPr>
                                  </m:ctrlPr>
                                </m:dPr>
                                <m:e>
                                  <m:r>
                                    <a:rPr lang="en-US" sz="1600" i="1">
                                      <a:latin typeface="Cambria Math" charset="0"/>
                                    </a:rPr>
                                    <m:t>−</m:t>
                                  </m:r>
                                  <m:sSup>
                                    <m:sSupPr>
                                      <m:ctrlPr>
                                        <a:rPr lang="en-US" sz="1600" i="1" smtClean="0">
                                          <a:latin typeface="Cambria Math" charset="0"/>
                                        </a:rPr>
                                      </m:ctrlPr>
                                    </m:sSupPr>
                                    <m:e>
                                      <m:d>
                                        <m:dPr>
                                          <m:ctrlPr>
                                            <a:rPr lang="is-IS" sz="1600" i="1" smtClean="0">
                                              <a:latin typeface="Cambria Math" charset="0"/>
                                            </a:rPr>
                                          </m:ctrlPr>
                                        </m:dPr>
                                        <m:e>
                                          <m:f>
                                            <m:fPr>
                                              <m:ctrlPr>
                                                <a:rPr lang="bg-BG" sz="1600" i="1" smtClean="0">
                                                  <a:latin typeface="Cambria Math" charset="0"/>
                                                </a:rPr>
                                              </m:ctrlPr>
                                            </m:fPr>
                                            <m:num>
                                              <m:r>
                                                <a:rPr lang="en-US" sz="1600" b="0" i="1" smtClean="0">
                                                  <a:latin typeface="Cambria Math" charset="0"/>
                                                </a:rPr>
                                                <m:t>𝑄𝑑</m:t>
                                              </m:r>
                                            </m:num>
                                            <m:den>
                                              <m:r>
                                                <a:rPr lang="en-US" sz="1600" b="0" i="1" smtClean="0">
                                                  <a:latin typeface="Cambria Math" charset="0"/>
                                                </a:rPr>
                                                <m:t>6</m:t>
                                              </m:r>
                                            </m:den>
                                          </m:f>
                                        </m:e>
                                      </m:d>
                                    </m:e>
                                    <m:sup>
                                      <m:r>
                                        <a:rPr lang="en-US" sz="1600" b="0" i="1" smtClean="0">
                                          <a:latin typeface="Cambria Math" charset="0"/>
                                        </a:rPr>
                                        <m:t>2</m:t>
                                      </m:r>
                                    </m:sup>
                                  </m:sSup>
                                </m:e>
                              </m:d>
                            </m:e>
                          </m:func>
                        </m:e>
                      </m:d>
                      <m:sSup>
                        <m:sSupPr>
                          <m:ctrlPr>
                            <a:rPr lang="pt-BR" sz="1600" i="1">
                              <a:latin typeface="Cambria Math" charset="0"/>
                            </a:rPr>
                          </m:ctrlPr>
                        </m:sSupPr>
                        <m:e>
                          <m:r>
                            <a:rPr lang="en-US" sz="1600" i="1">
                              <a:latin typeface="Cambria Math" charset="0"/>
                            </a:rPr>
                            <m:t>𝑆</m:t>
                          </m:r>
                        </m:e>
                        <m:sup>
                          <m:r>
                            <a:rPr lang="en-US" sz="1600" i="1">
                              <a:latin typeface="Cambria Math" charset="0"/>
                            </a:rPr>
                            <m:t>𝑙𝑜𝑐</m:t>
                          </m:r>
                        </m:sup>
                      </m:sSup>
                      <m:r>
                        <a:rPr lang="en-US" sz="1600" i="1">
                          <a:latin typeface="Cambria Math" charset="0"/>
                        </a:rPr>
                        <m:t>+</m:t>
                      </m:r>
                      <m:r>
                        <m:rPr>
                          <m:sty m:val="p"/>
                        </m:rPr>
                        <a:rPr lang="en-US" sz="1600" b="0" i="0" smtClean="0">
                          <a:latin typeface="Cambria Math" charset="0"/>
                        </a:rPr>
                        <m:t>exp</m:t>
                      </m:r>
                      <m:r>
                        <a:rPr lang="en-US" sz="1600" b="0" i="1" smtClean="0">
                          <a:latin typeface="Cambria Math" charset="0"/>
                        </a:rPr>
                        <m:t>⁡</m:t>
                      </m:r>
                      <m:d>
                        <m:dPr>
                          <m:ctrlPr>
                            <a:rPr lang="is-IS" sz="1600" b="0" i="1" smtClean="0">
                              <a:latin typeface="Cambria Math" charset="0"/>
                            </a:rPr>
                          </m:ctrlPr>
                        </m:dPr>
                        <m:e>
                          <m:r>
                            <a:rPr lang="en-US" sz="1600" i="1">
                              <a:latin typeface="Cambria Math" charset="0"/>
                            </a:rPr>
                            <m:t>−</m:t>
                          </m:r>
                          <m:sSup>
                            <m:sSupPr>
                              <m:ctrlPr>
                                <a:rPr lang="en-US" sz="1600" i="1">
                                  <a:latin typeface="Cambria Math" charset="0"/>
                                </a:rPr>
                              </m:ctrlPr>
                            </m:sSupPr>
                            <m:e>
                              <m:d>
                                <m:dPr>
                                  <m:ctrlPr>
                                    <a:rPr lang="is-IS" sz="1600" i="1">
                                      <a:latin typeface="Cambria Math" charset="0"/>
                                    </a:rPr>
                                  </m:ctrlPr>
                                </m:dPr>
                                <m:e>
                                  <m:f>
                                    <m:fPr>
                                      <m:ctrlPr>
                                        <a:rPr lang="bg-BG" sz="1600" i="1">
                                          <a:latin typeface="Cambria Math" charset="0"/>
                                        </a:rPr>
                                      </m:ctrlPr>
                                    </m:fPr>
                                    <m:num>
                                      <m:r>
                                        <a:rPr lang="en-US" sz="1600" i="1">
                                          <a:latin typeface="Cambria Math" charset="0"/>
                                        </a:rPr>
                                        <m:t>𝑄𝑑</m:t>
                                      </m:r>
                                    </m:num>
                                    <m:den>
                                      <m:r>
                                        <a:rPr lang="en-US" sz="1600" i="1">
                                          <a:latin typeface="Cambria Math" charset="0"/>
                                        </a:rPr>
                                        <m:t>6</m:t>
                                      </m:r>
                                    </m:den>
                                  </m:f>
                                </m:e>
                              </m:d>
                            </m:e>
                            <m:sup>
                              <m:r>
                                <a:rPr lang="en-US" sz="1600" i="1">
                                  <a:latin typeface="Cambria Math" charset="0"/>
                                </a:rPr>
                                <m:t>2</m:t>
                              </m:r>
                            </m:sup>
                          </m:sSup>
                        </m:e>
                      </m:d>
                      <m:sSup>
                        <m:sSupPr>
                          <m:ctrlPr>
                            <a:rPr lang="en-US" sz="1600" i="1">
                              <a:latin typeface="Cambria Math" charset="0"/>
                            </a:rPr>
                          </m:ctrlPr>
                        </m:sSupPr>
                        <m:e>
                          <m:r>
                            <a:rPr lang="en-US" sz="1600" i="1">
                              <a:latin typeface="Cambria Math" charset="0"/>
                            </a:rPr>
                            <m:t>𝑆</m:t>
                          </m:r>
                        </m:e>
                        <m:sup>
                          <m:r>
                            <a:rPr lang="en-US" sz="1600" i="1">
                              <a:latin typeface="Cambria Math" charset="0"/>
                            </a:rPr>
                            <m:t>𝑒𝑠𝑐</m:t>
                          </m:r>
                        </m:sup>
                      </m:sSup>
                    </m:oMath>
                  </m:oMathPara>
                </a14:m>
                <a:endParaRPr lang="en-US" sz="1600" dirty="0"/>
              </a:p>
            </p:txBody>
          </p:sp>
        </mc:Choice>
        <mc:Fallback xmlns="">
          <p:sp>
            <p:nvSpPr>
              <p:cNvPr id="11" name="TextBox 10"/>
              <p:cNvSpPr txBox="1">
                <a:spLocks noRot="1" noChangeAspect="1" noMove="1" noResize="1" noEditPoints="1" noAdjustHandles="1" noChangeArrowheads="1" noChangeShapeType="1" noTextEdit="1"/>
              </p:cNvSpPr>
              <p:nvPr/>
            </p:nvSpPr>
            <p:spPr>
              <a:xfrm>
                <a:off x="381000" y="4953000"/>
                <a:ext cx="5150321" cy="580223"/>
              </a:xfrm>
              <a:prstGeom prst="rect">
                <a:avLst/>
              </a:prstGeom>
              <a:blipFill rotWithShape="0">
                <a:blip r:embed="rId5"/>
                <a:stretch>
                  <a:fillRect/>
                </a:stretch>
              </a:blipFill>
            </p:spPr>
            <p:txBody>
              <a:bodyPr/>
              <a:lstStyle/>
              <a:p>
                <a:r>
                  <a:rPr lang="en-US">
                    <a:noFill/>
                  </a:rPr>
                  <a:t> </a:t>
                </a:r>
              </a:p>
            </p:txBody>
          </p:sp>
        </mc:Fallback>
      </mc:AlternateContent>
      <p:sp>
        <p:nvSpPr>
          <p:cNvPr id="3" name="TextBox 2"/>
          <p:cNvSpPr txBox="1"/>
          <p:nvPr/>
        </p:nvSpPr>
        <p:spPr>
          <a:xfrm>
            <a:off x="4495800" y="2631547"/>
            <a:ext cx="65" cy="276999"/>
          </a:xfrm>
          <a:prstGeom prst="rect">
            <a:avLst/>
          </a:prstGeom>
          <a:noFill/>
        </p:spPr>
        <p:txBody>
          <a:bodyPr wrap="none" lIns="0" tIns="0" rIns="0" bIns="0" rtlCol="0">
            <a:spAutoFit/>
          </a:bodyPr>
          <a:lstStyle/>
          <a:p>
            <a:endParaRPr lang="en-US" dirty="0"/>
          </a:p>
        </p:txBody>
      </p:sp>
    </p:spTree>
    <p:extLst>
      <p:ext uri="{BB962C8B-B14F-4D97-AF65-F5344CB8AC3E}">
        <p14:creationId xmlns:p14="http://schemas.microsoft.com/office/powerpoint/2010/main" val="1843608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1" y="44450"/>
            <a:ext cx="5743734" cy="1042988"/>
          </a:xfrm>
        </p:spPr>
        <p:txBody>
          <a:bodyPr/>
          <a:lstStyle/>
          <a:p>
            <a:r>
              <a:rPr lang="en-US" sz="2400" smtClean="0"/>
              <a:t>Aspirin </a:t>
            </a:r>
            <a:r>
              <a:rPr lang="en-US" sz="2400"/>
              <a:t>modulates the dynamical behavior of membranes </a:t>
            </a:r>
          </a:p>
        </p:txBody>
      </p:sp>
      <p:sp>
        <p:nvSpPr>
          <p:cNvPr id="3" name="Slide Number Placeholder 2"/>
          <p:cNvSpPr>
            <a:spLocks noGrp="1"/>
          </p:cNvSpPr>
          <p:nvPr>
            <p:ph type="sldNum" sz="quarter" idx="10"/>
          </p:nvPr>
        </p:nvSpPr>
        <p:spPr/>
        <p:txBody>
          <a:bodyPr/>
          <a:lstStyle/>
          <a:p>
            <a:pPr>
              <a:defRPr/>
            </a:pPr>
            <a:fld id="{3B339A1F-55BF-40E2-9DEE-43A199F36FAE}" type="slidenum">
              <a:rPr lang="de-DE" smtClean="0"/>
              <a:pPr>
                <a:defRPr/>
              </a:pPr>
              <a:t>35</a:t>
            </a:fld>
            <a:endParaRPr lang="de-DE"/>
          </a:p>
        </p:txBody>
      </p:sp>
      <p:pic>
        <p:nvPicPr>
          <p:cNvPr id="16" name="Picture 15"/>
          <p:cNvPicPr>
            <a:picLocks noChangeAspect="1"/>
          </p:cNvPicPr>
          <p:nvPr/>
        </p:nvPicPr>
        <p:blipFill>
          <a:blip r:embed="rId3"/>
          <a:stretch>
            <a:fillRect/>
          </a:stretch>
        </p:blipFill>
        <p:spPr>
          <a:xfrm>
            <a:off x="656428" y="1087438"/>
            <a:ext cx="2940368" cy="4000500"/>
          </a:xfrm>
          <a:prstGeom prst="rect">
            <a:avLst/>
          </a:prstGeom>
        </p:spPr>
      </p:pic>
      <p:pic>
        <p:nvPicPr>
          <p:cNvPr id="17" name="Picture 16"/>
          <p:cNvPicPr>
            <a:picLocks noChangeAspect="1"/>
          </p:cNvPicPr>
          <p:nvPr/>
        </p:nvPicPr>
        <p:blipFill>
          <a:blip r:embed="rId4"/>
          <a:stretch>
            <a:fillRect/>
          </a:stretch>
        </p:blipFill>
        <p:spPr>
          <a:xfrm>
            <a:off x="4572296" y="1397000"/>
            <a:ext cx="3399166" cy="2641600"/>
          </a:xfrm>
          <a:prstGeom prst="rect">
            <a:avLst/>
          </a:prstGeom>
        </p:spPr>
      </p:pic>
      <p:pic>
        <p:nvPicPr>
          <p:cNvPr id="18" name="Picture 1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228428" y="4114800"/>
            <a:ext cx="3048000" cy="1877986"/>
          </a:xfrm>
          <a:prstGeom prst="rect">
            <a:avLst/>
          </a:prstGeom>
        </p:spPr>
      </p:pic>
      <p:sp>
        <p:nvSpPr>
          <p:cNvPr id="4" name="Rectangle 3"/>
          <p:cNvSpPr/>
          <p:nvPr/>
        </p:nvSpPr>
        <p:spPr>
          <a:xfrm>
            <a:off x="277653" y="6621447"/>
            <a:ext cx="4495800" cy="200055"/>
          </a:xfrm>
          <a:prstGeom prst="rect">
            <a:avLst/>
          </a:prstGeom>
        </p:spPr>
        <p:txBody>
          <a:bodyPr wrap="square">
            <a:spAutoFit/>
          </a:bodyPr>
          <a:lstStyle/>
          <a:p>
            <a:pPr lvl="0">
              <a:lnSpc>
                <a:spcPct val="50000"/>
              </a:lnSpc>
            </a:pPr>
            <a:r>
              <a:rPr lang="en-US" sz="1400" i="1" smtClean="0"/>
              <a:t>V</a:t>
            </a:r>
            <a:r>
              <a:rPr lang="en-US" sz="1400" i="1"/>
              <a:t>. K. Sharma et al., Phys. Chem. </a:t>
            </a:r>
            <a:r>
              <a:rPr lang="en-US" sz="1400" i="1" smtClean="0"/>
              <a:t>Chem. Phys. 2017</a:t>
            </a:r>
            <a:endParaRPr lang="x-none" sz="1400"/>
          </a:p>
        </p:txBody>
      </p:sp>
      <mc:AlternateContent xmlns:mc="http://schemas.openxmlformats.org/markup-compatibility/2006" xmlns:a14="http://schemas.microsoft.com/office/drawing/2010/main">
        <mc:Choice Requires="a14">
          <p:sp>
            <p:nvSpPr>
              <p:cNvPr id="5" name="TextBox 4"/>
              <p:cNvSpPr txBox="1"/>
              <p:nvPr/>
            </p:nvSpPr>
            <p:spPr>
              <a:xfrm>
                <a:off x="888471" y="5052101"/>
                <a:ext cx="2860207" cy="5866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b="0" i="1" smtClean="0">
                              <a:latin typeface="Cambria Math" charset="0"/>
                            </a:rPr>
                          </m:ctrlPr>
                        </m:fPr>
                        <m:num>
                          <m:r>
                            <a:rPr lang="en-US" b="0" i="1" smtClean="0">
                              <a:latin typeface="Cambria Math" charset="0"/>
                            </a:rPr>
                            <m:t>𝐼</m:t>
                          </m:r>
                          <m:d>
                            <m:dPr>
                              <m:ctrlPr>
                                <a:rPr lang="en-US" b="0" i="1" smtClean="0">
                                  <a:latin typeface="Cambria Math" charset="0"/>
                                </a:rPr>
                              </m:ctrlPr>
                            </m:dPr>
                            <m:e>
                              <m:r>
                                <a:rPr lang="en-US" b="0" i="1" smtClean="0">
                                  <a:latin typeface="Cambria Math" charset="0"/>
                                </a:rPr>
                                <m:t>𝑄</m:t>
                              </m:r>
                              <m:r>
                                <a:rPr lang="en-US" b="0" i="1" smtClean="0">
                                  <a:latin typeface="Cambria Math" charset="0"/>
                                </a:rPr>
                                <m:t>,</m:t>
                              </m:r>
                              <m:r>
                                <a:rPr lang="en-US" b="0" i="1" smtClean="0">
                                  <a:latin typeface="Cambria Math" charset="0"/>
                                </a:rPr>
                                <m:t>𝑡</m:t>
                              </m:r>
                            </m:e>
                          </m:d>
                        </m:num>
                        <m:den>
                          <m:r>
                            <a:rPr lang="en-US" b="0" i="1" smtClean="0">
                              <a:latin typeface="Cambria Math" charset="0"/>
                            </a:rPr>
                            <m:t>𝐼</m:t>
                          </m:r>
                          <m:r>
                            <a:rPr lang="en-US" b="0" i="1" smtClean="0">
                              <a:latin typeface="Cambria Math" charset="0"/>
                            </a:rPr>
                            <m:t>(</m:t>
                          </m:r>
                          <m:r>
                            <a:rPr lang="en-US" b="0" i="1" smtClean="0">
                              <a:latin typeface="Cambria Math" charset="0"/>
                            </a:rPr>
                            <m:t>𝑄</m:t>
                          </m:r>
                          <m:r>
                            <a:rPr lang="en-US" b="0" i="1" smtClean="0">
                              <a:latin typeface="Cambria Math" charset="0"/>
                            </a:rPr>
                            <m:t>,0)</m:t>
                          </m:r>
                        </m:den>
                      </m:f>
                      <m:r>
                        <a:rPr lang="en-US" b="0" i="1" smtClean="0">
                          <a:latin typeface="Cambria Math" charset="0"/>
                        </a:rPr>
                        <m:t>=</m:t>
                      </m:r>
                      <m:sSup>
                        <m:sSupPr>
                          <m:ctrlPr>
                            <a:rPr lang="en-US" b="0" i="1" smtClean="0">
                              <a:latin typeface="Cambria Math" charset="0"/>
                            </a:rPr>
                          </m:ctrlPr>
                        </m:sSupPr>
                        <m:e>
                          <m:func>
                            <m:funcPr>
                              <m:ctrlPr>
                                <a:rPr lang="en-US" b="0" i="1" smtClean="0">
                                  <a:latin typeface="Cambria Math" charset="0"/>
                                </a:rPr>
                              </m:ctrlPr>
                            </m:funcPr>
                            <m:fName>
                              <m:r>
                                <m:rPr>
                                  <m:sty m:val="p"/>
                                </m:rPr>
                                <a:rPr lang="en-US" b="0" i="0" smtClean="0">
                                  <a:latin typeface="Cambria Math" charset="0"/>
                                </a:rPr>
                                <m:t>exp</m:t>
                              </m:r>
                            </m:fName>
                            <m:e>
                              <m:d>
                                <m:dPr>
                                  <m:ctrlPr>
                                    <a:rPr lang="en-US" b="0" i="1" smtClean="0">
                                      <a:latin typeface="Cambria Math" charset="0"/>
                                    </a:rPr>
                                  </m:ctrlPr>
                                </m:dPr>
                                <m:e>
                                  <m:r>
                                    <a:rPr lang="en-US" b="0" i="1" smtClean="0">
                                      <a:latin typeface="Cambria Math" charset="0"/>
                                    </a:rPr>
                                    <m:t>−</m:t>
                                  </m:r>
                                  <m:sSub>
                                    <m:sSubPr>
                                      <m:ctrlPr>
                                        <a:rPr lang="en-US" b="0" i="1" smtClean="0">
                                          <a:latin typeface="Cambria Math" charset="0"/>
                                        </a:rPr>
                                      </m:ctrlPr>
                                    </m:sSubPr>
                                    <m:e>
                                      <m:r>
                                        <a:rPr lang="en-US" b="0" i="1" smtClean="0">
                                          <a:latin typeface="Cambria Math" charset="0"/>
                                        </a:rPr>
                                        <m:t>(</m:t>
                                      </m:r>
                                      <m:r>
                                        <m:rPr>
                                          <m:sty m:val="p"/>
                                        </m:rPr>
                                        <a:rPr lang="el-GR" b="0" i="0" smtClean="0">
                                          <a:latin typeface="Cambria Math" charset="0"/>
                                          <a:ea typeface="Cambria Math" charset="0"/>
                                          <a:cs typeface="Cambria Math" charset="0"/>
                                        </a:rPr>
                                        <m:t>Γ</m:t>
                                      </m:r>
                                    </m:e>
                                    <m:sub>
                                      <m:r>
                                        <m:rPr>
                                          <m:sty m:val="p"/>
                                        </m:rPr>
                                        <a:rPr lang="en-US" b="0" i="0" smtClean="0">
                                          <a:latin typeface="Cambria Math" charset="0"/>
                                        </a:rPr>
                                        <m:t>Bend</m:t>
                                      </m:r>
                                    </m:sub>
                                  </m:sSub>
                                  <m:r>
                                    <a:rPr lang="en-US" b="0" i="1" smtClean="0">
                                      <a:latin typeface="Cambria Math" charset="0"/>
                                    </a:rPr>
                                    <m:t>𝑡</m:t>
                                  </m:r>
                                </m:e>
                              </m:d>
                            </m:e>
                          </m:func>
                        </m:e>
                        <m:sup>
                          <m:r>
                            <a:rPr lang="en-US" b="0" i="1" smtClean="0">
                              <a:latin typeface="Cambria Math" charset="0"/>
                            </a:rPr>
                            <m:t>2/3</m:t>
                          </m:r>
                        </m:sup>
                      </m:sSup>
                      <m:r>
                        <a:rPr lang="en-US" b="0" i="1" smtClean="0">
                          <a:latin typeface="Cambria Math" charset="0"/>
                        </a:rPr>
                        <m:t>)</m:t>
                      </m:r>
                    </m:oMath>
                  </m:oMathPara>
                </a14:m>
                <a:endParaRPr lang="en-US"/>
              </a:p>
            </p:txBody>
          </p:sp>
        </mc:Choice>
        <mc:Fallback xmlns="">
          <p:sp>
            <p:nvSpPr>
              <p:cNvPr id="5" name="TextBox 4"/>
              <p:cNvSpPr txBox="1">
                <a:spLocks noRot="1" noChangeAspect="1" noMove="1" noResize="1" noEditPoints="1" noAdjustHandles="1" noChangeArrowheads="1" noChangeShapeType="1" noTextEdit="1"/>
              </p:cNvSpPr>
              <p:nvPr/>
            </p:nvSpPr>
            <p:spPr>
              <a:xfrm>
                <a:off x="888471" y="5052101"/>
                <a:ext cx="2860207" cy="586699"/>
              </a:xfrm>
              <a:prstGeom prst="rect">
                <a:avLst/>
              </a:prstGeom>
              <a:blipFill rotWithShape="0">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a:off x="888471" y="5686155"/>
                <a:ext cx="3817199" cy="63844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ea typeface="Cambria Math" charset="0"/>
                              <a:cs typeface="Cambria Math" charset="0"/>
                            </a:rPr>
                          </m:ctrlPr>
                        </m:sSubPr>
                        <m:e>
                          <m:r>
                            <m:rPr>
                              <m:sty m:val="p"/>
                            </m:rPr>
                            <a:rPr lang="el-GR" i="1" smtClean="0">
                              <a:latin typeface="Cambria Math" charset="0"/>
                              <a:ea typeface="Cambria Math" charset="0"/>
                              <a:cs typeface="Cambria Math" charset="0"/>
                            </a:rPr>
                            <m:t>Γ</m:t>
                          </m:r>
                        </m:e>
                        <m:sub>
                          <m:r>
                            <m:rPr>
                              <m:sty m:val="p"/>
                            </m:rPr>
                            <a:rPr lang="en-US" b="0" i="0" smtClean="0">
                              <a:latin typeface="Cambria Math" charset="0"/>
                              <a:ea typeface="Cambria Math" charset="0"/>
                              <a:cs typeface="Cambria Math" charset="0"/>
                            </a:rPr>
                            <m:t>Bend</m:t>
                          </m:r>
                        </m:sub>
                      </m:sSub>
                      <m:r>
                        <a:rPr lang="en-US" b="0" i="1" smtClean="0">
                          <a:latin typeface="Cambria Math" charset="0"/>
                          <a:ea typeface="Cambria Math" charset="0"/>
                          <a:cs typeface="Cambria Math" charset="0"/>
                        </a:rPr>
                        <m:t>=0.025 </m:t>
                      </m:r>
                      <m:sSub>
                        <m:sSubPr>
                          <m:ctrlPr>
                            <a:rPr lang="en-US" b="0" i="1" smtClean="0">
                              <a:latin typeface="Cambria Math" charset="0"/>
                              <a:ea typeface="Cambria Math" charset="0"/>
                              <a:cs typeface="Cambria Math" charset="0"/>
                            </a:rPr>
                          </m:ctrlPr>
                        </m:sSubPr>
                        <m:e>
                          <m:r>
                            <a:rPr lang="en-US" b="0" i="1" smtClean="0">
                              <a:latin typeface="Cambria Math" charset="0"/>
                              <a:ea typeface="Cambria Math" charset="0"/>
                              <a:cs typeface="Cambria Math" charset="0"/>
                            </a:rPr>
                            <m:t>𝛾</m:t>
                          </m:r>
                        </m:e>
                        <m:sub>
                          <m:r>
                            <a:rPr lang="en-US" b="0" i="1" smtClean="0">
                              <a:latin typeface="Cambria Math" charset="0"/>
                              <a:ea typeface="Cambria Math" charset="0"/>
                              <a:cs typeface="Cambria Math" charset="0"/>
                            </a:rPr>
                            <m:t>𝑘</m:t>
                          </m:r>
                        </m:sub>
                      </m:sSub>
                      <m:r>
                        <a:rPr lang="en-US" b="0" i="1" smtClean="0">
                          <a:latin typeface="Cambria Math" charset="0"/>
                          <a:ea typeface="Cambria Math" charset="0"/>
                          <a:cs typeface="Cambria Math" charset="0"/>
                        </a:rPr>
                        <m:t> </m:t>
                      </m:r>
                      <m:sSup>
                        <m:sSupPr>
                          <m:ctrlPr>
                            <a:rPr lang="en-US" b="0" i="1" smtClean="0">
                              <a:latin typeface="Cambria Math" charset="0"/>
                              <a:ea typeface="Cambria Math" charset="0"/>
                              <a:cs typeface="Cambria Math" charset="0"/>
                            </a:rPr>
                          </m:ctrlPr>
                        </m:sSupPr>
                        <m:e>
                          <m:d>
                            <m:dPr>
                              <m:ctrlPr>
                                <a:rPr lang="en-US" b="0" i="1" smtClean="0">
                                  <a:latin typeface="Cambria Math" charset="0"/>
                                  <a:ea typeface="Cambria Math" charset="0"/>
                                  <a:cs typeface="Cambria Math" charset="0"/>
                                </a:rPr>
                              </m:ctrlPr>
                            </m:dPr>
                            <m:e>
                              <m:f>
                                <m:fPr>
                                  <m:ctrlPr>
                                    <a:rPr lang="en-US" b="0" i="1" smtClean="0">
                                      <a:latin typeface="Cambria Math" charset="0"/>
                                      <a:ea typeface="Cambria Math" charset="0"/>
                                      <a:cs typeface="Cambria Math" charset="0"/>
                                    </a:rPr>
                                  </m:ctrlPr>
                                </m:fPr>
                                <m:num>
                                  <m:sSub>
                                    <m:sSubPr>
                                      <m:ctrlPr>
                                        <a:rPr lang="en-US" b="0" i="1" smtClean="0">
                                          <a:latin typeface="Cambria Math" charset="0"/>
                                          <a:ea typeface="Cambria Math" charset="0"/>
                                          <a:cs typeface="Cambria Math" charset="0"/>
                                        </a:rPr>
                                      </m:ctrlPr>
                                    </m:sSubPr>
                                    <m:e>
                                      <m:r>
                                        <a:rPr lang="en-US" b="0" i="1" smtClean="0">
                                          <a:latin typeface="Cambria Math" charset="0"/>
                                          <a:ea typeface="Cambria Math" charset="0"/>
                                          <a:cs typeface="Cambria Math" charset="0"/>
                                        </a:rPr>
                                        <m:t>𝑘</m:t>
                                      </m:r>
                                    </m:e>
                                    <m:sub>
                                      <m:r>
                                        <a:rPr lang="en-US" b="0" i="1" smtClean="0">
                                          <a:latin typeface="Cambria Math" charset="0"/>
                                          <a:ea typeface="Cambria Math" charset="0"/>
                                          <a:cs typeface="Cambria Math" charset="0"/>
                                        </a:rPr>
                                        <m:t>𝐵</m:t>
                                      </m:r>
                                    </m:sub>
                                  </m:sSub>
                                  <m:r>
                                    <a:rPr lang="en-US" b="0" i="1" smtClean="0">
                                      <a:latin typeface="Cambria Math" charset="0"/>
                                      <a:ea typeface="Cambria Math" charset="0"/>
                                      <a:cs typeface="Cambria Math" charset="0"/>
                                    </a:rPr>
                                    <m:t>𝑇</m:t>
                                  </m:r>
                                </m:num>
                                <m:den>
                                  <m:r>
                                    <a:rPr lang="en-US" b="0" i="1" smtClean="0">
                                      <a:latin typeface="Cambria Math" charset="0"/>
                                      <a:ea typeface="Cambria Math" charset="0"/>
                                      <a:cs typeface="Cambria Math" charset="0"/>
                                    </a:rPr>
                                    <m:t>𝜅</m:t>
                                  </m:r>
                                </m:den>
                              </m:f>
                            </m:e>
                          </m:d>
                        </m:e>
                        <m:sup>
                          <m:r>
                            <a:rPr lang="en-US" b="0" i="1" smtClean="0">
                              <a:latin typeface="Cambria Math" charset="0"/>
                              <a:ea typeface="Cambria Math" charset="0"/>
                              <a:cs typeface="Cambria Math" charset="0"/>
                            </a:rPr>
                            <m:t>1/2</m:t>
                          </m:r>
                        </m:sup>
                      </m:sSup>
                      <m:d>
                        <m:dPr>
                          <m:ctrlPr>
                            <a:rPr lang="en-US" b="0" i="1" smtClean="0">
                              <a:latin typeface="Cambria Math" charset="0"/>
                              <a:ea typeface="Cambria Math" charset="0"/>
                              <a:cs typeface="Cambria Math" charset="0"/>
                            </a:rPr>
                          </m:ctrlPr>
                        </m:dPr>
                        <m:e>
                          <m:f>
                            <m:fPr>
                              <m:ctrlPr>
                                <a:rPr lang="en-US" b="0" i="1" smtClean="0">
                                  <a:latin typeface="Cambria Math" charset="0"/>
                                  <a:ea typeface="Cambria Math" charset="0"/>
                                  <a:cs typeface="Cambria Math" charset="0"/>
                                </a:rPr>
                              </m:ctrlPr>
                            </m:fPr>
                            <m:num>
                              <m:sSub>
                                <m:sSubPr>
                                  <m:ctrlPr>
                                    <a:rPr lang="en-US" b="0" i="1" smtClean="0">
                                      <a:latin typeface="Cambria Math" charset="0"/>
                                      <a:ea typeface="Cambria Math" charset="0"/>
                                      <a:cs typeface="Cambria Math" charset="0"/>
                                    </a:rPr>
                                  </m:ctrlPr>
                                </m:sSubPr>
                                <m:e>
                                  <m:r>
                                    <a:rPr lang="en-US" b="0" i="1" smtClean="0">
                                      <a:latin typeface="Cambria Math" charset="0"/>
                                      <a:ea typeface="Cambria Math" charset="0"/>
                                      <a:cs typeface="Cambria Math" charset="0"/>
                                    </a:rPr>
                                    <m:t>𝑘</m:t>
                                  </m:r>
                                </m:e>
                                <m:sub>
                                  <m:r>
                                    <a:rPr lang="en-US" b="0" i="1" smtClean="0">
                                      <a:latin typeface="Cambria Math" charset="0"/>
                                      <a:ea typeface="Cambria Math" charset="0"/>
                                      <a:cs typeface="Cambria Math" charset="0"/>
                                    </a:rPr>
                                    <m:t>𝐵</m:t>
                                  </m:r>
                                </m:sub>
                              </m:sSub>
                              <m:r>
                                <a:rPr lang="en-US" b="0" i="1" smtClean="0">
                                  <a:latin typeface="Cambria Math" charset="0"/>
                                  <a:ea typeface="Cambria Math" charset="0"/>
                                  <a:cs typeface="Cambria Math" charset="0"/>
                                </a:rPr>
                                <m:t>𝑇</m:t>
                              </m:r>
                            </m:num>
                            <m:den>
                              <m:r>
                                <a:rPr lang="en-US" b="0" i="1" smtClean="0">
                                  <a:latin typeface="Cambria Math" charset="0"/>
                                  <a:ea typeface="Cambria Math" charset="0"/>
                                  <a:cs typeface="Cambria Math" charset="0"/>
                                </a:rPr>
                                <m:t>𝜂</m:t>
                              </m:r>
                            </m:den>
                          </m:f>
                        </m:e>
                      </m:d>
                      <m:r>
                        <a:rPr lang="en-US" b="0" i="1" smtClean="0">
                          <a:latin typeface="Cambria Math" charset="0"/>
                          <a:ea typeface="Cambria Math" charset="0"/>
                          <a:cs typeface="Cambria Math" charset="0"/>
                        </a:rPr>
                        <m:t> </m:t>
                      </m:r>
                      <m:sSup>
                        <m:sSupPr>
                          <m:ctrlPr>
                            <a:rPr lang="en-US" b="0" i="1" smtClean="0">
                              <a:latin typeface="Cambria Math" charset="0"/>
                              <a:ea typeface="Cambria Math" charset="0"/>
                              <a:cs typeface="Cambria Math" charset="0"/>
                            </a:rPr>
                          </m:ctrlPr>
                        </m:sSupPr>
                        <m:e>
                          <m:r>
                            <a:rPr lang="en-US" b="0" i="1" smtClean="0">
                              <a:latin typeface="Cambria Math" charset="0"/>
                              <a:ea typeface="Cambria Math" charset="0"/>
                              <a:cs typeface="Cambria Math" charset="0"/>
                            </a:rPr>
                            <m:t>𝑄</m:t>
                          </m:r>
                        </m:e>
                        <m:sup>
                          <m:r>
                            <a:rPr lang="en-US" b="0" i="1" smtClean="0">
                              <a:latin typeface="Cambria Math" charset="0"/>
                              <a:ea typeface="Cambria Math" charset="0"/>
                              <a:cs typeface="Cambria Math" charset="0"/>
                            </a:rPr>
                            <m:t>3</m:t>
                          </m:r>
                        </m:sup>
                      </m:sSup>
                    </m:oMath>
                  </m:oMathPara>
                </a14:m>
                <a:endParaRPr lang="en-US" dirty="0"/>
              </a:p>
            </p:txBody>
          </p:sp>
        </mc:Choice>
        <mc:Fallback xmlns="">
          <p:sp>
            <p:nvSpPr>
              <p:cNvPr id="6" name="TextBox 5"/>
              <p:cNvSpPr txBox="1">
                <a:spLocks noRot="1" noChangeAspect="1" noMove="1" noResize="1" noEditPoints="1" noAdjustHandles="1" noChangeArrowheads="1" noChangeShapeType="1" noTextEdit="1"/>
              </p:cNvSpPr>
              <p:nvPr/>
            </p:nvSpPr>
            <p:spPr>
              <a:xfrm>
                <a:off x="888471" y="5686155"/>
                <a:ext cx="3817199" cy="638445"/>
              </a:xfrm>
              <a:prstGeom prst="rect">
                <a:avLst/>
              </a:prstGeom>
              <a:blipFill rotWithShape="0">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1378873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061845" y="88660"/>
            <a:ext cx="5405755" cy="1042988"/>
          </a:xfrm>
        </p:spPr>
        <p:txBody>
          <a:bodyPr/>
          <a:lstStyle/>
          <a:p>
            <a:pPr fontAlgn="auto">
              <a:spcBef>
                <a:spcPts val="0"/>
              </a:spcBef>
              <a:spcAft>
                <a:spcPts val="0"/>
              </a:spcAft>
              <a:defRPr/>
            </a:pPr>
            <a:r>
              <a:rPr lang="en-US" sz="2800" dirty="0"/>
              <a:t>Mechanical Properties of </a:t>
            </a:r>
            <a:r>
              <a:rPr lang="en-US" sz="2800" dirty="0" err="1"/>
              <a:t>Nanoscopic</a:t>
            </a:r>
            <a:r>
              <a:rPr lang="en-US" sz="2800" dirty="0"/>
              <a:t> Lipid </a:t>
            </a:r>
            <a:r>
              <a:rPr lang="en-US" sz="2800" dirty="0" smtClean="0"/>
              <a:t>Domains</a:t>
            </a:r>
            <a:endParaRPr lang="en-US" dirty="0"/>
          </a:p>
        </p:txBody>
      </p:sp>
      <p:sp>
        <p:nvSpPr>
          <p:cNvPr id="5" name="Slide Number Placeholder 4"/>
          <p:cNvSpPr>
            <a:spLocks noGrp="1"/>
          </p:cNvSpPr>
          <p:nvPr>
            <p:ph type="sldNum" sz="quarter" idx="10"/>
          </p:nvPr>
        </p:nvSpPr>
        <p:spPr/>
        <p:txBody>
          <a:bodyPr/>
          <a:lstStyle/>
          <a:p>
            <a:pPr>
              <a:defRPr/>
            </a:pPr>
            <a:fld id="{3B339A1F-55BF-40E2-9DEE-43A199F36FAE}" type="slidenum">
              <a:rPr lang="de-DE" smtClean="0"/>
              <a:pPr>
                <a:defRPr/>
              </a:pPr>
              <a:t>36</a:t>
            </a:fld>
            <a:endParaRPr lang="de-DE"/>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9941" y="3054979"/>
            <a:ext cx="5798280" cy="3413719"/>
          </a:xfrm>
          <a:prstGeom prst="rect">
            <a:avLst/>
          </a:prstGeom>
        </p:spPr>
      </p:pic>
      <p:grpSp>
        <p:nvGrpSpPr>
          <p:cNvPr id="10" name="Group 9"/>
          <p:cNvGrpSpPr/>
          <p:nvPr/>
        </p:nvGrpSpPr>
        <p:grpSpPr>
          <a:xfrm>
            <a:off x="1182315" y="1303405"/>
            <a:ext cx="6278880" cy="1682750"/>
            <a:chOff x="0" y="0"/>
            <a:chExt cx="6278880" cy="1682750"/>
          </a:xfrm>
        </p:grpSpPr>
        <p:pic>
          <p:nvPicPr>
            <p:cNvPr id="11" name="Picture 10"/>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5029200" y="0"/>
              <a:ext cx="1249680" cy="1249680"/>
            </a:xfrm>
            <a:prstGeom prst="ellipse">
              <a:avLst/>
            </a:prstGeom>
            <a:noFill/>
            <a:ln>
              <a:noFill/>
            </a:ln>
            <a:extLst>
              <a:ext uri="{53640926-AAD7-44d8-BBD7-CCE9431645EC}">
                <a14:shadowObscured xmlns="" xmlns:a14="http://schemas.microsoft.com/office/drawing/2010/main"/>
              </a:ext>
            </a:extLst>
          </p:spPr>
        </p:pic>
        <p:pic>
          <p:nvPicPr>
            <p:cNvPr id="12" name="Picture 1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3771900" y="0"/>
              <a:ext cx="1249680" cy="1219200"/>
            </a:xfrm>
            <a:prstGeom prst="ellipse">
              <a:avLst/>
            </a:prstGeom>
            <a:noFill/>
            <a:ln>
              <a:noFill/>
            </a:ln>
            <a:extLst>
              <a:ext uri="{53640926-AAD7-44d8-BBD7-CCE9431645EC}">
                <a14:shadowObscured xmlns="" xmlns:a14="http://schemas.microsoft.com/office/drawing/2010/main"/>
              </a:ext>
            </a:extLst>
          </p:spPr>
        </p:pic>
        <p:pic>
          <p:nvPicPr>
            <p:cNvPr id="13" name="Picture 12"/>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bwMode="auto">
            <a:xfrm>
              <a:off x="2514600" y="0"/>
              <a:ext cx="1249680" cy="1229360"/>
            </a:xfrm>
            <a:prstGeom prst="ellipse">
              <a:avLst/>
            </a:prstGeom>
            <a:noFill/>
            <a:ln>
              <a:noFill/>
            </a:ln>
            <a:extLst>
              <a:ext uri="{53640926-AAD7-44d8-BBD7-CCE9431645EC}">
                <a14:shadowObscured xmlns="" xmlns:a14="http://schemas.microsoft.com/office/drawing/2010/main"/>
              </a:ext>
            </a:extLst>
          </p:spPr>
        </p:pic>
        <p:pic>
          <p:nvPicPr>
            <p:cNvPr id="14" name="Picture 13"/>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466850" y="1333500"/>
              <a:ext cx="996950" cy="304800"/>
            </a:xfrm>
            <a:prstGeom prst="rect">
              <a:avLst/>
            </a:prstGeom>
            <a:noFill/>
            <a:ln>
              <a:noFill/>
            </a:ln>
          </p:spPr>
        </p:pic>
        <p:pic>
          <p:nvPicPr>
            <p:cNvPr id="15" name="Picture 14"/>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000500" y="1371600"/>
              <a:ext cx="855980" cy="298450"/>
            </a:xfrm>
            <a:prstGeom prst="rect">
              <a:avLst/>
            </a:prstGeom>
            <a:noFill/>
            <a:ln>
              <a:noFill/>
            </a:ln>
          </p:spPr>
        </p:pic>
        <p:pic>
          <p:nvPicPr>
            <p:cNvPr id="16" name="Picture 15"/>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257800" y="1371600"/>
              <a:ext cx="911225" cy="311150"/>
            </a:xfrm>
            <a:prstGeom prst="rect">
              <a:avLst/>
            </a:prstGeom>
            <a:noFill/>
            <a:ln>
              <a:noFill/>
            </a:ln>
          </p:spPr>
        </p:pic>
        <p:pic>
          <p:nvPicPr>
            <p:cNvPr id="17" name="Picture 16"/>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2743200" y="1371600"/>
              <a:ext cx="831850" cy="288925"/>
            </a:xfrm>
            <a:prstGeom prst="rect">
              <a:avLst/>
            </a:prstGeom>
            <a:noFill/>
            <a:ln>
              <a:noFill/>
            </a:ln>
          </p:spPr>
        </p:pic>
        <p:pic>
          <p:nvPicPr>
            <p:cNvPr id="18" name="Picture 17"/>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209550" y="1333500"/>
              <a:ext cx="914400" cy="309245"/>
            </a:xfrm>
            <a:prstGeom prst="rect">
              <a:avLst/>
            </a:prstGeom>
            <a:noFill/>
            <a:ln>
              <a:noFill/>
            </a:ln>
          </p:spPr>
        </p:pic>
        <p:pic>
          <p:nvPicPr>
            <p:cNvPr id="19" name="Picture 18"/>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bwMode="auto">
            <a:xfrm>
              <a:off x="0" y="0"/>
              <a:ext cx="1249680" cy="1229360"/>
            </a:xfrm>
            <a:prstGeom prst="ellipse">
              <a:avLst/>
            </a:prstGeom>
            <a:noFill/>
            <a:ln>
              <a:noFill/>
            </a:ln>
            <a:extLst>
              <a:ext uri="{53640926-AAD7-44d8-BBD7-CCE9431645EC}">
                <a14:shadowObscured xmlns="" xmlns:a14="http://schemas.microsoft.com/office/drawing/2010/main"/>
              </a:ext>
            </a:extLst>
          </p:spPr>
        </p:pic>
        <p:pic>
          <p:nvPicPr>
            <p:cNvPr id="20" name="Picture 19"/>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bwMode="auto">
            <a:xfrm>
              <a:off x="1257300" y="0"/>
              <a:ext cx="1249680" cy="1239520"/>
            </a:xfrm>
            <a:prstGeom prst="ellipse">
              <a:avLst/>
            </a:prstGeom>
            <a:noFill/>
            <a:ln>
              <a:noFill/>
            </a:ln>
            <a:extLst>
              <a:ext uri="{53640926-AAD7-44d8-BBD7-CCE9431645EC}">
                <a14:shadowObscured xmlns="" xmlns:a14="http://schemas.microsoft.com/office/drawing/2010/main"/>
              </a:ext>
            </a:extLst>
          </p:spPr>
        </p:pic>
      </p:grpSp>
      <p:sp>
        <p:nvSpPr>
          <p:cNvPr id="2" name="Rectangle 1"/>
          <p:cNvSpPr/>
          <p:nvPr/>
        </p:nvSpPr>
        <p:spPr>
          <a:xfrm>
            <a:off x="249941" y="6550223"/>
            <a:ext cx="5572954" cy="307777"/>
          </a:xfrm>
          <a:prstGeom prst="rect">
            <a:avLst/>
          </a:prstGeom>
        </p:spPr>
        <p:txBody>
          <a:bodyPr wrap="square">
            <a:spAutoFit/>
          </a:bodyPr>
          <a:lstStyle/>
          <a:p>
            <a:r>
              <a:rPr lang="is-IS" sz="1400" i="1" smtClean="0">
                <a:solidFill>
                  <a:srgbClr val="000000"/>
                </a:solidFill>
                <a:latin typeface="Helvetica" charset="0"/>
              </a:rPr>
              <a:t>J. Nickels et al., J</a:t>
            </a:r>
            <a:r>
              <a:rPr lang="is-IS" sz="1400" i="1">
                <a:solidFill>
                  <a:srgbClr val="000000"/>
                </a:solidFill>
                <a:latin typeface="Helvetica" charset="0"/>
              </a:rPr>
              <a:t>. Am. Chem. Soc.</a:t>
            </a:r>
            <a:r>
              <a:rPr lang="is-IS" sz="1400">
                <a:solidFill>
                  <a:srgbClr val="000000"/>
                </a:solidFill>
                <a:latin typeface="Helvetica" charset="0"/>
              </a:rPr>
              <a:t>, </a:t>
            </a:r>
            <a:r>
              <a:rPr lang="is-IS" sz="1400" b="1">
                <a:solidFill>
                  <a:srgbClr val="000000"/>
                </a:solidFill>
                <a:latin typeface="Helvetica" charset="0"/>
              </a:rPr>
              <a:t>2015</a:t>
            </a:r>
            <a:r>
              <a:rPr lang="is-IS" sz="1400">
                <a:solidFill>
                  <a:srgbClr val="000000"/>
                </a:solidFill>
                <a:latin typeface="Helvetica" charset="0"/>
              </a:rPr>
              <a:t>, </a:t>
            </a:r>
            <a:r>
              <a:rPr lang="is-IS" sz="1400" i="1">
                <a:solidFill>
                  <a:srgbClr val="000000"/>
                </a:solidFill>
                <a:latin typeface="Helvetica" charset="0"/>
              </a:rPr>
              <a:t>137</a:t>
            </a:r>
            <a:r>
              <a:rPr lang="is-IS" sz="1400">
                <a:solidFill>
                  <a:srgbClr val="000000"/>
                </a:solidFill>
                <a:latin typeface="Helvetica" charset="0"/>
              </a:rPr>
              <a:t> (50</a:t>
            </a:r>
            <a:r>
              <a:rPr lang="is-IS" sz="1400" smtClean="0">
                <a:solidFill>
                  <a:srgbClr val="000000"/>
                </a:solidFill>
                <a:latin typeface="Helvetica" charset="0"/>
              </a:rPr>
              <a:t>)</a:t>
            </a:r>
            <a:endParaRPr lang="en-US" sz="1400"/>
          </a:p>
        </p:txBody>
      </p:sp>
      <mc:AlternateContent xmlns:mc="http://schemas.openxmlformats.org/markup-compatibility/2006" xmlns:a14="http://schemas.microsoft.com/office/drawing/2010/main">
        <mc:Choice Requires="a14">
          <p:sp>
            <p:nvSpPr>
              <p:cNvPr id="23" name="TextBox 22"/>
              <p:cNvSpPr txBox="1"/>
              <p:nvPr/>
            </p:nvSpPr>
            <p:spPr>
              <a:xfrm>
                <a:off x="6165795" y="4761838"/>
                <a:ext cx="2812320" cy="450893"/>
              </a:xfrm>
              <a:prstGeom prst="rect">
                <a:avLst/>
              </a:prstGeom>
              <a:noFill/>
            </p:spPr>
            <p:txBody>
              <a:bodyPr wrap="square" lIns="0" tIns="0" rIns="0" bIns="0" rtlCol="0">
                <a:spAutoFit/>
              </a:bodyPr>
              <a:lstStyle/>
              <a:p>
                <a14:m>
                  <m:oMath xmlns:m="http://schemas.openxmlformats.org/officeDocument/2006/math">
                    <m:r>
                      <m:rPr>
                        <m:sty m:val="p"/>
                      </m:rPr>
                      <a:rPr lang="en-US" sz="1600" smtClean="0">
                        <a:latin typeface="Cambria Math" charset="0"/>
                      </a:rPr>
                      <m:t>Γ</m:t>
                    </m:r>
                    <m:d>
                      <m:dPr>
                        <m:ctrlPr>
                          <a:rPr lang="en-US" sz="1600" i="1">
                            <a:latin typeface="Cambria Math" charset="0"/>
                          </a:rPr>
                        </m:ctrlPr>
                      </m:dPr>
                      <m:e>
                        <m:r>
                          <a:rPr lang="en-US" sz="1600" b="0" i="1" smtClean="0">
                            <a:latin typeface="Cambria Math" charset="0"/>
                          </a:rPr>
                          <m:t>𝑞</m:t>
                        </m:r>
                      </m:e>
                    </m:d>
                    <m:r>
                      <a:rPr lang="en-US" sz="1600" b="0" i="1" smtClean="0">
                        <a:latin typeface="Cambria Math" charset="0"/>
                      </a:rPr>
                      <m:t>=0.0058 </m:t>
                    </m:r>
                    <m:sSup>
                      <m:sSupPr>
                        <m:ctrlPr>
                          <a:rPr lang="is-IS" sz="1600" b="0" i="1" smtClean="0">
                            <a:latin typeface="Cambria Math" charset="0"/>
                          </a:rPr>
                        </m:ctrlPr>
                      </m:sSupPr>
                      <m:e>
                        <m:d>
                          <m:dPr>
                            <m:ctrlPr>
                              <a:rPr lang="is-IS" sz="1600" i="1">
                                <a:latin typeface="Cambria Math" charset="0"/>
                              </a:rPr>
                            </m:ctrlPr>
                          </m:dPr>
                          <m:e>
                            <m:f>
                              <m:fPr>
                                <m:ctrlPr>
                                  <a:rPr lang="en-US" sz="1600" i="1">
                                    <a:latin typeface="Cambria Math" charset="0"/>
                                  </a:rPr>
                                </m:ctrlPr>
                              </m:fPr>
                              <m:num>
                                <m:sSub>
                                  <m:sSubPr>
                                    <m:ctrlPr>
                                      <a:rPr lang="en-US" sz="1600" i="1">
                                        <a:latin typeface="Cambria Math" charset="0"/>
                                      </a:rPr>
                                    </m:ctrlPr>
                                  </m:sSubPr>
                                  <m:e>
                                    <m:r>
                                      <a:rPr lang="en-US" sz="1600" i="1">
                                        <a:latin typeface="Cambria Math" charset="0"/>
                                      </a:rPr>
                                      <m:t>𝑘</m:t>
                                    </m:r>
                                  </m:e>
                                  <m:sub>
                                    <m:r>
                                      <a:rPr lang="en-US" sz="1600" i="1">
                                        <a:latin typeface="Cambria Math" charset="0"/>
                                      </a:rPr>
                                      <m:t>𝐵</m:t>
                                    </m:r>
                                  </m:sub>
                                </m:sSub>
                                <m:r>
                                  <a:rPr lang="en-US" sz="1600" i="1">
                                    <a:latin typeface="Cambria Math" charset="0"/>
                                  </a:rPr>
                                  <m:t>𝑇</m:t>
                                </m:r>
                              </m:num>
                              <m:den>
                                <m:r>
                                  <a:rPr lang="en-US" sz="1600" i="1">
                                    <a:latin typeface="Cambria Math" charset="0"/>
                                  </a:rPr>
                                  <m:t>𝜅</m:t>
                                </m:r>
                              </m:den>
                            </m:f>
                          </m:e>
                        </m:d>
                      </m:e>
                      <m:sup>
                        <m:r>
                          <a:rPr lang="en-US" sz="1600" b="0" i="1" smtClean="0">
                            <a:latin typeface="Cambria Math" charset="0"/>
                          </a:rPr>
                          <m:t>1/2</m:t>
                        </m:r>
                      </m:sup>
                    </m:sSup>
                    <m:f>
                      <m:fPr>
                        <m:ctrlPr>
                          <a:rPr lang="bg-BG" sz="1600" b="0" i="1" smtClean="0">
                            <a:latin typeface="Cambria Math" charset="0"/>
                          </a:rPr>
                        </m:ctrlPr>
                      </m:fPr>
                      <m:num>
                        <m:sSub>
                          <m:sSubPr>
                            <m:ctrlPr>
                              <a:rPr lang="en-US" sz="1600" b="0" i="1" smtClean="0">
                                <a:latin typeface="Cambria Math" charset="0"/>
                              </a:rPr>
                            </m:ctrlPr>
                          </m:sSubPr>
                          <m:e>
                            <m:r>
                              <a:rPr lang="en-US" sz="1600" b="0" i="1" smtClean="0">
                                <a:latin typeface="Cambria Math" charset="0"/>
                              </a:rPr>
                              <m:t>𝑘</m:t>
                            </m:r>
                          </m:e>
                          <m:sub>
                            <m:r>
                              <a:rPr lang="en-US" sz="1600" b="0" i="1" smtClean="0">
                                <a:latin typeface="Cambria Math" charset="0"/>
                              </a:rPr>
                              <m:t>𝐵</m:t>
                            </m:r>
                          </m:sub>
                        </m:sSub>
                        <m:r>
                          <a:rPr lang="en-US" sz="1600" b="0" i="1" smtClean="0">
                            <a:latin typeface="Cambria Math" charset="0"/>
                          </a:rPr>
                          <m:t>𝑇</m:t>
                        </m:r>
                      </m:num>
                      <m:den>
                        <m:r>
                          <a:rPr lang="bg-BG" sz="1600" b="0" i="1" smtClean="0">
                            <a:latin typeface="Cambria Math" charset="0"/>
                            <a:ea typeface="Cambria Math" charset="0"/>
                            <a:cs typeface="Cambria Math" charset="0"/>
                          </a:rPr>
                          <m:t>𝜂</m:t>
                        </m:r>
                      </m:den>
                    </m:f>
                    <m:r>
                      <a:rPr lang="en-US" sz="1600" b="0" i="1" smtClean="0">
                        <a:latin typeface="Cambria Math" charset="0"/>
                      </a:rPr>
                      <m:t> </m:t>
                    </m:r>
                    <m:sSup>
                      <m:sSupPr>
                        <m:ctrlPr>
                          <a:rPr lang="en-US" sz="1600" b="0" i="1" smtClean="0">
                            <a:latin typeface="Cambria Math" charset="0"/>
                          </a:rPr>
                        </m:ctrlPr>
                      </m:sSupPr>
                      <m:e>
                        <m:r>
                          <a:rPr lang="en-US" sz="1600" b="0" i="1" smtClean="0">
                            <a:latin typeface="Cambria Math" charset="0"/>
                          </a:rPr>
                          <m:t>𝑞</m:t>
                        </m:r>
                      </m:e>
                      <m:sup>
                        <m:r>
                          <a:rPr lang="en-US" sz="1600" b="0" i="1" smtClean="0">
                            <a:latin typeface="Cambria Math" charset="0"/>
                          </a:rPr>
                          <m:t>3</m:t>
                        </m:r>
                      </m:sup>
                    </m:sSup>
                  </m:oMath>
                </a14:m>
                <a:r>
                  <a:rPr lang="en-US" i="0" dirty="0" smtClean="0">
                    <a:latin typeface="+mj-lt"/>
                  </a:rPr>
                  <a:t> </a:t>
                </a:r>
              </a:p>
            </p:txBody>
          </p:sp>
        </mc:Choice>
        <mc:Fallback xmlns="">
          <p:sp>
            <p:nvSpPr>
              <p:cNvPr id="23" name="TextBox 22"/>
              <p:cNvSpPr txBox="1">
                <a:spLocks noRot="1" noChangeAspect="1" noMove="1" noResize="1" noEditPoints="1" noAdjustHandles="1" noChangeArrowheads="1" noChangeShapeType="1" noTextEdit="1"/>
              </p:cNvSpPr>
              <p:nvPr/>
            </p:nvSpPr>
            <p:spPr>
              <a:xfrm>
                <a:off x="6165795" y="4761838"/>
                <a:ext cx="2812320" cy="450893"/>
              </a:xfrm>
              <a:prstGeom prst="rect">
                <a:avLst/>
              </a:prstGeom>
              <a:blipFill rotWithShape="0">
                <a:blip r:embed="rId14"/>
                <a:stretch>
                  <a:fillRect/>
                </a:stretch>
              </a:blipFill>
            </p:spPr>
            <p:txBody>
              <a:bodyPr/>
              <a:lstStyle/>
              <a:p>
                <a:r>
                  <a:rPr lang="en-US">
                    <a:noFill/>
                  </a:rPr>
                  <a:t> </a:t>
                </a:r>
              </a:p>
            </p:txBody>
          </p:sp>
        </mc:Fallback>
      </mc:AlternateContent>
      <p:sp>
        <p:nvSpPr>
          <p:cNvPr id="3" name="TextBox 2"/>
          <p:cNvSpPr txBox="1"/>
          <p:nvPr/>
        </p:nvSpPr>
        <p:spPr>
          <a:xfrm>
            <a:off x="6165795" y="3463540"/>
            <a:ext cx="2673405" cy="369332"/>
          </a:xfrm>
          <a:prstGeom prst="rect">
            <a:avLst/>
          </a:prstGeom>
          <a:noFill/>
        </p:spPr>
        <p:txBody>
          <a:bodyPr wrap="square" rtlCol="0">
            <a:spAutoFit/>
          </a:bodyPr>
          <a:lstStyle/>
          <a:p>
            <a:r>
              <a:rPr lang="en-US" dirty="0" err="1" smtClean="0"/>
              <a:t>Zilman-Granek</a:t>
            </a:r>
            <a:r>
              <a:rPr lang="en-US" dirty="0" smtClean="0"/>
              <a:t> Model</a:t>
            </a:r>
          </a:p>
        </p:txBody>
      </p:sp>
      <mc:AlternateContent xmlns:mc="http://schemas.openxmlformats.org/markup-compatibility/2006" xmlns:a14="http://schemas.microsoft.com/office/drawing/2010/main">
        <mc:Choice Requires="a14">
          <p:sp>
            <p:nvSpPr>
              <p:cNvPr id="24" name="TextBox 23"/>
              <p:cNvSpPr txBox="1"/>
              <p:nvPr/>
            </p:nvSpPr>
            <p:spPr>
              <a:xfrm>
                <a:off x="6165795" y="4004006"/>
                <a:ext cx="2786981" cy="5866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b="0" i="1" smtClean="0">
                              <a:latin typeface="Cambria Math" charset="0"/>
                            </a:rPr>
                          </m:ctrlPr>
                        </m:fPr>
                        <m:num>
                          <m:r>
                            <a:rPr lang="en-US" b="0" i="1" smtClean="0">
                              <a:latin typeface="Cambria Math" charset="0"/>
                            </a:rPr>
                            <m:t>𝑆</m:t>
                          </m:r>
                          <m:d>
                            <m:dPr>
                              <m:ctrlPr>
                                <a:rPr lang="en-US" b="0" i="1" smtClean="0">
                                  <a:latin typeface="Cambria Math" charset="0"/>
                                </a:rPr>
                              </m:ctrlPr>
                            </m:dPr>
                            <m:e>
                              <m:r>
                                <a:rPr lang="en-US" b="0" i="1" smtClean="0">
                                  <a:latin typeface="Cambria Math" charset="0"/>
                                </a:rPr>
                                <m:t>𝑞</m:t>
                              </m:r>
                              <m:r>
                                <a:rPr lang="en-US" b="0" i="1" smtClean="0">
                                  <a:latin typeface="Cambria Math" charset="0"/>
                                </a:rPr>
                                <m:t>,</m:t>
                              </m:r>
                              <m:r>
                                <a:rPr lang="en-US" b="0" i="1" smtClean="0">
                                  <a:latin typeface="Cambria Math" charset="0"/>
                                  <a:ea typeface="Cambria Math" charset="0"/>
                                  <a:cs typeface="Cambria Math" charset="0"/>
                                </a:rPr>
                                <m:t>𝜏</m:t>
                              </m:r>
                            </m:e>
                          </m:d>
                        </m:num>
                        <m:den>
                          <m:r>
                            <a:rPr lang="en-US" b="0" i="1" smtClean="0">
                              <a:latin typeface="Cambria Math" charset="0"/>
                            </a:rPr>
                            <m:t>𝑆</m:t>
                          </m:r>
                          <m:r>
                            <a:rPr lang="en-US" b="0" i="1" smtClean="0">
                              <a:latin typeface="Cambria Math" charset="0"/>
                            </a:rPr>
                            <m:t>(</m:t>
                          </m:r>
                          <m:r>
                            <a:rPr lang="en-US" b="0" i="1" smtClean="0">
                              <a:latin typeface="Cambria Math" charset="0"/>
                            </a:rPr>
                            <m:t>𝑞</m:t>
                          </m:r>
                          <m:r>
                            <a:rPr lang="en-US" b="0" i="1" smtClean="0">
                              <a:latin typeface="Cambria Math" charset="0"/>
                            </a:rPr>
                            <m:t>,0)</m:t>
                          </m:r>
                        </m:den>
                      </m:f>
                      <m:r>
                        <a:rPr lang="en-US" b="0" i="1" smtClean="0">
                          <a:latin typeface="Cambria Math" charset="0"/>
                        </a:rPr>
                        <m:t>=</m:t>
                      </m:r>
                      <m:sSup>
                        <m:sSupPr>
                          <m:ctrlPr>
                            <a:rPr lang="en-US" b="0" i="1" smtClean="0">
                              <a:latin typeface="Cambria Math" charset="0"/>
                            </a:rPr>
                          </m:ctrlPr>
                        </m:sSupPr>
                        <m:e>
                          <m:func>
                            <m:funcPr>
                              <m:ctrlPr>
                                <a:rPr lang="en-US" b="0" i="1" smtClean="0">
                                  <a:latin typeface="Cambria Math" charset="0"/>
                                </a:rPr>
                              </m:ctrlPr>
                            </m:funcPr>
                            <m:fName>
                              <m:r>
                                <m:rPr>
                                  <m:sty m:val="p"/>
                                </m:rPr>
                                <a:rPr lang="en-US" b="0" i="0" smtClean="0">
                                  <a:latin typeface="Cambria Math" charset="0"/>
                                </a:rPr>
                                <m:t>exp</m:t>
                              </m:r>
                            </m:fName>
                            <m:e>
                              <m:d>
                                <m:dPr>
                                  <m:ctrlPr>
                                    <a:rPr lang="en-US" b="0" i="1" smtClean="0">
                                      <a:latin typeface="Cambria Math" charset="0"/>
                                    </a:rPr>
                                  </m:ctrlPr>
                                </m:dPr>
                                <m:e>
                                  <m:r>
                                    <a:rPr lang="en-US" b="0" i="1" smtClean="0">
                                      <a:latin typeface="Cambria Math" charset="0"/>
                                    </a:rPr>
                                    <m:t>−(</m:t>
                                  </m:r>
                                  <m:r>
                                    <m:rPr>
                                      <m:sty m:val="p"/>
                                    </m:rPr>
                                    <a:rPr lang="en-US" b="0" i="0" smtClean="0">
                                      <a:latin typeface="Cambria Math" charset="0"/>
                                    </a:rPr>
                                    <m:t>Γ</m:t>
                                  </m:r>
                                  <m:d>
                                    <m:dPr>
                                      <m:ctrlPr>
                                        <a:rPr lang="en-US" b="0" i="1" smtClean="0">
                                          <a:latin typeface="Cambria Math" charset="0"/>
                                        </a:rPr>
                                      </m:ctrlPr>
                                    </m:dPr>
                                    <m:e>
                                      <m:r>
                                        <a:rPr lang="en-US" b="0" i="1" smtClean="0">
                                          <a:latin typeface="Cambria Math" charset="0"/>
                                        </a:rPr>
                                        <m:t>𝑞</m:t>
                                      </m:r>
                                    </m:e>
                                  </m:d>
                                  <m:r>
                                    <a:rPr lang="en-US" b="0" i="1" smtClean="0">
                                      <a:latin typeface="Cambria Math" charset="0"/>
                                      <a:ea typeface="Cambria Math" charset="0"/>
                                      <a:cs typeface="Cambria Math" charset="0"/>
                                    </a:rPr>
                                    <m:t>𝜏</m:t>
                                  </m:r>
                                </m:e>
                              </m:d>
                            </m:e>
                          </m:func>
                        </m:e>
                        <m:sup>
                          <m:r>
                            <a:rPr lang="en-US" b="0" i="1" smtClean="0">
                              <a:latin typeface="Cambria Math" charset="0"/>
                            </a:rPr>
                            <m:t>2/3</m:t>
                          </m:r>
                        </m:sup>
                      </m:sSup>
                      <m:r>
                        <a:rPr lang="en-US" b="0" i="1" smtClean="0">
                          <a:latin typeface="Cambria Math" charset="0"/>
                        </a:rPr>
                        <m:t>)</m:t>
                      </m:r>
                    </m:oMath>
                  </m:oMathPara>
                </a14:m>
                <a:endParaRPr lang="en-US" dirty="0"/>
              </a:p>
            </p:txBody>
          </p:sp>
        </mc:Choice>
        <mc:Fallback xmlns="">
          <p:sp>
            <p:nvSpPr>
              <p:cNvPr id="24" name="TextBox 23"/>
              <p:cNvSpPr txBox="1">
                <a:spLocks noRot="1" noChangeAspect="1" noMove="1" noResize="1" noEditPoints="1" noAdjustHandles="1" noChangeArrowheads="1" noChangeShapeType="1" noTextEdit="1"/>
              </p:cNvSpPr>
              <p:nvPr/>
            </p:nvSpPr>
            <p:spPr>
              <a:xfrm>
                <a:off x="6165795" y="4004006"/>
                <a:ext cx="2786981" cy="586699"/>
              </a:xfrm>
              <a:prstGeom prst="rect">
                <a:avLst/>
              </a:prstGeom>
              <a:blipFill rotWithShape="0">
                <a:blip r:embed="rId15"/>
                <a:stretch>
                  <a:fillRect/>
                </a:stretch>
              </a:blipFill>
            </p:spPr>
            <p:txBody>
              <a:bodyPr/>
              <a:lstStyle/>
              <a:p>
                <a:r>
                  <a:rPr lang="en-US">
                    <a:noFill/>
                  </a:rPr>
                  <a:t> </a:t>
                </a:r>
              </a:p>
            </p:txBody>
          </p:sp>
        </mc:Fallback>
      </mc:AlternateContent>
      <p:sp>
        <p:nvSpPr>
          <p:cNvPr id="4" name="TextBox 3"/>
          <p:cNvSpPr txBox="1"/>
          <p:nvPr/>
        </p:nvSpPr>
        <p:spPr>
          <a:xfrm>
            <a:off x="6211515" y="5486400"/>
            <a:ext cx="2627685" cy="1061829"/>
          </a:xfrm>
          <a:prstGeom prst="rect">
            <a:avLst/>
          </a:prstGeom>
          <a:noFill/>
        </p:spPr>
        <p:txBody>
          <a:bodyPr wrap="square" rtlCol="0">
            <a:spAutoFit/>
          </a:bodyPr>
          <a:lstStyle/>
          <a:p>
            <a:r>
              <a:rPr lang="en-US" sz="900" dirty="0" err="1"/>
              <a:t>Zilman</a:t>
            </a:r>
            <a:r>
              <a:rPr lang="en-US" sz="900" dirty="0"/>
              <a:t>, A. G., and R. </a:t>
            </a:r>
            <a:r>
              <a:rPr lang="en-US" sz="900" dirty="0" err="1"/>
              <a:t>Granek</a:t>
            </a:r>
            <a:r>
              <a:rPr lang="en-US" sz="900" dirty="0"/>
              <a:t>. 1996. Undulations and dynamic structure</a:t>
            </a:r>
          </a:p>
          <a:p>
            <a:r>
              <a:rPr lang="en-US" sz="900" dirty="0"/>
              <a:t>factor of membranes. Phys. Rev. Lett. 77:4788–4791.</a:t>
            </a:r>
            <a:endParaRPr lang="en-US" sz="900" dirty="0" smtClean="0"/>
          </a:p>
          <a:p>
            <a:r>
              <a:rPr lang="en-US" sz="900" dirty="0" smtClean="0"/>
              <a:t>Max </a:t>
            </a:r>
            <a:r>
              <a:rPr lang="en-US" sz="900" dirty="0"/>
              <a:t>C. Watson†*  and Frank L. H. Brown</a:t>
            </a:r>
            <a:r>
              <a:rPr lang="en-US" sz="900" dirty="0" smtClean="0"/>
              <a:t>†‡*</a:t>
            </a:r>
            <a:r>
              <a:rPr lang="en-US" sz="900" dirty="0"/>
              <a:t> Biophysical Journal Volume 98 March 2010 L09–L11</a:t>
            </a:r>
          </a:p>
        </p:txBody>
      </p:sp>
    </p:spTree>
    <p:extLst>
      <p:ext uri="{BB962C8B-B14F-4D97-AF65-F5344CB8AC3E}">
        <p14:creationId xmlns:p14="http://schemas.microsoft.com/office/powerpoint/2010/main" val="13739339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smtClean="0"/>
              <a:t>Fast </a:t>
            </a:r>
            <a:r>
              <a:rPr lang="en-US" sz="2800"/>
              <a:t>antibody domain </a:t>
            </a:r>
            <a:r>
              <a:rPr lang="en-US" sz="2800" smtClean="0"/>
              <a:t>motion</a:t>
            </a:r>
            <a:endParaRPr lang="en-US"/>
          </a:p>
        </p:txBody>
      </p:sp>
      <p:sp>
        <p:nvSpPr>
          <p:cNvPr id="3" name="Slide Number Placeholder 2"/>
          <p:cNvSpPr>
            <a:spLocks noGrp="1"/>
          </p:cNvSpPr>
          <p:nvPr>
            <p:ph type="sldNum" sz="quarter" idx="10"/>
          </p:nvPr>
        </p:nvSpPr>
        <p:spPr/>
        <p:txBody>
          <a:bodyPr/>
          <a:lstStyle/>
          <a:p>
            <a:pPr>
              <a:defRPr/>
            </a:pPr>
            <a:fld id="{3B339A1F-55BF-40E2-9DEE-43A199F36FAE}" type="slidenum">
              <a:rPr lang="de-DE" smtClean="0"/>
              <a:pPr>
                <a:defRPr/>
              </a:pPr>
              <a:t>37</a:t>
            </a:fld>
            <a:endParaRPr lang="de-DE"/>
          </a:p>
        </p:txBody>
      </p:sp>
      <p:pic>
        <p:nvPicPr>
          <p:cNvPr id="16" name="Content Placeholder 15"/>
          <p:cNvPicPr>
            <a:picLocks noGrp="1" noChangeAspect="1"/>
          </p:cNvPicPr>
          <p:nvPr>
            <p:ph sz="half" idx="1"/>
          </p:nvPr>
        </p:nvPicPr>
        <p:blipFill>
          <a:blip r:embed="rId3"/>
          <a:stretch>
            <a:fillRect/>
          </a:stretch>
        </p:blipFill>
        <p:spPr>
          <a:xfrm>
            <a:off x="4773118" y="1447800"/>
            <a:ext cx="3810000" cy="306916"/>
          </a:xfrm>
          <a:prstGeom prst="rect">
            <a:avLst/>
          </a:prstGeom>
        </p:spPr>
      </p:pic>
      <p:pic>
        <p:nvPicPr>
          <p:cNvPr id="18" name="Picture 1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2112" y="914400"/>
            <a:ext cx="3835400" cy="2845867"/>
          </a:xfrm>
          <a:prstGeom prst="rect">
            <a:avLst/>
          </a:prstGeom>
        </p:spPr>
      </p:pic>
      <p:pic>
        <p:nvPicPr>
          <p:cNvPr id="20" name="Picture 1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00600" y="3962400"/>
            <a:ext cx="2895600" cy="2088277"/>
          </a:xfrm>
          <a:prstGeom prst="rect">
            <a:avLst/>
          </a:prstGeom>
        </p:spPr>
      </p:pic>
      <p:pic>
        <p:nvPicPr>
          <p:cNvPr id="21" name="Picture 20"/>
          <p:cNvPicPr>
            <a:picLocks noChangeAspect="1"/>
          </p:cNvPicPr>
          <p:nvPr/>
        </p:nvPicPr>
        <p:blipFill>
          <a:blip r:embed="rId6"/>
          <a:stretch>
            <a:fillRect/>
          </a:stretch>
        </p:blipFill>
        <p:spPr>
          <a:xfrm>
            <a:off x="515112" y="3810000"/>
            <a:ext cx="3523488" cy="2503531"/>
          </a:xfrm>
          <a:prstGeom prst="rect">
            <a:avLst/>
          </a:prstGeom>
        </p:spPr>
      </p:pic>
      <p:pic>
        <p:nvPicPr>
          <p:cNvPr id="22" name="Picture 21"/>
          <p:cNvPicPr>
            <a:picLocks noChangeAspect="1"/>
          </p:cNvPicPr>
          <p:nvPr/>
        </p:nvPicPr>
        <p:blipFill>
          <a:blip r:embed="rId7"/>
          <a:stretch>
            <a:fillRect/>
          </a:stretch>
        </p:blipFill>
        <p:spPr>
          <a:xfrm>
            <a:off x="4800600" y="2026811"/>
            <a:ext cx="2209800" cy="283559"/>
          </a:xfrm>
          <a:prstGeom prst="rect">
            <a:avLst/>
          </a:prstGeom>
        </p:spPr>
      </p:pic>
      <p:pic>
        <p:nvPicPr>
          <p:cNvPr id="23" name="Picture 22"/>
          <p:cNvPicPr>
            <a:picLocks noChangeAspect="1"/>
          </p:cNvPicPr>
          <p:nvPr/>
        </p:nvPicPr>
        <p:blipFill>
          <a:blip r:embed="rId8"/>
          <a:stretch>
            <a:fillRect/>
          </a:stretch>
        </p:blipFill>
        <p:spPr>
          <a:xfrm>
            <a:off x="5979160" y="7813296"/>
            <a:ext cx="2692400" cy="429463"/>
          </a:xfrm>
          <a:prstGeom prst="rect">
            <a:avLst/>
          </a:prstGeom>
        </p:spPr>
      </p:pic>
      <p:pic>
        <p:nvPicPr>
          <p:cNvPr id="24" name="Picture 23"/>
          <p:cNvPicPr>
            <a:picLocks noChangeAspect="1"/>
          </p:cNvPicPr>
          <p:nvPr/>
        </p:nvPicPr>
        <p:blipFill>
          <a:blip r:embed="rId9"/>
          <a:stretch>
            <a:fillRect/>
          </a:stretch>
        </p:blipFill>
        <p:spPr>
          <a:xfrm>
            <a:off x="4528259" y="2692993"/>
            <a:ext cx="4615741" cy="528401"/>
          </a:xfrm>
          <a:prstGeom prst="rect">
            <a:avLst/>
          </a:prstGeom>
        </p:spPr>
      </p:pic>
      <p:sp>
        <p:nvSpPr>
          <p:cNvPr id="31" name="Rectangle 30"/>
          <p:cNvSpPr/>
          <p:nvPr/>
        </p:nvSpPr>
        <p:spPr>
          <a:xfrm>
            <a:off x="381000" y="6614490"/>
            <a:ext cx="4978992" cy="213969"/>
          </a:xfrm>
          <a:prstGeom prst="rect">
            <a:avLst/>
          </a:prstGeom>
        </p:spPr>
        <p:txBody>
          <a:bodyPr wrap="square">
            <a:spAutoFit/>
          </a:bodyPr>
          <a:lstStyle/>
          <a:p>
            <a:pPr lvl="0" algn="just">
              <a:lnSpc>
                <a:spcPct val="50000"/>
              </a:lnSpc>
            </a:pPr>
            <a:r>
              <a:rPr lang="en-US" sz="1400" i="1" smtClean="0"/>
              <a:t>L.R</a:t>
            </a:r>
            <a:r>
              <a:rPr lang="en-US" sz="1400" i="1"/>
              <a:t>. </a:t>
            </a:r>
            <a:r>
              <a:rPr lang="en-US" sz="1400" i="1" err="1"/>
              <a:t>Stingaciu</a:t>
            </a:r>
            <a:r>
              <a:rPr lang="en-US" sz="1400" i="1"/>
              <a:t> et al</a:t>
            </a:r>
            <a:r>
              <a:rPr lang="en-US" sz="1400" i="1" smtClean="0"/>
              <a:t>. Scientific </a:t>
            </a:r>
            <a:r>
              <a:rPr lang="en-US" sz="1400" i="1"/>
              <a:t>Reports </a:t>
            </a:r>
            <a:r>
              <a:rPr lang="en-US" sz="1400" i="1" smtClean="0"/>
              <a:t>2016</a:t>
            </a:r>
            <a:endParaRPr lang="x-none" sz="1400"/>
          </a:p>
        </p:txBody>
      </p:sp>
    </p:spTree>
    <p:extLst>
      <p:ext uri="{BB962C8B-B14F-4D97-AF65-F5344CB8AC3E}">
        <p14:creationId xmlns:p14="http://schemas.microsoft.com/office/powerpoint/2010/main" val="4302883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Example of Paramagnetic NSE</a:t>
            </a:r>
            <a:endParaRPr lang="en-US" dirty="0"/>
          </a:p>
        </p:txBody>
      </p:sp>
      <p:pic>
        <p:nvPicPr>
          <p:cNvPr id="8" name="Content Placeholder 7"/>
          <p:cNvPicPr>
            <a:picLocks noGrp="1" noChangeAspect="1"/>
          </p:cNvPicPr>
          <p:nvPr>
            <p:ph idx="1"/>
          </p:nvPr>
        </p:nvPicPr>
        <p:blipFill>
          <a:blip r:embed="rId3"/>
          <a:stretch>
            <a:fillRect/>
          </a:stretch>
        </p:blipFill>
        <p:spPr>
          <a:xfrm>
            <a:off x="1676400" y="916933"/>
            <a:ext cx="5562600" cy="5331467"/>
          </a:xfrm>
          <a:prstGeom prst="rect">
            <a:avLst/>
          </a:prstGeom>
        </p:spPr>
      </p:pic>
      <p:sp>
        <p:nvSpPr>
          <p:cNvPr id="5" name="Slide Number Placeholder 4"/>
          <p:cNvSpPr>
            <a:spLocks noGrp="1"/>
          </p:cNvSpPr>
          <p:nvPr>
            <p:ph type="sldNum" sz="quarter" idx="10"/>
          </p:nvPr>
        </p:nvSpPr>
        <p:spPr/>
        <p:txBody>
          <a:bodyPr/>
          <a:lstStyle/>
          <a:p>
            <a:pPr>
              <a:defRPr/>
            </a:pPr>
            <a:fld id="{3B339A1F-55BF-40E2-9DEE-43A199F36FAE}" type="slidenum">
              <a:rPr lang="de-DE" smtClean="0"/>
              <a:pPr>
                <a:defRPr/>
              </a:pPr>
              <a:t>38</a:t>
            </a:fld>
            <a:endParaRPr lang="de-DE"/>
          </a:p>
        </p:txBody>
      </p:sp>
      <p:sp>
        <p:nvSpPr>
          <p:cNvPr id="9" name="TextBox 8"/>
          <p:cNvSpPr txBox="1"/>
          <p:nvPr/>
        </p:nvSpPr>
        <p:spPr>
          <a:xfrm>
            <a:off x="304800" y="6479017"/>
            <a:ext cx="7086600" cy="338554"/>
          </a:xfrm>
          <a:prstGeom prst="rect">
            <a:avLst/>
          </a:prstGeom>
          <a:noFill/>
        </p:spPr>
        <p:txBody>
          <a:bodyPr wrap="square" rtlCol="0">
            <a:spAutoFit/>
          </a:bodyPr>
          <a:lstStyle/>
          <a:p>
            <a:r>
              <a:rPr lang="en-US" sz="1600" dirty="0" smtClean="0"/>
              <a:t>Courtesy of A. </a:t>
            </a:r>
            <a:r>
              <a:rPr lang="en-US" sz="1600" dirty="0" err="1" smtClean="0"/>
              <a:t>Samarakoon</a:t>
            </a:r>
            <a:r>
              <a:rPr lang="en-US" sz="1600" dirty="0" smtClean="0"/>
              <a:t>, University of Virginia</a:t>
            </a:r>
            <a:endParaRPr lang="en-US" sz="1600" dirty="0"/>
          </a:p>
        </p:txBody>
      </p:sp>
    </p:spTree>
    <p:extLst>
      <p:ext uri="{BB962C8B-B14F-4D97-AF65-F5344CB8AC3E}">
        <p14:creationId xmlns:p14="http://schemas.microsoft.com/office/powerpoint/2010/main" val="17589585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Summary</a:t>
            </a:r>
            <a:endParaRPr lang="en-US"/>
          </a:p>
        </p:txBody>
      </p:sp>
      <p:sp>
        <p:nvSpPr>
          <p:cNvPr id="3" name="Content Placeholder 2"/>
          <p:cNvSpPr>
            <a:spLocks noGrp="1"/>
          </p:cNvSpPr>
          <p:nvPr>
            <p:ph idx="1"/>
          </p:nvPr>
        </p:nvSpPr>
        <p:spPr>
          <a:xfrm>
            <a:off x="685800" y="1219199"/>
            <a:ext cx="7848600" cy="5502275"/>
          </a:xfrm>
        </p:spPr>
        <p:txBody>
          <a:bodyPr/>
          <a:lstStyle/>
          <a:p>
            <a:pPr>
              <a:buFont typeface="Arial" charset="0"/>
              <a:buChar char="•"/>
            </a:pPr>
            <a:r>
              <a:rPr lang="en-US" dirty="0"/>
              <a:t>NSE </a:t>
            </a:r>
            <a:endParaRPr lang="en-US" dirty="0" smtClean="0"/>
          </a:p>
          <a:p>
            <a:pPr lvl="1">
              <a:buFont typeface="Arial" charset="0"/>
              <a:buChar char="•"/>
            </a:pPr>
            <a:r>
              <a:rPr lang="en-US" dirty="0" smtClean="0"/>
              <a:t>a </a:t>
            </a:r>
            <a:r>
              <a:rPr lang="en-US" dirty="0"/>
              <a:t>high resolution neutron </a:t>
            </a:r>
            <a:r>
              <a:rPr lang="en-US" dirty="0" smtClean="0"/>
              <a:t>spectroscopy</a:t>
            </a:r>
          </a:p>
          <a:p>
            <a:pPr lvl="1">
              <a:buFont typeface="Arial" charset="0"/>
              <a:buChar char="•"/>
            </a:pPr>
            <a:r>
              <a:rPr lang="en-US" dirty="0" smtClean="0"/>
              <a:t>measures the </a:t>
            </a:r>
            <a:r>
              <a:rPr lang="en-US" dirty="0"/>
              <a:t>intermediate scattering function S</a:t>
            </a:r>
            <a:r>
              <a:rPr lang="en-US" dirty="0" smtClean="0"/>
              <a:t>(Q,𝜏)</a:t>
            </a:r>
          </a:p>
          <a:p>
            <a:pPr lvl="1">
              <a:buFont typeface="Arial" charset="0"/>
              <a:buChar char="•"/>
            </a:pPr>
            <a:r>
              <a:rPr lang="en-US" dirty="0" smtClean="0"/>
              <a:t>need large samples, scattering intensity</a:t>
            </a:r>
          </a:p>
          <a:p>
            <a:pPr lvl="1">
              <a:buFont typeface="Arial" charset="0"/>
              <a:buChar char="•"/>
            </a:pPr>
            <a:endParaRPr lang="en-US" dirty="0" smtClean="0"/>
          </a:p>
          <a:p>
            <a:pPr>
              <a:buFont typeface="Arial" charset="0"/>
              <a:buChar char="•"/>
            </a:pPr>
            <a:r>
              <a:rPr lang="en-US" dirty="0" smtClean="0"/>
              <a:t>SNS-NSE (BL-15)</a:t>
            </a:r>
          </a:p>
          <a:p>
            <a:pPr lvl="1">
              <a:buFont typeface="Arial" charset="0"/>
              <a:buChar char="•"/>
            </a:pPr>
            <a:r>
              <a:rPr lang="en-US" dirty="0" smtClean="0"/>
              <a:t>the first NSE at a Spallation Source</a:t>
            </a:r>
          </a:p>
          <a:p>
            <a:pPr lvl="1">
              <a:buFont typeface="Arial" charset="0"/>
              <a:buChar char="•"/>
            </a:pPr>
            <a:r>
              <a:rPr lang="en-US" dirty="0" smtClean="0"/>
              <a:t>the first one with </a:t>
            </a:r>
            <a:r>
              <a:rPr lang="en-US" dirty="0"/>
              <a:t>s</a:t>
            </a:r>
            <a:r>
              <a:rPr lang="en-US" dirty="0" smtClean="0"/>
              <a:t>uperconducting coils</a:t>
            </a:r>
          </a:p>
          <a:p>
            <a:pPr lvl="1">
              <a:buFont typeface="Arial" charset="0"/>
              <a:buChar char="•"/>
            </a:pPr>
            <a:r>
              <a:rPr lang="en-US" dirty="0" smtClean="0"/>
              <a:t>the only one with magnetic shielding</a:t>
            </a:r>
          </a:p>
          <a:p>
            <a:pPr lvl="1">
              <a:buFont typeface="Arial" charset="0"/>
              <a:buChar char="•"/>
            </a:pPr>
            <a:r>
              <a:rPr lang="en-US" dirty="0" smtClean="0"/>
              <a:t>available in user program – write a proposal</a:t>
            </a:r>
            <a:r>
              <a:rPr lang="en-US" dirty="0" smtClean="0"/>
              <a:t>!!</a:t>
            </a:r>
          </a:p>
          <a:p>
            <a:pPr lvl="1">
              <a:buFont typeface="Arial" charset="0"/>
              <a:buChar char="•"/>
            </a:pPr>
            <a:r>
              <a:rPr lang="en-US" dirty="0"/>
              <a:t>s</a:t>
            </a:r>
            <a:r>
              <a:rPr lang="en-US" dirty="0" smtClean="0"/>
              <a:t>ee </a:t>
            </a:r>
            <a:r>
              <a:rPr lang="en-US" dirty="0" smtClean="0">
                <a:hlinkClick r:id="rId3"/>
              </a:rPr>
              <a:t>http://neutrons.ornl.gov/nse</a:t>
            </a:r>
            <a:endParaRPr lang="en-US" dirty="0" smtClean="0"/>
          </a:p>
          <a:p>
            <a:pPr lvl="1">
              <a:buFont typeface="Arial" charset="0"/>
              <a:buChar char="•"/>
            </a:pPr>
            <a:endParaRPr lang="en-US" dirty="0" smtClean="0"/>
          </a:p>
          <a:p>
            <a:pPr marL="0" indent="0"/>
            <a:r>
              <a:rPr lang="en-US" sz="1600" dirty="0" smtClean="0"/>
              <a:t>Acknowledgements: M. </a:t>
            </a:r>
            <a:r>
              <a:rPr lang="en-US" sz="1600" dirty="0" err="1" smtClean="0"/>
              <a:t>Monkenbusch</a:t>
            </a:r>
            <a:r>
              <a:rPr lang="en-US" sz="1600" dirty="0" smtClean="0"/>
              <a:t>, D. Richter, L. </a:t>
            </a:r>
            <a:r>
              <a:rPr lang="en-US" sz="1600" dirty="0" err="1" smtClean="0"/>
              <a:t>Stingaciu</a:t>
            </a:r>
            <a:r>
              <a:rPr lang="en-US" sz="1600" dirty="0" smtClean="0"/>
              <a:t>, M. Cochran, G. Ehlers, </a:t>
            </a:r>
            <a:r>
              <a:rPr lang="en-US" sz="1600" dirty="0"/>
              <a:t>W-R Chen, T</a:t>
            </a:r>
            <a:r>
              <a:rPr lang="en-US" sz="1600" dirty="0" smtClean="0"/>
              <a:t>. </a:t>
            </a:r>
            <a:r>
              <a:rPr lang="en-US" sz="1600" dirty="0" err="1" smtClean="0"/>
              <a:t>Kozielewski</a:t>
            </a:r>
            <a:r>
              <a:rPr lang="en-US" sz="1600" dirty="0" smtClean="0"/>
              <a:t>, M. </a:t>
            </a:r>
            <a:r>
              <a:rPr lang="en-US" sz="1600" dirty="0" err="1" smtClean="0"/>
              <a:t>Ohl</a:t>
            </a:r>
            <a:r>
              <a:rPr lang="en-US" sz="1600" dirty="0" smtClean="0"/>
              <a:t>, N. </a:t>
            </a:r>
            <a:r>
              <a:rPr lang="en-US" sz="1600" dirty="0" err="1" smtClean="0"/>
              <a:t>Arend</a:t>
            </a:r>
            <a:r>
              <a:rPr lang="en-US" sz="1600" dirty="0"/>
              <a:t> </a:t>
            </a:r>
            <a:r>
              <a:rPr lang="en-US" sz="1600" dirty="0" smtClean="0"/>
              <a:t>and </a:t>
            </a:r>
            <a:r>
              <a:rPr lang="en-US" sz="1600" dirty="0" err="1" smtClean="0"/>
              <a:t>M.Sharp</a:t>
            </a:r>
            <a:endParaRPr lang="en-US" sz="1600" dirty="0"/>
          </a:p>
        </p:txBody>
      </p:sp>
      <p:sp>
        <p:nvSpPr>
          <p:cNvPr id="4" name="Slide Number Placeholder 3"/>
          <p:cNvSpPr>
            <a:spLocks noGrp="1"/>
          </p:cNvSpPr>
          <p:nvPr>
            <p:ph type="sldNum" sz="quarter" idx="10"/>
          </p:nvPr>
        </p:nvSpPr>
        <p:spPr/>
        <p:txBody>
          <a:bodyPr/>
          <a:lstStyle/>
          <a:p>
            <a:pPr>
              <a:defRPr/>
            </a:pPr>
            <a:fld id="{3B339A1F-55BF-40E2-9DEE-43A199F36FAE}" type="slidenum">
              <a:rPr lang="de-DE" smtClean="0"/>
              <a:pPr>
                <a:defRPr/>
              </a:pPr>
              <a:t>39</a:t>
            </a:fld>
            <a:endParaRPr lang="de-DE"/>
          </a:p>
        </p:txBody>
      </p:sp>
    </p:spTree>
    <p:extLst>
      <p:ext uri="{BB962C8B-B14F-4D97-AF65-F5344CB8AC3E}">
        <p14:creationId xmlns:p14="http://schemas.microsoft.com/office/powerpoint/2010/main" val="6555770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524000" y="407642"/>
            <a:ext cx="6629400" cy="990600"/>
          </a:xfrm>
        </p:spPr>
        <p:txBody>
          <a:bodyPr/>
          <a:lstStyle/>
          <a:p>
            <a:r>
              <a:rPr lang="en-US" dirty="0" smtClean="0"/>
              <a:t>NSE : From an Idea to the Instrument</a:t>
            </a:r>
            <a:endParaRPr lang="en-US" dirty="0"/>
          </a:p>
        </p:txBody>
      </p:sp>
      <p:sp>
        <p:nvSpPr>
          <p:cNvPr id="4" name="Slide Number Placeholder 3"/>
          <p:cNvSpPr>
            <a:spLocks noGrp="1"/>
          </p:cNvSpPr>
          <p:nvPr>
            <p:ph type="sldNum" sz="quarter" idx="10"/>
          </p:nvPr>
        </p:nvSpPr>
        <p:spPr/>
        <p:txBody>
          <a:bodyPr/>
          <a:lstStyle/>
          <a:p>
            <a:pPr>
              <a:defRPr/>
            </a:pPr>
            <a:fld id="{3B339A1F-55BF-40E2-9DEE-43A199F36FAE}" type="slidenum">
              <a:rPr lang="de-DE" smtClean="0"/>
              <a:pPr>
                <a:defRPr/>
              </a:pPr>
              <a:t>4</a:t>
            </a:fld>
            <a:endParaRPr lang="de-DE"/>
          </a:p>
        </p:txBody>
      </p:sp>
      <p:pic>
        <p:nvPicPr>
          <p:cNvPr id="3" name="Content Placeholder 2"/>
          <p:cNvPicPr>
            <a:picLocks noGrp="1" noChangeAspect="1"/>
          </p:cNvPicPr>
          <p:nvPr>
            <p:ph sz="half" idx="1"/>
          </p:nvPr>
        </p:nvPicPr>
        <p:blipFill rotWithShape="1">
          <a:blip r:embed="rId3" cstate="print">
            <a:extLst>
              <a:ext uri="{28A0092B-C50C-407E-A947-70E740481C1C}">
                <a14:useLocalDpi xmlns:a14="http://schemas.microsoft.com/office/drawing/2010/main"/>
              </a:ext>
            </a:extLst>
          </a:blip>
          <a:srcRect/>
          <a:stretch/>
        </p:blipFill>
        <p:spPr>
          <a:xfrm>
            <a:off x="808016" y="1524000"/>
            <a:ext cx="3429001" cy="2735743"/>
          </a:xfrm>
          <a:prstGeom prst="rect">
            <a:avLst/>
          </a:prstGeom>
        </p:spPr>
      </p:pic>
      <p:pic>
        <p:nvPicPr>
          <p:cNvPr id="7" name="Content Placeholder 6"/>
          <p:cNvPicPr>
            <a:picLocks noGrp="1" noChangeAspect="1"/>
          </p:cNvPicPr>
          <p:nvPr>
            <p:ph sz="half" idx="2"/>
          </p:nvPr>
        </p:nvPicPr>
        <p:blipFill rotWithShape="1">
          <a:blip r:embed="rId4" cstate="print">
            <a:extLst>
              <a:ext uri="{28A0092B-C50C-407E-A947-70E740481C1C}">
                <a14:useLocalDpi xmlns:a14="http://schemas.microsoft.com/office/drawing/2010/main"/>
              </a:ext>
            </a:extLst>
          </a:blip>
          <a:srcRect/>
          <a:stretch/>
        </p:blipFill>
        <p:spPr>
          <a:xfrm>
            <a:off x="4495800" y="3332795"/>
            <a:ext cx="3505200" cy="3296605"/>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126902" y="4334484"/>
            <a:ext cx="2835498" cy="2371116"/>
          </a:xfrm>
          <a:prstGeom prst="rect">
            <a:avLst/>
          </a:prstGeom>
        </p:spPr>
      </p:pic>
      <p:pic>
        <p:nvPicPr>
          <p:cNvPr id="8" name="Content Placeholder 7"/>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bwMode="auto">
          <a:xfrm>
            <a:off x="7447859" y="1143000"/>
            <a:ext cx="1447800" cy="2152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p:nvCxnSpPr>
        <p:spPr>
          <a:xfrm>
            <a:off x="4495799" y="6629400"/>
            <a:ext cx="457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309007" y="1062335"/>
            <a:ext cx="2057401" cy="461665"/>
          </a:xfrm>
          <a:prstGeom prst="rect">
            <a:avLst/>
          </a:prstGeom>
          <a:noFill/>
        </p:spPr>
        <p:txBody>
          <a:bodyPr wrap="square" rtlCol="0">
            <a:spAutoFit/>
          </a:bodyPr>
          <a:lstStyle/>
          <a:p>
            <a:r>
              <a:rPr lang="en-US" sz="2400" i="1" dirty="0" smtClean="0">
                <a:solidFill>
                  <a:schemeClr val="accent1">
                    <a:lumMod val="25000"/>
                  </a:schemeClr>
                </a:solidFill>
              </a:rPr>
              <a:t>1972 → 1978</a:t>
            </a:r>
            <a:endParaRPr lang="en-US" sz="2400" i="1" dirty="0">
              <a:solidFill>
                <a:schemeClr val="accent1">
                  <a:lumMod val="25000"/>
                </a:schemeClr>
              </a:solidFill>
            </a:endParaRPr>
          </a:p>
        </p:txBody>
      </p:sp>
      <p:pic>
        <p:nvPicPr>
          <p:cNvPr id="15" name="Picture 14"/>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495799" y="1164629"/>
            <a:ext cx="2858797" cy="2144098"/>
          </a:xfrm>
          <a:prstGeom prst="rect">
            <a:avLst/>
          </a:prstGeom>
        </p:spPr>
      </p:pic>
    </p:spTree>
    <p:extLst>
      <p:ext uri="{BB962C8B-B14F-4D97-AF65-F5344CB8AC3E}">
        <p14:creationId xmlns:p14="http://schemas.microsoft.com/office/powerpoint/2010/main" val="15800215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Literature</a:t>
            </a:r>
            <a:endParaRPr lang="en-US"/>
          </a:p>
        </p:txBody>
      </p:sp>
      <p:sp>
        <p:nvSpPr>
          <p:cNvPr id="3" name="Content Placeholder 2"/>
          <p:cNvSpPr>
            <a:spLocks noGrp="1"/>
          </p:cNvSpPr>
          <p:nvPr>
            <p:ph idx="1"/>
          </p:nvPr>
        </p:nvSpPr>
        <p:spPr>
          <a:xfrm>
            <a:off x="685800" y="990599"/>
            <a:ext cx="7010400" cy="5730875"/>
          </a:xfrm>
        </p:spPr>
        <p:txBody>
          <a:bodyPr/>
          <a:lstStyle/>
          <a:p>
            <a:pPr>
              <a:buFont typeface="+mj-lt"/>
              <a:buAutoNum type="arabicPeriod"/>
            </a:pPr>
            <a:r>
              <a:rPr lang="en-US" sz="1600" dirty="0"/>
              <a:t>R. </a:t>
            </a:r>
            <a:r>
              <a:rPr lang="en-US" sz="1600" dirty="0" err="1"/>
              <a:t>Pynn</a:t>
            </a:r>
            <a:r>
              <a:rPr lang="en-US" sz="1600" dirty="0"/>
              <a:t>, Neutron Scattering, Neutron Spin Echo </a:t>
            </a:r>
            <a:r>
              <a:rPr lang="en-US" sz="1600" dirty="0">
                <a:hlinkClick r:id="rId3"/>
              </a:rPr>
              <a:t>http://www.iub.edu/~</a:t>
            </a:r>
            <a:r>
              <a:rPr lang="en-US" sz="1600" dirty="0" smtClean="0">
                <a:hlinkClick r:id="rId3"/>
              </a:rPr>
              <a:t>neutron/notes/20061204_Pynn.pdf</a:t>
            </a:r>
            <a:endParaRPr lang="de-DE" sz="1600" dirty="0" smtClean="0"/>
          </a:p>
          <a:p>
            <a:pPr>
              <a:buFont typeface="+mj-lt"/>
              <a:buAutoNum type="arabicPeriod"/>
            </a:pPr>
            <a:r>
              <a:rPr lang="de-DE" sz="1600" dirty="0" smtClean="0"/>
              <a:t>F. </a:t>
            </a:r>
            <a:r>
              <a:rPr lang="de-DE" sz="1600" dirty="0" err="1" smtClean="0"/>
              <a:t>Mezei</a:t>
            </a:r>
            <a:r>
              <a:rPr lang="de-DE" sz="1600" dirty="0" smtClean="0"/>
              <a:t>, </a:t>
            </a:r>
            <a:r>
              <a:rPr lang="de-DE" sz="1600" dirty="0"/>
              <a:t>Z. Physik (1972) 255: </a:t>
            </a:r>
            <a:r>
              <a:rPr lang="de-DE" sz="1600" dirty="0" smtClean="0"/>
              <a:t>146</a:t>
            </a:r>
            <a:r>
              <a:rPr lang="de-DE" sz="1600" dirty="0"/>
              <a:t>.</a:t>
            </a:r>
            <a:endParaRPr lang="en-US" sz="1600" dirty="0"/>
          </a:p>
          <a:p>
            <a:pPr>
              <a:buFont typeface="+mj-lt"/>
              <a:buAutoNum type="arabicPeriod"/>
            </a:pPr>
            <a:r>
              <a:rPr lang="en-US" sz="1600" dirty="0" smtClean="0"/>
              <a:t>F. </a:t>
            </a:r>
            <a:r>
              <a:rPr lang="en-US" sz="1600" dirty="0"/>
              <a:t>Mezei (Ed</a:t>
            </a:r>
            <a:r>
              <a:rPr lang="en-US" sz="1600" dirty="0" smtClean="0"/>
              <a:t>.): Neutron </a:t>
            </a:r>
            <a:r>
              <a:rPr lang="en-US" sz="1600" dirty="0"/>
              <a:t>Spin-Echo, Lecture Notes in Physics 128, </a:t>
            </a:r>
            <a:r>
              <a:rPr lang="en-US" sz="1600" dirty="0" smtClean="0"/>
              <a:t>Springer, 1980.</a:t>
            </a:r>
          </a:p>
          <a:p>
            <a:pPr>
              <a:buFont typeface="+mj-lt"/>
              <a:buAutoNum type="arabicPeriod"/>
            </a:pPr>
            <a:r>
              <a:rPr lang="en-US" sz="1600" dirty="0" smtClean="0"/>
              <a:t>F</a:t>
            </a:r>
            <a:r>
              <a:rPr lang="en-US" sz="1600" dirty="0"/>
              <a:t>. Mezei, C. Pappas, T. </a:t>
            </a:r>
            <a:r>
              <a:rPr lang="en-US" sz="1600" dirty="0" err="1"/>
              <a:t>Gutberlet</a:t>
            </a:r>
            <a:r>
              <a:rPr lang="en-US" sz="1600" dirty="0"/>
              <a:t> (Eds</a:t>
            </a:r>
            <a:r>
              <a:rPr lang="en-US" sz="1600" dirty="0" smtClean="0"/>
              <a:t>.): Neutron </a:t>
            </a:r>
            <a:r>
              <a:rPr lang="en-US" sz="1600" dirty="0"/>
              <a:t>Spin-Echo </a:t>
            </a:r>
            <a:r>
              <a:rPr lang="en-US" sz="1600" dirty="0" smtClean="0"/>
              <a:t>Spectroscopy, </a:t>
            </a:r>
            <a:r>
              <a:rPr lang="en-US" sz="1600" dirty="0"/>
              <a:t>Lecture Notes in Physics </a:t>
            </a:r>
            <a:r>
              <a:rPr lang="en-US" sz="1600" dirty="0" smtClean="0"/>
              <a:t>601, Springer, 2003.</a:t>
            </a:r>
          </a:p>
          <a:p>
            <a:pPr>
              <a:buFont typeface="+mj-lt"/>
              <a:buAutoNum type="arabicPeriod"/>
            </a:pPr>
            <a:r>
              <a:rPr lang="en-US" sz="1600" dirty="0"/>
              <a:t>D. Richter, M. </a:t>
            </a:r>
            <a:r>
              <a:rPr lang="en-US" sz="1600" dirty="0" err="1"/>
              <a:t>Monkenbusch</a:t>
            </a:r>
            <a:r>
              <a:rPr lang="en-US" sz="1600" dirty="0"/>
              <a:t>, A. </a:t>
            </a:r>
            <a:r>
              <a:rPr lang="en-US" sz="1600" dirty="0" err="1"/>
              <a:t>Arbe</a:t>
            </a:r>
            <a:r>
              <a:rPr lang="en-US" sz="1600" dirty="0"/>
              <a:t>, J. </a:t>
            </a:r>
            <a:r>
              <a:rPr lang="en-US" sz="1600" dirty="0" err="1"/>
              <a:t>Colmenero</a:t>
            </a:r>
            <a:r>
              <a:rPr lang="en-US" sz="1600" dirty="0"/>
              <a:t>, Neutron Spin Echo in Polymer Systems, Adv. in Polymer Science 174, </a:t>
            </a:r>
            <a:r>
              <a:rPr lang="en-US" sz="1600" dirty="0" smtClean="0"/>
              <a:t>Springer, 2005</a:t>
            </a:r>
          </a:p>
          <a:p>
            <a:pPr>
              <a:buFont typeface="+mj-lt"/>
              <a:buAutoNum type="arabicPeriod"/>
            </a:pPr>
            <a:r>
              <a:rPr lang="en-US" sz="1600" dirty="0"/>
              <a:t>M. </a:t>
            </a:r>
            <a:r>
              <a:rPr lang="en-US" sz="1600" dirty="0" err="1"/>
              <a:t>Monkenbusch</a:t>
            </a:r>
            <a:r>
              <a:rPr lang="en-US" sz="1600" dirty="0"/>
              <a:t>, D. Richter, High Resolution Neutron Spectroscopy </a:t>
            </a:r>
            <a:r>
              <a:rPr lang="hr-HR" sz="1600" dirty="0">
                <a:hlinkClick r:id="rId4"/>
              </a:rPr>
              <a:t>http://</a:t>
            </a:r>
            <a:r>
              <a:rPr lang="hr-HR" sz="1600" dirty="0" smtClean="0">
                <a:hlinkClick r:id="rId4"/>
              </a:rPr>
              <a:t>doi.org/10.1016/j.crhy.2007.10.001</a:t>
            </a:r>
            <a:endParaRPr lang="hr-HR" sz="1600" dirty="0"/>
          </a:p>
          <a:p>
            <a:pPr>
              <a:buFont typeface="+mj-lt"/>
              <a:buAutoNum type="arabicPeriod"/>
            </a:pPr>
            <a:r>
              <a:rPr lang="en-US" sz="1600" dirty="0" err="1" smtClean="0"/>
              <a:t>C.Pappas</a:t>
            </a:r>
            <a:r>
              <a:rPr lang="en-US" sz="1600" dirty="0"/>
              <a:t>, G. Ehlers, F. Mezei, Neutron Spin Echo and Magnetism </a:t>
            </a:r>
            <a:r>
              <a:rPr lang="en-US" sz="1600" dirty="0" smtClean="0"/>
              <a:t>in </a:t>
            </a:r>
            <a:r>
              <a:rPr lang="en-US" sz="1600" dirty="0"/>
              <a:t>Neutron Scattering from Magnetic Materials, ed. T. </a:t>
            </a:r>
            <a:r>
              <a:rPr lang="en-US" sz="1600" dirty="0" err="1" smtClean="0"/>
              <a:t>Chatterji</a:t>
            </a:r>
            <a:r>
              <a:rPr lang="en-US" sz="1600" dirty="0" smtClean="0"/>
              <a:t>, </a:t>
            </a:r>
            <a:r>
              <a:rPr lang="en-US" sz="1600" dirty="0" err="1" smtClean="0"/>
              <a:t>Spinger</a:t>
            </a:r>
            <a:r>
              <a:rPr lang="en-US" sz="1600" dirty="0" smtClean="0"/>
              <a:t> 2006</a:t>
            </a:r>
          </a:p>
          <a:p>
            <a:pPr>
              <a:buFont typeface="+mj-lt"/>
              <a:buAutoNum type="arabicPeriod"/>
            </a:pPr>
            <a:r>
              <a:rPr lang="en-US" sz="1600" dirty="0" err="1" smtClean="0"/>
              <a:t>B.Farago</a:t>
            </a:r>
            <a:r>
              <a:rPr lang="en-US" sz="1600" dirty="0" smtClean="0"/>
              <a:t>, Basics of Neutron Spin-Echo, </a:t>
            </a:r>
            <a:r>
              <a:rPr lang="en-US" sz="1600" dirty="0"/>
              <a:t>ILL </a:t>
            </a:r>
            <a:r>
              <a:rPr lang="en-US" sz="1600" dirty="0" smtClean="0"/>
              <a:t>Neutron Data Booklet, </a:t>
            </a:r>
            <a:r>
              <a:rPr lang="en-US" sz="1600" dirty="0">
                <a:hlinkClick r:id="rId5"/>
              </a:rPr>
              <a:t>https://</a:t>
            </a:r>
            <a:r>
              <a:rPr lang="en-US" sz="1600" dirty="0" smtClean="0">
                <a:hlinkClick r:id="rId5"/>
              </a:rPr>
              <a:t>www.ill.eu/fileadmin/users_files/documents/links/documentation/NeutronDataBooklet.pdf</a:t>
            </a:r>
            <a:endParaRPr lang="en-US" sz="1600" dirty="0" smtClean="0"/>
          </a:p>
          <a:p>
            <a:pPr>
              <a:buFont typeface="+mj-lt"/>
              <a:buAutoNum type="arabicPeriod"/>
            </a:pPr>
            <a:r>
              <a:rPr lang="en-US" sz="1600" dirty="0" smtClean="0"/>
              <a:t>G.L. Squires, Introduction to the Theory of Thermal Neutron Scattering, Cambridge Univ. Press, 3</a:t>
            </a:r>
            <a:r>
              <a:rPr lang="en-US" sz="1600" baseline="30000" dirty="0" smtClean="0"/>
              <a:t>rd</a:t>
            </a:r>
            <a:r>
              <a:rPr lang="en-US" sz="1600" dirty="0" smtClean="0"/>
              <a:t> edition (2012)</a:t>
            </a:r>
          </a:p>
          <a:p>
            <a:pPr>
              <a:buFont typeface="+mj-lt"/>
              <a:buAutoNum type="arabicPeriod"/>
            </a:pPr>
            <a:endParaRPr lang="en-US" sz="1600" dirty="0" smtClean="0"/>
          </a:p>
        </p:txBody>
      </p:sp>
      <p:sp>
        <p:nvSpPr>
          <p:cNvPr id="4" name="Slide Number Placeholder 3"/>
          <p:cNvSpPr>
            <a:spLocks noGrp="1"/>
          </p:cNvSpPr>
          <p:nvPr>
            <p:ph type="sldNum" sz="quarter" idx="10"/>
          </p:nvPr>
        </p:nvSpPr>
        <p:spPr/>
        <p:txBody>
          <a:bodyPr/>
          <a:lstStyle/>
          <a:p>
            <a:pPr>
              <a:defRPr/>
            </a:pPr>
            <a:fld id="{3B339A1F-55BF-40E2-9DEE-43A199F36FAE}" type="slidenum">
              <a:rPr lang="de-DE" smtClean="0"/>
              <a:pPr>
                <a:defRPr/>
              </a:pPr>
              <a:t>40</a:t>
            </a:fld>
            <a:endParaRPr lang="de-DE"/>
          </a:p>
        </p:txBody>
      </p:sp>
      <p:pic>
        <p:nvPicPr>
          <p:cNvPr id="5" name="Content Placeholder 7"/>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bwMode="auto">
          <a:xfrm>
            <a:off x="8001000" y="1173106"/>
            <a:ext cx="1143000" cy="1699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Content Placeholder 8"/>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001000" y="2362200"/>
            <a:ext cx="1128816" cy="1699192"/>
          </a:xfrm>
          <a:prstGeom prst="rect">
            <a:avLst/>
          </a:prstGeom>
        </p:spPr>
      </p:pic>
      <p:cxnSp>
        <p:nvCxnSpPr>
          <p:cNvPr id="8" name="Straight Arrow Connector 7"/>
          <p:cNvCxnSpPr/>
          <p:nvPr/>
        </p:nvCxnSpPr>
        <p:spPr>
          <a:xfrm flipH="1">
            <a:off x="7056120" y="1905000"/>
            <a:ext cx="792480" cy="7620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flipV="1">
            <a:off x="6553200" y="2645032"/>
            <a:ext cx="1295400" cy="21968"/>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9471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3B339A1F-55BF-40E2-9DEE-43A199F36FAE}" type="slidenum">
              <a:rPr lang="de-DE" smtClean="0"/>
              <a:pPr>
                <a:defRPr/>
              </a:pPr>
              <a:t>5</a:t>
            </a:fld>
            <a:endParaRPr lang="de-DE"/>
          </a:p>
        </p:txBody>
      </p:sp>
      <p:sp>
        <p:nvSpPr>
          <p:cNvPr id="5" name="Title 1"/>
          <p:cNvSpPr txBox="1">
            <a:spLocks/>
          </p:cNvSpPr>
          <p:nvPr/>
        </p:nvSpPr>
        <p:spPr>
          <a:xfrm>
            <a:off x="1447800" y="2971800"/>
            <a:ext cx="6553200" cy="1042988"/>
          </a:xfrm>
          <a:prstGeom prst="rect">
            <a:avLst/>
          </a:prstGeom>
        </p:spPr>
        <p:txBody>
          <a:bodyPr/>
          <a:lstStyle>
            <a:lvl1pPr algn="l" rtl="0" eaLnBrk="1" fontAlgn="base" hangingPunct="1">
              <a:spcBef>
                <a:spcPct val="0"/>
              </a:spcBef>
              <a:spcAft>
                <a:spcPct val="0"/>
              </a:spcAft>
              <a:defRPr sz="2600" b="1">
                <a:solidFill>
                  <a:srgbClr val="005B82"/>
                </a:solidFill>
                <a:latin typeface="+mj-lt"/>
                <a:ea typeface="+mj-ea"/>
                <a:cs typeface="+mj-cs"/>
              </a:defRPr>
            </a:lvl1pPr>
            <a:lvl2pPr algn="l" rtl="0" eaLnBrk="1" fontAlgn="base" hangingPunct="1">
              <a:spcBef>
                <a:spcPct val="0"/>
              </a:spcBef>
              <a:spcAft>
                <a:spcPct val="0"/>
              </a:spcAft>
              <a:defRPr sz="2600" b="1">
                <a:solidFill>
                  <a:srgbClr val="005B82"/>
                </a:solidFill>
                <a:latin typeface="Arial" pitchFamily="34" charset="0"/>
              </a:defRPr>
            </a:lvl2pPr>
            <a:lvl3pPr algn="l" rtl="0" eaLnBrk="1" fontAlgn="base" hangingPunct="1">
              <a:spcBef>
                <a:spcPct val="0"/>
              </a:spcBef>
              <a:spcAft>
                <a:spcPct val="0"/>
              </a:spcAft>
              <a:defRPr sz="2600" b="1">
                <a:solidFill>
                  <a:srgbClr val="005B82"/>
                </a:solidFill>
                <a:latin typeface="Arial" pitchFamily="34" charset="0"/>
              </a:defRPr>
            </a:lvl3pPr>
            <a:lvl4pPr algn="l" rtl="0" eaLnBrk="1" fontAlgn="base" hangingPunct="1">
              <a:spcBef>
                <a:spcPct val="0"/>
              </a:spcBef>
              <a:spcAft>
                <a:spcPct val="0"/>
              </a:spcAft>
              <a:defRPr sz="2600" b="1">
                <a:solidFill>
                  <a:srgbClr val="005B82"/>
                </a:solidFill>
                <a:latin typeface="Arial" pitchFamily="34" charset="0"/>
              </a:defRPr>
            </a:lvl4pPr>
            <a:lvl5pPr algn="l" rtl="0" eaLnBrk="1" fontAlgn="base" hangingPunct="1">
              <a:spcBef>
                <a:spcPct val="0"/>
              </a:spcBef>
              <a:spcAft>
                <a:spcPct val="0"/>
              </a:spcAft>
              <a:defRPr sz="2600" b="1">
                <a:solidFill>
                  <a:srgbClr val="005B82"/>
                </a:solidFill>
                <a:latin typeface="Arial" pitchFamily="34" charset="0"/>
              </a:defRPr>
            </a:lvl5pPr>
            <a:lvl6pPr marL="457200" algn="l" rtl="0" eaLnBrk="1" fontAlgn="base" hangingPunct="1">
              <a:spcBef>
                <a:spcPct val="0"/>
              </a:spcBef>
              <a:spcAft>
                <a:spcPct val="0"/>
              </a:spcAft>
              <a:defRPr sz="2600" b="1">
                <a:solidFill>
                  <a:srgbClr val="005B82"/>
                </a:solidFill>
                <a:latin typeface="Arial" pitchFamily="34" charset="0"/>
              </a:defRPr>
            </a:lvl6pPr>
            <a:lvl7pPr marL="914400" algn="l" rtl="0" eaLnBrk="1" fontAlgn="base" hangingPunct="1">
              <a:spcBef>
                <a:spcPct val="0"/>
              </a:spcBef>
              <a:spcAft>
                <a:spcPct val="0"/>
              </a:spcAft>
              <a:defRPr sz="2600" b="1">
                <a:solidFill>
                  <a:srgbClr val="005B82"/>
                </a:solidFill>
                <a:latin typeface="Arial" pitchFamily="34" charset="0"/>
              </a:defRPr>
            </a:lvl7pPr>
            <a:lvl8pPr marL="1371600" algn="l" rtl="0" eaLnBrk="1" fontAlgn="base" hangingPunct="1">
              <a:spcBef>
                <a:spcPct val="0"/>
              </a:spcBef>
              <a:spcAft>
                <a:spcPct val="0"/>
              </a:spcAft>
              <a:defRPr sz="2600" b="1">
                <a:solidFill>
                  <a:srgbClr val="005B82"/>
                </a:solidFill>
                <a:latin typeface="Arial" pitchFamily="34" charset="0"/>
              </a:defRPr>
            </a:lvl8pPr>
            <a:lvl9pPr marL="1828800" algn="l" rtl="0" eaLnBrk="1" fontAlgn="base" hangingPunct="1">
              <a:spcBef>
                <a:spcPct val="0"/>
              </a:spcBef>
              <a:spcAft>
                <a:spcPct val="0"/>
              </a:spcAft>
              <a:defRPr sz="2600" b="1">
                <a:solidFill>
                  <a:srgbClr val="005B82"/>
                </a:solidFill>
                <a:latin typeface="Arial" pitchFamily="34" charset="0"/>
              </a:defRPr>
            </a:lvl9pPr>
          </a:lstStyle>
          <a:p>
            <a:r>
              <a:rPr lang="en-US" kern="0" dirty="0" smtClean="0"/>
              <a:t>The Principle of Neutron Spin Echo </a:t>
            </a:r>
            <a:endParaRPr lang="en-US" kern="0" dirty="0"/>
          </a:p>
        </p:txBody>
      </p:sp>
    </p:spTree>
    <p:extLst>
      <p:ext uri="{BB962C8B-B14F-4D97-AF65-F5344CB8AC3E}">
        <p14:creationId xmlns:p14="http://schemas.microsoft.com/office/powerpoint/2010/main" val="20291730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981200" y="253613"/>
            <a:ext cx="5414162" cy="1042988"/>
          </a:xfrm>
        </p:spPr>
        <p:txBody>
          <a:bodyPr/>
          <a:lstStyle/>
          <a:p>
            <a:pPr algn="ctr"/>
            <a:r>
              <a:rPr lang="en-US" dirty="0" smtClean="0"/>
              <a:t>Inelastic Neutron Scattering</a:t>
            </a:r>
            <a:endParaRPr lang="en-US" dirty="0"/>
          </a:p>
        </p:txBody>
      </p:sp>
      <mc:AlternateContent xmlns:mc="http://schemas.openxmlformats.org/markup-compatibility/2006" xmlns:a14="http://schemas.microsoft.com/office/drawing/2010/main">
        <mc:Choice Requires="a14">
          <p:sp>
            <p:nvSpPr>
              <p:cNvPr id="5" name="Content Placeholder 4"/>
              <p:cNvSpPr>
                <a:spLocks noGrp="1"/>
              </p:cNvSpPr>
              <p:nvPr>
                <p:ph sz="half" idx="1"/>
              </p:nvPr>
            </p:nvSpPr>
            <p:spPr>
              <a:xfrm>
                <a:off x="457199" y="1360194"/>
                <a:ext cx="4727622" cy="4996156"/>
              </a:xfrm>
            </p:spPr>
            <p:txBody>
              <a:bodyPr/>
              <a:lstStyle/>
              <a:p>
                <a:r>
                  <a:rPr lang="en-US" sz="2000" dirty="0" smtClean="0">
                    <a:ea typeface="Cambria Math" charset="0"/>
                    <a:cs typeface="Cambria Math" charset="0"/>
                  </a:rPr>
                  <a:t>Dynamic Structure Factor</a:t>
                </a:r>
                <a:endParaRPr lang="en-US" sz="2000" dirty="0" smtClean="0"/>
              </a:p>
              <a:p>
                <a:pPr algn="ctr"/>
                <a14:m>
                  <m:oMath xmlns:m="http://schemas.openxmlformats.org/officeDocument/2006/math">
                    <m:f>
                      <m:fPr>
                        <m:ctrlPr>
                          <a:rPr lang="bg-BG" sz="2400" b="0" i="1" smtClean="0">
                            <a:latin typeface="Cambria Math" charset="0"/>
                            <a:ea typeface="Cambria Math" charset="0"/>
                            <a:cs typeface="Cambria Math" charset="0"/>
                          </a:rPr>
                        </m:ctrlPr>
                      </m:fPr>
                      <m:num>
                        <m:sSup>
                          <m:sSupPr>
                            <m:ctrlPr>
                              <a:rPr lang="bg-BG" sz="2400" b="0" i="1" smtClean="0">
                                <a:latin typeface="Cambria Math" charset="0"/>
                                <a:ea typeface="Cambria Math" charset="0"/>
                                <a:cs typeface="Cambria Math" charset="0"/>
                              </a:rPr>
                            </m:ctrlPr>
                          </m:sSupPr>
                          <m:e>
                            <m:r>
                              <a:rPr lang="en-US" sz="2400" b="0" i="1" smtClean="0">
                                <a:latin typeface="Cambria Math" charset="0"/>
                                <a:ea typeface="Cambria Math" charset="0"/>
                                <a:cs typeface="Cambria Math" charset="0"/>
                              </a:rPr>
                              <m:t>𝑑</m:t>
                            </m:r>
                          </m:e>
                          <m:sup>
                            <m:r>
                              <a:rPr lang="en-US" sz="2400" b="0" i="1" smtClean="0">
                                <a:latin typeface="Cambria Math" charset="0"/>
                                <a:ea typeface="Cambria Math" charset="0"/>
                                <a:cs typeface="Cambria Math" charset="0"/>
                              </a:rPr>
                              <m:t>2</m:t>
                            </m:r>
                          </m:sup>
                        </m:sSup>
                        <m:r>
                          <a:rPr lang="en-US" sz="2400" b="0" i="1" smtClean="0">
                            <a:latin typeface="Cambria Math" charset="0"/>
                            <a:ea typeface="Cambria Math" charset="0"/>
                            <a:cs typeface="Cambria Math" charset="0"/>
                          </a:rPr>
                          <m:t>𝜎</m:t>
                        </m:r>
                      </m:num>
                      <m:den>
                        <m:r>
                          <a:rPr lang="en-US" sz="2400" b="0" i="1" smtClean="0">
                            <a:latin typeface="Cambria Math" charset="0"/>
                            <a:ea typeface="Cambria Math" charset="0"/>
                            <a:cs typeface="Cambria Math" charset="0"/>
                          </a:rPr>
                          <m:t>𝑑</m:t>
                        </m:r>
                        <m:r>
                          <m:rPr>
                            <m:sty m:val="p"/>
                          </m:rPr>
                          <a:rPr lang="el-GR" sz="2400" b="0" i="0" smtClean="0">
                            <a:latin typeface="Cambria Math" charset="0"/>
                            <a:ea typeface="Cambria Math" charset="0"/>
                            <a:cs typeface="Cambria Math" charset="0"/>
                          </a:rPr>
                          <m:t>Ω</m:t>
                        </m:r>
                        <m:r>
                          <a:rPr lang="en-US" sz="2400" b="0" i="1" smtClean="0">
                            <a:latin typeface="Cambria Math" charset="0"/>
                            <a:ea typeface="Cambria Math" charset="0"/>
                            <a:cs typeface="Cambria Math" charset="0"/>
                          </a:rPr>
                          <m:t>𝑑𝐸</m:t>
                        </m:r>
                      </m:den>
                    </m:f>
                    <m:r>
                      <a:rPr lang="en-US" sz="2400" b="0" i="1" smtClean="0">
                        <a:latin typeface="Cambria Math" charset="0"/>
                        <a:ea typeface="Cambria Math" charset="0"/>
                        <a:cs typeface="Cambria Math" charset="0"/>
                      </a:rPr>
                      <m:t>=</m:t>
                    </m:r>
                    <m:f>
                      <m:fPr>
                        <m:ctrlPr>
                          <a:rPr lang="bg-BG" sz="2400" b="0" i="1" smtClean="0">
                            <a:latin typeface="Cambria Math" charset="0"/>
                            <a:ea typeface="Cambria Math" charset="0"/>
                            <a:cs typeface="Cambria Math" charset="0"/>
                          </a:rPr>
                        </m:ctrlPr>
                      </m:fPr>
                      <m:num>
                        <m:r>
                          <a:rPr lang="bg-BG" sz="2400" b="0" i="1" smtClean="0">
                            <a:latin typeface="Cambria Math" charset="0"/>
                            <a:ea typeface="Cambria Math" charset="0"/>
                            <a:cs typeface="Cambria Math" charset="0"/>
                          </a:rPr>
                          <m:t>𝜎</m:t>
                        </m:r>
                      </m:num>
                      <m:den>
                        <m:r>
                          <a:rPr lang="en-US" sz="2400" b="0" i="1" smtClean="0">
                            <a:latin typeface="Cambria Math" charset="0"/>
                            <a:ea typeface="Cambria Math" charset="0"/>
                            <a:cs typeface="Cambria Math" charset="0"/>
                          </a:rPr>
                          <m:t>4</m:t>
                        </m:r>
                        <m:r>
                          <a:rPr lang="en-US" sz="2400" b="0" i="1" smtClean="0">
                            <a:latin typeface="Cambria Math" charset="0"/>
                            <a:ea typeface="Cambria Math" charset="0"/>
                            <a:cs typeface="Cambria Math" charset="0"/>
                          </a:rPr>
                          <m:t>𝜋</m:t>
                        </m:r>
                      </m:den>
                    </m:f>
                    <m:f>
                      <m:fPr>
                        <m:ctrlPr>
                          <a:rPr lang="en-US" sz="2400" b="0" i="1" smtClean="0">
                            <a:latin typeface="Cambria Math" charset="0"/>
                            <a:ea typeface="Cambria Math" charset="0"/>
                            <a:cs typeface="Cambria Math" charset="0"/>
                          </a:rPr>
                        </m:ctrlPr>
                      </m:fPr>
                      <m:num>
                        <m:sSub>
                          <m:sSubPr>
                            <m:ctrlPr>
                              <a:rPr lang="en-US" sz="2400" b="0" i="1" smtClean="0">
                                <a:latin typeface="Cambria Math" charset="0"/>
                                <a:ea typeface="Cambria Math" charset="0"/>
                                <a:cs typeface="Cambria Math" charset="0"/>
                              </a:rPr>
                            </m:ctrlPr>
                          </m:sSubPr>
                          <m:e>
                            <m:r>
                              <a:rPr lang="en-US" sz="2400" b="0" i="1" smtClean="0">
                                <a:latin typeface="Cambria Math" charset="0"/>
                                <a:ea typeface="Cambria Math" charset="0"/>
                                <a:cs typeface="Cambria Math" charset="0"/>
                              </a:rPr>
                              <m:t>𝑘</m:t>
                            </m:r>
                          </m:e>
                          <m:sub>
                            <m:r>
                              <a:rPr lang="en-US" sz="2400" b="0" i="1" smtClean="0">
                                <a:latin typeface="Cambria Math" charset="0"/>
                                <a:ea typeface="Cambria Math" charset="0"/>
                                <a:cs typeface="Cambria Math" charset="0"/>
                              </a:rPr>
                              <m:t>𝑓</m:t>
                            </m:r>
                          </m:sub>
                        </m:sSub>
                      </m:num>
                      <m:den>
                        <m:sSub>
                          <m:sSubPr>
                            <m:ctrlPr>
                              <a:rPr lang="en-US" sz="2400" b="0" i="1" smtClean="0">
                                <a:latin typeface="Cambria Math" charset="0"/>
                                <a:ea typeface="Cambria Math" charset="0"/>
                                <a:cs typeface="Cambria Math" charset="0"/>
                              </a:rPr>
                            </m:ctrlPr>
                          </m:sSubPr>
                          <m:e>
                            <m:r>
                              <a:rPr lang="en-US" sz="2400" b="0" i="1" smtClean="0">
                                <a:latin typeface="Cambria Math" charset="0"/>
                                <a:ea typeface="Cambria Math" charset="0"/>
                                <a:cs typeface="Cambria Math" charset="0"/>
                              </a:rPr>
                              <m:t>𝑘</m:t>
                            </m:r>
                          </m:e>
                          <m:sub>
                            <m:r>
                              <a:rPr lang="en-US" sz="2400" b="0" i="1" smtClean="0">
                                <a:latin typeface="Cambria Math" charset="0"/>
                                <a:ea typeface="Cambria Math" charset="0"/>
                                <a:cs typeface="Cambria Math" charset="0"/>
                              </a:rPr>
                              <m:t>𝑖</m:t>
                            </m:r>
                          </m:sub>
                        </m:sSub>
                      </m:den>
                    </m:f>
                    <m:r>
                      <a:rPr lang="en-US" sz="2400" b="0" i="1" smtClean="0">
                        <a:latin typeface="Cambria Math" charset="0"/>
                        <a:ea typeface="Cambria Math" charset="0"/>
                        <a:cs typeface="Cambria Math" charset="0"/>
                      </a:rPr>
                      <m:t>𝑁</m:t>
                    </m:r>
                    <m:r>
                      <a:rPr lang="en-US" sz="2400" b="0" i="1" smtClean="0">
                        <a:latin typeface="Cambria Math" charset="0"/>
                        <a:ea typeface="Cambria Math" charset="0"/>
                        <a:cs typeface="Cambria Math" charset="0"/>
                      </a:rPr>
                      <m:t> </m:t>
                    </m:r>
                    <m:r>
                      <a:rPr lang="en-US" sz="2400" b="0" i="1" smtClean="0">
                        <a:latin typeface="Cambria Math" charset="0"/>
                        <a:ea typeface="Cambria Math" charset="0"/>
                        <a:cs typeface="Cambria Math" charset="0"/>
                      </a:rPr>
                      <m:t>𝑆</m:t>
                    </m:r>
                    <m:d>
                      <m:dPr>
                        <m:ctrlPr>
                          <a:rPr lang="en-US" sz="2400" b="0" i="1" smtClean="0">
                            <a:latin typeface="Cambria Math" charset="0"/>
                            <a:ea typeface="Cambria Math" charset="0"/>
                            <a:cs typeface="Cambria Math" charset="0"/>
                          </a:rPr>
                        </m:ctrlPr>
                      </m:dPr>
                      <m:e>
                        <m:acc>
                          <m:accPr>
                            <m:chr m:val="⃗"/>
                            <m:ctrlPr>
                              <a:rPr lang="en-US" sz="2400" b="0" i="1" smtClean="0">
                                <a:latin typeface="Cambria Math" charset="0"/>
                                <a:ea typeface="Cambria Math" charset="0"/>
                                <a:cs typeface="Cambria Math" charset="0"/>
                              </a:rPr>
                            </m:ctrlPr>
                          </m:accPr>
                          <m:e>
                            <m:r>
                              <a:rPr lang="en-US" sz="2400" b="0" i="1" smtClean="0">
                                <a:latin typeface="Cambria Math" charset="0"/>
                                <a:ea typeface="Cambria Math" charset="0"/>
                                <a:cs typeface="Cambria Math" charset="0"/>
                              </a:rPr>
                              <m:t>𝑄</m:t>
                            </m:r>
                          </m:e>
                        </m:acc>
                        <m:r>
                          <a:rPr lang="en-US" sz="2400" b="0" i="1" smtClean="0">
                            <a:latin typeface="Cambria Math" charset="0"/>
                            <a:ea typeface="Cambria Math" charset="0"/>
                            <a:cs typeface="Cambria Math" charset="0"/>
                          </a:rPr>
                          <m:t>,</m:t>
                        </m:r>
                        <m:r>
                          <a:rPr lang="en-US" sz="2400" i="1">
                            <a:latin typeface="Cambria Math" charset="0"/>
                            <a:ea typeface="Cambria Math" charset="0"/>
                            <a:cs typeface="Cambria Math" charset="0"/>
                          </a:rPr>
                          <m:t>𝜔</m:t>
                        </m:r>
                      </m:e>
                    </m:d>
                    <m:r>
                      <a:rPr lang="en-US" sz="2400" b="0" i="0" smtClean="0">
                        <a:latin typeface="Cambria Math" charset="0"/>
                        <a:ea typeface="Cambria Math" charset="0"/>
                        <a:cs typeface="Cambria Math" charset="0"/>
                      </a:rPr>
                      <m:t> </m:t>
                    </m:r>
                  </m:oMath>
                </a14:m>
                <a:r>
                  <a:rPr lang="en-US" sz="2000" dirty="0" smtClean="0">
                    <a:ea typeface="Cambria Math" charset="0"/>
                    <a:cs typeface="Cambria Math" charset="0"/>
                  </a:rPr>
                  <a:t> </a:t>
                </a:r>
              </a:p>
              <a:p>
                <a:pPr algn="ctr"/>
                <a:endParaRPr lang="en-US" sz="2000" dirty="0" smtClean="0">
                  <a:ea typeface="Cambria Math" charset="0"/>
                  <a:cs typeface="Cambria Math" charset="0"/>
                </a:endParaRPr>
              </a:p>
              <a:p>
                <a:r>
                  <a:rPr lang="en-US" sz="2000" dirty="0" smtClean="0">
                    <a:ea typeface="Cambria Math" charset="0"/>
                    <a:cs typeface="Cambria Math" charset="0"/>
                  </a:rPr>
                  <a:t>Neutron scattering kinematics:</a:t>
                </a:r>
                <a:endParaRPr lang="en-US" sz="2400" dirty="0" smtClean="0">
                  <a:latin typeface="Cambria Math" charset="0"/>
                  <a:ea typeface="Cambria Math" charset="0"/>
                  <a:cs typeface="Cambria Math" charset="0"/>
                </a:endParaRPr>
              </a:p>
              <a:p>
                <a14:m>
                  <m:oMath xmlns:m="http://schemas.openxmlformats.org/officeDocument/2006/math">
                    <m:r>
                      <a:rPr lang="en-US" sz="2400" b="0" i="0" smtClean="0">
                        <a:latin typeface="Cambria Math" charset="0"/>
                        <a:ea typeface="Cambria Math" charset="0"/>
                        <a:cs typeface="Cambria Math" charset="0"/>
                      </a:rPr>
                      <m:t>     </m:t>
                    </m:r>
                    <m:r>
                      <m:rPr>
                        <m:sty m:val="p"/>
                      </m:rPr>
                      <a:rPr lang="en-US" sz="2400">
                        <a:latin typeface="Cambria Math" charset="0"/>
                        <a:ea typeface="Cambria Math" charset="0"/>
                        <a:cs typeface="Cambria Math" charset="0"/>
                      </a:rPr>
                      <m:t>Δ</m:t>
                    </m:r>
                    <m:r>
                      <a:rPr lang="en-US" sz="2400" i="1">
                        <a:latin typeface="Cambria Math" charset="0"/>
                        <a:ea typeface="Cambria Math" charset="0"/>
                        <a:cs typeface="Cambria Math" charset="0"/>
                      </a:rPr>
                      <m:t>𝐸</m:t>
                    </m:r>
                    <m:r>
                      <a:rPr lang="en-US" sz="2400" i="1">
                        <a:latin typeface="Cambria Math" charset="0"/>
                        <a:ea typeface="Cambria Math" charset="0"/>
                        <a:cs typeface="Cambria Math" charset="0"/>
                      </a:rPr>
                      <m:t>= ℏ</m:t>
                    </m:r>
                    <m:r>
                      <a:rPr lang="en-US" sz="2400" i="1">
                        <a:latin typeface="Cambria Math" charset="0"/>
                        <a:ea typeface="Cambria Math" charset="0"/>
                        <a:cs typeface="Cambria Math" charset="0"/>
                      </a:rPr>
                      <m:t>𝜔</m:t>
                    </m:r>
                    <m:r>
                      <a:rPr lang="en-US" sz="2400" i="1">
                        <a:latin typeface="Cambria Math" charset="0"/>
                        <a:ea typeface="Cambria Math" charset="0"/>
                        <a:cs typeface="Cambria Math" charset="0"/>
                      </a:rPr>
                      <m:t>=</m:t>
                    </m:r>
                    <m:f>
                      <m:fPr>
                        <m:ctrlPr>
                          <a:rPr lang="en-US" sz="2400" b="0" i="1" smtClean="0">
                            <a:latin typeface="Cambria Math" charset="0"/>
                            <a:ea typeface="Cambria Math" charset="0"/>
                            <a:cs typeface="Cambria Math" charset="0"/>
                          </a:rPr>
                        </m:ctrlPr>
                      </m:fPr>
                      <m:num>
                        <m:r>
                          <a:rPr lang="en-US" sz="2400" b="0" i="1" smtClean="0">
                            <a:latin typeface="Cambria Math" charset="0"/>
                            <a:ea typeface="Cambria Math" charset="0"/>
                            <a:cs typeface="Cambria Math" charset="0"/>
                          </a:rPr>
                          <m:t>1</m:t>
                        </m:r>
                      </m:num>
                      <m:den>
                        <m:r>
                          <a:rPr lang="en-US" sz="2400" b="0" i="1" smtClean="0">
                            <a:latin typeface="Cambria Math" charset="0"/>
                            <a:ea typeface="Cambria Math" charset="0"/>
                            <a:cs typeface="Cambria Math" charset="0"/>
                          </a:rPr>
                          <m:t>2</m:t>
                        </m:r>
                      </m:den>
                    </m:f>
                    <m:d>
                      <m:dPr>
                        <m:ctrlPr>
                          <a:rPr lang="en-US" sz="2400" b="0" i="1" smtClean="0">
                            <a:latin typeface="Cambria Math" charset="0"/>
                            <a:ea typeface="Cambria Math" charset="0"/>
                            <a:cs typeface="Cambria Math" charset="0"/>
                          </a:rPr>
                        </m:ctrlPr>
                      </m:dPr>
                      <m:e>
                        <m:r>
                          <a:rPr lang="en-US" sz="2400" b="0" i="1" smtClean="0">
                            <a:latin typeface="Cambria Math" charset="0"/>
                            <a:ea typeface="Cambria Math" charset="0"/>
                            <a:cs typeface="Cambria Math" charset="0"/>
                          </a:rPr>
                          <m:t>𝑚</m:t>
                        </m:r>
                        <m:sSubSup>
                          <m:sSubSupPr>
                            <m:ctrlPr>
                              <a:rPr lang="en-US" sz="2400" b="0" i="1" smtClean="0">
                                <a:latin typeface="Cambria Math" charset="0"/>
                                <a:ea typeface="Cambria Math" charset="0"/>
                                <a:cs typeface="Cambria Math" charset="0"/>
                              </a:rPr>
                            </m:ctrlPr>
                          </m:sSubSupPr>
                          <m:e>
                            <m:r>
                              <a:rPr lang="en-US" sz="2400" b="0" i="1" smtClean="0">
                                <a:latin typeface="Cambria Math" charset="0"/>
                                <a:ea typeface="Cambria Math" charset="0"/>
                                <a:cs typeface="Cambria Math" charset="0"/>
                              </a:rPr>
                              <m:t>𝑣</m:t>
                            </m:r>
                          </m:e>
                          <m:sub>
                            <m:r>
                              <a:rPr lang="en-US" sz="2400" b="0" i="1" smtClean="0">
                                <a:latin typeface="Cambria Math" charset="0"/>
                                <a:ea typeface="Cambria Math" charset="0"/>
                                <a:cs typeface="Cambria Math" charset="0"/>
                              </a:rPr>
                              <m:t>𝑖</m:t>
                            </m:r>
                          </m:sub>
                          <m:sup>
                            <m:r>
                              <a:rPr lang="en-US" sz="2400" b="0" i="1" smtClean="0">
                                <a:latin typeface="Cambria Math" charset="0"/>
                                <a:ea typeface="Cambria Math" charset="0"/>
                                <a:cs typeface="Cambria Math" charset="0"/>
                              </a:rPr>
                              <m:t>2</m:t>
                            </m:r>
                          </m:sup>
                        </m:sSubSup>
                        <m:r>
                          <a:rPr lang="en-US" sz="2400" b="0" i="1" smtClean="0">
                            <a:latin typeface="Cambria Math" charset="0"/>
                            <a:ea typeface="Cambria Math" charset="0"/>
                            <a:cs typeface="Cambria Math" charset="0"/>
                          </a:rPr>
                          <m:t>−</m:t>
                        </m:r>
                        <m:r>
                          <a:rPr lang="en-US" sz="2400" b="0" i="1" smtClean="0">
                            <a:latin typeface="Cambria Math" charset="0"/>
                            <a:ea typeface="Cambria Math" charset="0"/>
                            <a:cs typeface="Cambria Math" charset="0"/>
                          </a:rPr>
                          <m:t>𝑚</m:t>
                        </m:r>
                        <m:sSubSup>
                          <m:sSubSupPr>
                            <m:ctrlPr>
                              <a:rPr lang="en-US" sz="2400" b="0" i="1" smtClean="0">
                                <a:latin typeface="Cambria Math" charset="0"/>
                                <a:ea typeface="Cambria Math" charset="0"/>
                                <a:cs typeface="Cambria Math" charset="0"/>
                              </a:rPr>
                            </m:ctrlPr>
                          </m:sSubSupPr>
                          <m:e>
                            <m:r>
                              <a:rPr lang="en-US" sz="2400" b="0" i="1" smtClean="0">
                                <a:latin typeface="Cambria Math" charset="0"/>
                                <a:ea typeface="Cambria Math" charset="0"/>
                                <a:cs typeface="Cambria Math" charset="0"/>
                              </a:rPr>
                              <m:t>𝑣</m:t>
                            </m:r>
                          </m:e>
                          <m:sub>
                            <m:r>
                              <a:rPr lang="en-US" sz="2400" b="0" i="1" smtClean="0">
                                <a:latin typeface="Cambria Math" charset="0"/>
                                <a:ea typeface="Cambria Math" charset="0"/>
                                <a:cs typeface="Cambria Math" charset="0"/>
                              </a:rPr>
                              <m:t>𝑓</m:t>
                            </m:r>
                          </m:sub>
                          <m:sup>
                            <m:r>
                              <a:rPr lang="en-US" sz="2400" b="0" i="1" smtClean="0">
                                <a:latin typeface="Cambria Math" charset="0"/>
                                <a:ea typeface="Cambria Math" charset="0"/>
                                <a:cs typeface="Cambria Math" charset="0"/>
                              </a:rPr>
                              <m:t>2</m:t>
                            </m:r>
                          </m:sup>
                        </m:sSubSup>
                      </m:e>
                    </m:d>
                  </m:oMath>
                </a14:m>
                <a:r>
                  <a:rPr lang="en-US" sz="2400" b="0" i="1" dirty="0" smtClean="0">
                    <a:latin typeface="Cambria Math" charset="0"/>
                    <a:ea typeface="Cambria Math" charset="0"/>
                    <a:cs typeface="Cambria Math" charset="0"/>
                  </a:rPr>
                  <a:t> </a:t>
                </a:r>
              </a:p>
              <a:p>
                <a:pPr/>
                <a14:m>
                  <m:oMathPara xmlns:m="http://schemas.openxmlformats.org/officeDocument/2006/math">
                    <m:oMathParaPr>
                      <m:jc m:val="left"/>
                    </m:oMathParaPr>
                    <m:oMath xmlns:m="http://schemas.openxmlformats.org/officeDocument/2006/math">
                      <m:acc>
                        <m:accPr>
                          <m:chr m:val="⃗"/>
                          <m:ctrlPr>
                            <a:rPr lang="en-US" sz="2400" i="1" smtClean="0">
                              <a:latin typeface="Cambria Math" charset="0"/>
                              <a:ea typeface="Cambria Math" charset="0"/>
                              <a:cs typeface="Cambria Math" charset="0"/>
                            </a:rPr>
                          </m:ctrlPr>
                        </m:accPr>
                        <m:e>
                          <m:r>
                            <a:rPr lang="en-US" sz="2400" b="0" i="1" smtClean="0">
                              <a:latin typeface="Cambria Math" charset="0"/>
                              <a:ea typeface="Cambria Math" charset="0"/>
                              <a:cs typeface="Cambria Math" charset="0"/>
                            </a:rPr>
                            <m:t>𝑄</m:t>
                          </m:r>
                        </m:e>
                      </m:acc>
                      <m:r>
                        <a:rPr lang="en-US" sz="2400" b="0" i="1" smtClean="0">
                          <a:latin typeface="Cambria Math" charset="0"/>
                          <a:ea typeface="Cambria Math" charset="0"/>
                          <a:cs typeface="Cambria Math" charset="0"/>
                        </a:rPr>
                        <m:t>  </m:t>
                      </m:r>
                      <m:r>
                        <a:rPr lang="en-US" sz="2400" i="1">
                          <a:latin typeface="Cambria Math" charset="0"/>
                          <a:ea typeface="Cambria Math" charset="0"/>
                          <a:cs typeface="Cambria Math" charset="0"/>
                        </a:rPr>
                        <m:t>=</m:t>
                      </m:r>
                      <m:acc>
                        <m:accPr>
                          <m:chr m:val="⃗"/>
                          <m:ctrlPr>
                            <a:rPr lang="en-US" sz="2400" i="1" smtClean="0">
                              <a:latin typeface="Cambria Math" charset="0"/>
                              <a:ea typeface="Cambria Math" charset="0"/>
                              <a:cs typeface="Cambria Math" charset="0"/>
                            </a:rPr>
                          </m:ctrlPr>
                        </m:accPr>
                        <m:e>
                          <m:sSub>
                            <m:sSubPr>
                              <m:ctrlPr>
                                <a:rPr lang="en-US" sz="2400" i="1" smtClean="0">
                                  <a:latin typeface="Cambria Math" charset="0"/>
                                  <a:ea typeface="Cambria Math" charset="0"/>
                                  <a:cs typeface="Cambria Math" charset="0"/>
                                </a:rPr>
                              </m:ctrlPr>
                            </m:sSubPr>
                            <m:e>
                              <m:r>
                                <a:rPr lang="en-US" sz="2400" b="0" i="1" smtClean="0">
                                  <a:latin typeface="Cambria Math" charset="0"/>
                                  <a:ea typeface="Cambria Math" charset="0"/>
                                  <a:cs typeface="Cambria Math" charset="0"/>
                                </a:rPr>
                                <m:t>𝑘</m:t>
                              </m:r>
                            </m:e>
                            <m:sub>
                              <m:r>
                                <a:rPr lang="en-US" sz="2400" b="0" i="1" smtClean="0">
                                  <a:latin typeface="Cambria Math" charset="0"/>
                                  <a:ea typeface="Cambria Math" charset="0"/>
                                  <a:cs typeface="Cambria Math" charset="0"/>
                                </a:rPr>
                                <m:t>𝑖</m:t>
                              </m:r>
                            </m:sub>
                          </m:sSub>
                        </m:e>
                      </m:acc>
                      <m:r>
                        <a:rPr lang="en-US" sz="2400" b="0" i="1" smtClean="0">
                          <a:latin typeface="Cambria Math" charset="0"/>
                          <a:ea typeface="Cambria Math" charset="0"/>
                          <a:cs typeface="Cambria Math" charset="0"/>
                        </a:rPr>
                        <m:t> −</m:t>
                      </m:r>
                      <m:acc>
                        <m:accPr>
                          <m:chr m:val="⃗"/>
                          <m:ctrlPr>
                            <a:rPr lang="en-US" sz="2400" b="0" i="1" smtClean="0">
                              <a:latin typeface="Cambria Math" charset="0"/>
                              <a:ea typeface="Cambria Math" charset="0"/>
                              <a:cs typeface="Cambria Math" charset="0"/>
                            </a:rPr>
                          </m:ctrlPr>
                        </m:accPr>
                        <m:e>
                          <m:sSub>
                            <m:sSubPr>
                              <m:ctrlPr>
                                <a:rPr lang="en-US" sz="2400" b="0" i="1" smtClean="0">
                                  <a:latin typeface="Cambria Math" charset="0"/>
                                  <a:ea typeface="Cambria Math" charset="0"/>
                                  <a:cs typeface="Cambria Math" charset="0"/>
                                </a:rPr>
                              </m:ctrlPr>
                            </m:sSubPr>
                            <m:e>
                              <m:r>
                                <a:rPr lang="en-US" sz="2400" b="0" i="1" smtClean="0">
                                  <a:latin typeface="Cambria Math" charset="0"/>
                                  <a:ea typeface="Cambria Math" charset="0"/>
                                  <a:cs typeface="Cambria Math" charset="0"/>
                                </a:rPr>
                                <m:t>𝑘</m:t>
                              </m:r>
                            </m:e>
                            <m:sub>
                              <m:r>
                                <a:rPr lang="en-US" sz="2400" b="0" i="1" smtClean="0">
                                  <a:latin typeface="Cambria Math" charset="0"/>
                                  <a:ea typeface="Cambria Math" charset="0"/>
                                  <a:cs typeface="Cambria Math" charset="0"/>
                                </a:rPr>
                                <m:t>𝑓</m:t>
                              </m:r>
                            </m:sub>
                          </m:sSub>
                        </m:e>
                      </m:acc>
                    </m:oMath>
                  </m:oMathPara>
                </a14:m>
                <a:endParaRPr lang="en-US" sz="2400" dirty="0">
                  <a:latin typeface="Cambria Math" charset="0"/>
                  <a:ea typeface="Cambria Math" charset="0"/>
                  <a:cs typeface="Cambria Math" charset="0"/>
                </a:endParaRPr>
              </a:p>
              <a:p>
                <a:pPr algn="ctr"/>
                <a:endParaRPr lang="en-US" sz="2400" i="1" dirty="0" smtClean="0">
                  <a:latin typeface="Cambria Math" charset="0"/>
                  <a:ea typeface="Cambria Math" charset="0"/>
                  <a:cs typeface="Cambria Math" charset="0"/>
                </a:endParaRPr>
              </a:p>
              <a:p>
                <a:pPr algn="ctr"/>
                <a:endParaRPr lang="en-US" sz="2400" i="1" dirty="0" smtClean="0">
                  <a:latin typeface="Cambria Math" charset="0"/>
                  <a:ea typeface="Cambria Math" charset="0"/>
                  <a:cs typeface="Cambria Math" charset="0"/>
                </a:endParaRPr>
              </a:p>
              <a:p>
                <a:pPr algn="ctr"/>
                <a14:m>
                  <m:oMathPara xmlns:m="http://schemas.openxmlformats.org/officeDocument/2006/math">
                    <m:oMathParaPr>
                      <m:jc m:val="left"/>
                    </m:oMathParaPr>
                    <m:oMath xmlns:m="http://schemas.openxmlformats.org/officeDocument/2006/math">
                      <m:d>
                        <m:dPr>
                          <m:begChr m:val="|"/>
                          <m:endChr m:val="|"/>
                          <m:ctrlPr>
                            <a:rPr lang="hr-HR" sz="2000" i="1">
                              <a:latin typeface="Cambria Math" charset="0"/>
                              <a:ea typeface="Cambria Math" charset="0"/>
                              <a:cs typeface="Cambria Math" charset="0"/>
                            </a:rPr>
                          </m:ctrlPr>
                        </m:dPr>
                        <m:e>
                          <m:acc>
                            <m:accPr>
                              <m:chr m:val="⃗"/>
                              <m:ctrlPr>
                                <a:rPr lang="hr-HR" sz="2000" i="1">
                                  <a:latin typeface="Cambria Math" charset="0"/>
                                  <a:ea typeface="Cambria Math" charset="0"/>
                                  <a:cs typeface="Cambria Math" charset="0"/>
                                </a:rPr>
                              </m:ctrlPr>
                            </m:accPr>
                            <m:e>
                              <m:r>
                                <a:rPr lang="en-US" sz="2000" i="1">
                                  <a:latin typeface="Cambria Math" charset="0"/>
                                  <a:ea typeface="Cambria Math" charset="0"/>
                                  <a:cs typeface="Cambria Math" charset="0"/>
                                </a:rPr>
                                <m:t>𝑘</m:t>
                              </m:r>
                            </m:e>
                          </m:acc>
                        </m:e>
                      </m:d>
                      <m:r>
                        <a:rPr lang="en-US" sz="2000" i="1">
                          <a:latin typeface="Cambria Math" charset="0"/>
                          <a:ea typeface="Cambria Math" charset="0"/>
                          <a:cs typeface="Cambria Math" charset="0"/>
                        </a:rPr>
                        <m:t>=</m:t>
                      </m:r>
                      <m:f>
                        <m:fPr>
                          <m:ctrlPr>
                            <a:rPr lang="en-US" sz="2000" i="1">
                              <a:latin typeface="Cambria Math" charset="0"/>
                              <a:ea typeface="Cambria Math" charset="0"/>
                              <a:cs typeface="Cambria Math" charset="0"/>
                            </a:rPr>
                          </m:ctrlPr>
                        </m:fPr>
                        <m:num>
                          <m:r>
                            <a:rPr lang="en-US" sz="2000" i="1">
                              <a:latin typeface="Cambria Math" charset="0"/>
                              <a:ea typeface="Cambria Math" charset="0"/>
                              <a:cs typeface="Cambria Math" charset="0"/>
                            </a:rPr>
                            <m:t>2</m:t>
                          </m:r>
                          <m:r>
                            <a:rPr lang="en-US" sz="2000" i="1">
                              <a:latin typeface="Cambria Math" charset="0"/>
                              <a:ea typeface="Cambria Math" charset="0"/>
                              <a:cs typeface="Cambria Math" charset="0"/>
                            </a:rPr>
                            <m:t>𝜋</m:t>
                          </m:r>
                        </m:num>
                        <m:den>
                          <m:r>
                            <a:rPr lang="en-US" sz="2000" i="1">
                              <a:latin typeface="Cambria Math" charset="0"/>
                              <a:ea typeface="Cambria Math" charset="0"/>
                              <a:cs typeface="Cambria Math" charset="0"/>
                            </a:rPr>
                            <m:t>𝜆</m:t>
                          </m:r>
                        </m:den>
                      </m:f>
                    </m:oMath>
                  </m:oMathPara>
                </a14:m>
                <a:endParaRPr lang="en-US" sz="2000" b="0" dirty="0" smtClean="0">
                  <a:latin typeface="Cambria Math" charset="0"/>
                  <a:ea typeface="Cambria Math" charset="0"/>
                  <a:cs typeface="Cambria Math" charset="0"/>
                </a:endParaRPr>
              </a:p>
              <a:p>
                <a:r>
                  <a:rPr lang="en-US" sz="1800" dirty="0" smtClean="0">
                    <a:ea typeface="Cambria Math" charset="0"/>
                    <a:cs typeface="Cambria Math" charset="0"/>
                  </a:rPr>
                  <a:t>      </a:t>
                </a:r>
                <a14:m>
                  <m:oMath xmlns:m="http://schemas.openxmlformats.org/officeDocument/2006/math">
                    <m:r>
                      <m:rPr>
                        <m:sty m:val="p"/>
                      </m:rPr>
                      <a:rPr lang="el-GR" sz="2000" i="1" smtClean="0">
                        <a:latin typeface="Cambria Math" charset="0"/>
                        <a:ea typeface="Cambria Math" charset="0"/>
                        <a:cs typeface="Cambria Math" charset="0"/>
                      </a:rPr>
                      <m:t>λ</m:t>
                    </m:r>
                    <m:r>
                      <a:rPr lang="en-US" sz="2000" i="1">
                        <a:latin typeface="Cambria Math" charset="0"/>
                        <a:ea typeface="Cambria Math" charset="0"/>
                        <a:cs typeface="Cambria Math" charset="0"/>
                      </a:rPr>
                      <m:t>=</m:t>
                    </m:r>
                    <m:f>
                      <m:fPr>
                        <m:ctrlPr>
                          <a:rPr lang="en-US" sz="2000" b="0" i="1" smtClean="0">
                            <a:latin typeface="Cambria Math" charset="0"/>
                            <a:ea typeface="Cambria Math" charset="0"/>
                            <a:cs typeface="Cambria Math" charset="0"/>
                          </a:rPr>
                        </m:ctrlPr>
                      </m:fPr>
                      <m:num>
                        <m:r>
                          <a:rPr lang="en-US" sz="2000" b="0" i="1" smtClean="0">
                            <a:latin typeface="Cambria Math" charset="0"/>
                            <a:ea typeface="Cambria Math" charset="0"/>
                            <a:cs typeface="Cambria Math" charset="0"/>
                          </a:rPr>
                          <m:t>h</m:t>
                        </m:r>
                      </m:num>
                      <m:den>
                        <m:r>
                          <a:rPr lang="en-US" sz="2000" b="0" i="1" smtClean="0">
                            <a:latin typeface="Cambria Math" charset="0"/>
                            <a:ea typeface="Cambria Math" charset="0"/>
                            <a:cs typeface="Cambria Math" charset="0"/>
                          </a:rPr>
                          <m:t>𝑚𝑣</m:t>
                        </m:r>
                      </m:den>
                    </m:f>
                  </m:oMath>
                </a14:m>
                <a:r>
                  <a:rPr lang="en-US" sz="1800" dirty="0" smtClean="0">
                    <a:latin typeface="Cambria Math" charset="0"/>
                    <a:ea typeface="Cambria Math" charset="0"/>
                    <a:cs typeface="Cambria Math" charset="0"/>
                  </a:rPr>
                  <a:t>        (Louis de Broglie, 1924)</a:t>
                </a:r>
                <a:endParaRPr lang="en-US" sz="1800" dirty="0">
                  <a:latin typeface="Cambria Math" charset="0"/>
                  <a:ea typeface="Cambria Math" charset="0"/>
                  <a:cs typeface="Cambria Math" charset="0"/>
                </a:endParaRPr>
              </a:p>
              <a:p>
                <a:endParaRPr lang="en-US" sz="1800" dirty="0">
                  <a:ea typeface="Cambria Math" charset="0"/>
                  <a:cs typeface="Cambria Math" charset="0"/>
                </a:endParaRPr>
              </a:p>
              <a:p>
                <a:endParaRPr lang="en-US" sz="2400" dirty="0">
                  <a:ea typeface="Cambria Math" charset="0"/>
                  <a:cs typeface="Cambria Math" charset="0"/>
                </a:endParaRPr>
              </a:p>
              <a:p>
                <a:endParaRPr lang="en-US" dirty="0">
                  <a:ea typeface="Cambria Math" charset="0"/>
                  <a:cs typeface="Cambria Math" charset="0"/>
                </a:endParaRPr>
              </a:p>
              <a:p>
                <a:endParaRPr lang="en-US" dirty="0" smtClean="0"/>
              </a:p>
              <a:p>
                <a:r>
                  <a:rPr lang="en-US" dirty="0"/>
                  <a:t>	</a:t>
                </a:r>
                <a:endParaRPr lang="en-US" dirty="0" smtClean="0"/>
              </a:p>
              <a:p>
                <a:endParaRPr lang="en-US" i="1" dirty="0">
                  <a:latin typeface="Cambria Math" charset="0"/>
                </a:endParaRPr>
              </a:p>
            </p:txBody>
          </p:sp>
        </mc:Choice>
        <mc:Fallback xmlns="">
          <p:sp>
            <p:nvSpPr>
              <p:cNvPr id="5" name="Content Placeholder 4"/>
              <p:cNvSpPr>
                <a:spLocks noGrp="1" noRot="1" noChangeAspect="1" noMove="1" noResize="1" noEditPoints="1" noAdjustHandles="1" noChangeArrowheads="1" noChangeShapeType="1" noTextEdit="1"/>
              </p:cNvSpPr>
              <p:nvPr>
                <p:ph sz="half" idx="1"/>
              </p:nvPr>
            </p:nvSpPr>
            <p:spPr>
              <a:xfrm>
                <a:off x="457199" y="1360194"/>
                <a:ext cx="4727622" cy="4996156"/>
              </a:xfrm>
              <a:blipFill rotWithShape="0">
                <a:blip r:embed="rId3"/>
                <a:stretch>
                  <a:fillRect l="-1289" t="-488"/>
                </a:stretch>
              </a:blipFill>
            </p:spPr>
            <p:txBody>
              <a:bodyPr/>
              <a:lstStyle/>
              <a:p>
                <a:r>
                  <a:rPr lang="en-US">
                    <a:noFill/>
                  </a:rPr>
                  <a:t> </a:t>
                </a:r>
              </a:p>
            </p:txBody>
          </p:sp>
        </mc:Fallback>
      </mc:AlternateContent>
      <p:sp>
        <p:nvSpPr>
          <p:cNvPr id="3" name="Slide Number Placeholder 2"/>
          <p:cNvSpPr>
            <a:spLocks noGrp="1"/>
          </p:cNvSpPr>
          <p:nvPr>
            <p:ph type="sldNum" sz="quarter" idx="10"/>
          </p:nvPr>
        </p:nvSpPr>
        <p:spPr/>
        <p:txBody>
          <a:bodyPr/>
          <a:lstStyle/>
          <a:p>
            <a:pPr>
              <a:defRPr/>
            </a:pPr>
            <a:fld id="{3B339A1F-55BF-40E2-9DEE-43A199F36FAE}" type="slidenum">
              <a:rPr lang="de-DE" smtClean="0"/>
              <a:pPr>
                <a:defRPr/>
              </a:pPr>
              <a:t>6</a:t>
            </a:fld>
            <a:endParaRPr lang="de-DE"/>
          </a:p>
        </p:txBody>
      </p:sp>
      <p:grpSp>
        <p:nvGrpSpPr>
          <p:cNvPr id="71" name="Group 70"/>
          <p:cNvGrpSpPr/>
          <p:nvPr/>
        </p:nvGrpSpPr>
        <p:grpSpPr>
          <a:xfrm>
            <a:off x="4719867" y="2057400"/>
            <a:ext cx="4195533" cy="2557686"/>
            <a:chOff x="4715650" y="2700114"/>
            <a:chExt cx="4195533" cy="2557686"/>
          </a:xfrm>
        </p:grpSpPr>
        <mc:AlternateContent xmlns:mc="http://schemas.openxmlformats.org/markup-compatibility/2006" xmlns:a14="http://schemas.microsoft.com/office/drawing/2010/main">
          <mc:Choice Requires="a14">
            <p:sp>
              <p:nvSpPr>
                <p:cNvPr id="34" name="TextBox 33"/>
                <p:cNvSpPr txBox="1"/>
                <p:nvPr/>
              </p:nvSpPr>
              <p:spPr>
                <a:xfrm>
                  <a:off x="5845080" y="4847495"/>
                  <a:ext cx="482760" cy="41030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i="1" smtClean="0">
                                <a:latin typeface="Cambria Math" charset="0"/>
                                <a:ea typeface="Cambria Math" charset="0"/>
                                <a:cs typeface="Cambria Math" charset="0"/>
                              </a:rPr>
                            </m:ctrlPr>
                          </m:accPr>
                          <m:e>
                            <m:sSub>
                              <m:sSubPr>
                                <m:ctrlPr>
                                  <a:rPr lang="en-US" i="1">
                                    <a:latin typeface="Cambria Math" charset="0"/>
                                    <a:ea typeface="Cambria Math" charset="0"/>
                                    <a:cs typeface="Cambria Math" charset="0"/>
                                  </a:rPr>
                                </m:ctrlPr>
                              </m:sSubPr>
                              <m:e>
                                <m:r>
                                  <a:rPr lang="en-US" i="1">
                                    <a:latin typeface="Cambria Math" charset="0"/>
                                    <a:ea typeface="Cambria Math" charset="0"/>
                                    <a:cs typeface="Cambria Math" charset="0"/>
                                  </a:rPr>
                                  <m:t>𝑘</m:t>
                                </m:r>
                              </m:e>
                              <m:sub>
                                <m:r>
                                  <a:rPr lang="en-US" b="0" i="1" smtClean="0">
                                    <a:latin typeface="Cambria Math" charset="0"/>
                                    <a:ea typeface="Cambria Math" charset="0"/>
                                    <a:cs typeface="Cambria Math" charset="0"/>
                                  </a:rPr>
                                  <m:t>𝑖</m:t>
                                </m:r>
                              </m:sub>
                            </m:sSub>
                          </m:e>
                        </m:acc>
                      </m:oMath>
                    </m:oMathPara>
                  </a14:m>
                  <a:endParaRPr lang="en-US" dirty="0"/>
                </a:p>
              </p:txBody>
            </p:sp>
          </mc:Choice>
          <mc:Fallback xmlns="">
            <p:sp>
              <p:nvSpPr>
                <p:cNvPr id="34" name="TextBox 33"/>
                <p:cNvSpPr txBox="1">
                  <a:spLocks noRot="1" noChangeAspect="1" noMove="1" noResize="1" noEditPoints="1" noAdjustHandles="1" noChangeArrowheads="1" noChangeShapeType="1" noTextEdit="1"/>
                </p:cNvSpPr>
                <p:nvPr/>
              </p:nvSpPr>
              <p:spPr>
                <a:xfrm>
                  <a:off x="5845080" y="4847495"/>
                  <a:ext cx="482760" cy="410305"/>
                </a:xfrm>
                <a:prstGeom prst="rect">
                  <a:avLst/>
                </a:prstGeom>
                <a:blipFill rotWithShape="0">
                  <a:blip r:embed="rId4"/>
                  <a:stretch>
                    <a:fillRect b="-2941"/>
                  </a:stretch>
                </a:blipFill>
              </p:spPr>
              <p:txBody>
                <a:bodyPr/>
                <a:lstStyle/>
                <a:p>
                  <a:r>
                    <a:rPr lang="en-US">
                      <a:noFill/>
                    </a:rPr>
                    <a:t> </a:t>
                  </a:r>
                </a:p>
              </p:txBody>
            </p:sp>
          </mc:Fallback>
        </mc:AlternateContent>
        <p:cxnSp>
          <p:nvCxnSpPr>
            <p:cNvPr id="64" name="Straight Arrow Connector 63"/>
            <p:cNvCxnSpPr/>
            <p:nvPr/>
          </p:nvCxnSpPr>
          <p:spPr>
            <a:xfrm>
              <a:off x="4715650" y="4839807"/>
              <a:ext cx="4080001" cy="7688"/>
            </a:xfrm>
            <a:prstGeom prst="straightConnector1">
              <a:avLst/>
            </a:prstGeom>
            <a:ln w="25400">
              <a:solidFill>
                <a:schemeClr val="tx1"/>
              </a:solidFill>
              <a:prstDash val="dash"/>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5" name="Rectangle 34"/>
                <p:cNvSpPr/>
                <p:nvPr/>
              </p:nvSpPr>
              <p:spPr>
                <a:xfrm>
                  <a:off x="8024680" y="3825668"/>
                  <a:ext cx="478661" cy="438903"/>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i="1" smtClean="0">
                                <a:latin typeface="Cambria Math" charset="0"/>
                                <a:ea typeface="Cambria Math" charset="0"/>
                                <a:cs typeface="Cambria Math" charset="0"/>
                              </a:rPr>
                            </m:ctrlPr>
                          </m:accPr>
                          <m:e>
                            <m:sSub>
                              <m:sSubPr>
                                <m:ctrlPr>
                                  <a:rPr lang="en-US" i="1">
                                    <a:latin typeface="Cambria Math" charset="0"/>
                                    <a:ea typeface="Cambria Math" charset="0"/>
                                    <a:cs typeface="Cambria Math" charset="0"/>
                                  </a:rPr>
                                </m:ctrlPr>
                              </m:sSubPr>
                              <m:e>
                                <m:r>
                                  <a:rPr lang="en-US" i="1">
                                    <a:latin typeface="Cambria Math" charset="0"/>
                                    <a:ea typeface="Cambria Math" charset="0"/>
                                    <a:cs typeface="Cambria Math" charset="0"/>
                                  </a:rPr>
                                  <m:t>𝑘</m:t>
                                </m:r>
                              </m:e>
                              <m:sub>
                                <m:r>
                                  <a:rPr lang="en-US" b="0" i="1" smtClean="0">
                                    <a:latin typeface="Cambria Math" charset="0"/>
                                    <a:ea typeface="Cambria Math" charset="0"/>
                                    <a:cs typeface="Cambria Math" charset="0"/>
                                  </a:rPr>
                                  <m:t>𝑓</m:t>
                                </m:r>
                              </m:sub>
                            </m:sSub>
                          </m:e>
                        </m:acc>
                      </m:oMath>
                    </m:oMathPara>
                  </a14:m>
                  <a:endParaRPr lang="en-US" dirty="0"/>
                </a:p>
              </p:txBody>
            </p:sp>
          </mc:Choice>
          <mc:Fallback xmlns="">
            <p:sp>
              <p:nvSpPr>
                <p:cNvPr id="35" name="Rectangle 34"/>
                <p:cNvSpPr>
                  <a:spLocks noRot="1" noChangeAspect="1" noMove="1" noResize="1" noEditPoints="1" noAdjustHandles="1" noChangeArrowheads="1" noChangeShapeType="1" noTextEdit="1"/>
                </p:cNvSpPr>
                <p:nvPr/>
              </p:nvSpPr>
              <p:spPr>
                <a:xfrm>
                  <a:off x="8024680" y="3825668"/>
                  <a:ext cx="478661" cy="438903"/>
                </a:xfrm>
                <a:prstGeom prst="rect">
                  <a:avLst/>
                </a:prstGeom>
                <a:blipFill rotWithShape="0">
                  <a:blip r:embed="rId5"/>
                  <a:stretch>
                    <a:fillRect b="-6944"/>
                  </a:stretch>
                </a:blipFill>
              </p:spPr>
              <p:txBody>
                <a:bodyPr/>
                <a:lstStyle/>
                <a:p>
                  <a:r>
                    <a:rPr lang="en-US">
                      <a:noFill/>
                    </a:rPr>
                    <a:t> </a:t>
                  </a:r>
                </a:p>
              </p:txBody>
            </p:sp>
          </mc:Fallback>
        </mc:AlternateContent>
        <p:cxnSp>
          <p:nvCxnSpPr>
            <p:cNvPr id="31" name="Straight Arrow Connector 30"/>
            <p:cNvCxnSpPr/>
            <p:nvPr/>
          </p:nvCxnSpPr>
          <p:spPr>
            <a:xfrm>
              <a:off x="4953000" y="4832258"/>
              <a:ext cx="2357983" cy="0"/>
            </a:xfrm>
            <a:prstGeom prst="straightConnector1">
              <a:avLst/>
            </a:prstGeom>
            <a:ln w="635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V="1">
              <a:off x="7310983" y="2715347"/>
              <a:ext cx="1587055" cy="2116908"/>
            </a:xfrm>
            <a:prstGeom prst="straightConnector1">
              <a:avLst/>
            </a:prstGeom>
            <a:ln w="635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43" name="Oval 42"/>
            <p:cNvSpPr/>
            <p:nvPr/>
          </p:nvSpPr>
          <p:spPr>
            <a:xfrm>
              <a:off x="6838696" y="4289412"/>
              <a:ext cx="957720" cy="967108"/>
            </a:xfrm>
            <a:prstGeom prst="ellipse">
              <a:avLst/>
            </a:prstGeom>
            <a:solidFill>
              <a:srgbClr val="00B0F0">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7" name="Straight Arrow Connector 56"/>
            <p:cNvCxnSpPr/>
            <p:nvPr/>
          </p:nvCxnSpPr>
          <p:spPr>
            <a:xfrm>
              <a:off x="6553200" y="2715343"/>
              <a:ext cx="2357983" cy="0"/>
            </a:xfrm>
            <a:prstGeom prst="straightConnector1">
              <a:avLst/>
            </a:prstGeom>
            <a:ln w="25400">
              <a:solidFill>
                <a:schemeClr val="tx1"/>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flipV="1">
              <a:off x="4966145" y="2700114"/>
              <a:ext cx="1587055" cy="2116908"/>
            </a:xfrm>
            <a:prstGeom prst="straightConnector1">
              <a:avLst/>
            </a:prstGeom>
            <a:ln w="25400">
              <a:solidFill>
                <a:schemeClr val="tx1"/>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a:off x="6543441" y="2723276"/>
              <a:ext cx="754397" cy="2112893"/>
            </a:xfrm>
            <a:prstGeom prst="straightConnector1">
              <a:avLst/>
            </a:prstGeom>
            <a:ln w="63500">
              <a:solidFill>
                <a:srgbClr val="92D05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0" name="Rectangle 59"/>
                <p:cNvSpPr/>
                <p:nvPr/>
              </p:nvSpPr>
              <p:spPr>
                <a:xfrm>
                  <a:off x="6751445" y="3460356"/>
                  <a:ext cx="566111" cy="404791"/>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i="1">
                                <a:latin typeface="Cambria Math" charset="0"/>
                                <a:ea typeface="Cambria Math" charset="0"/>
                                <a:cs typeface="Cambria Math" charset="0"/>
                              </a:rPr>
                            </m:ctrlPr>
                          </m:accPr>
                          <m:e>
                            <m:r>
                              <a:rPr lang="en-US" i="1">
                                <a:latin typeface="Cambria Math" charset="0"/>
                                <a:ea typeface="Cambria Math" charset="0"/>
                                <a:cs typeface="Cambria Math" charset="0"/>
                              </a:rPr>
                              <m:t>𝑄</m:t>
                            </m:r>
                          </m:e>
                        </m:acc>
                      </m:oMath>
                    </m:oMathPara>
                  </a14:m>
                  <a:endParaRPr lang="en-US"/>
                </a:p>
              </p:txBody>
            </p:sp>
          </mc:Choice>
          <mc:Fallback xmlns="">
            <p:sp>
              <p:nvSpPr>
                <p:cNvPr id="60" name="Rectangle 59"/>
                <p:cNvSpPr>
                  <a:spLocks noRot="1" noChangeAspect="1" noMove="1" noResize="1" noEditPoints="1" noAdjustHandles="1" noChangeArrowheads="1" noChangeShapeType="1" noTextEdit="1"/>
                </p:cNvSpPr>
                <p:nvPr/>
              </p:nvSpPr>
              <p:spPr>
                <a:xfrm>
                  <a:off x="6751445" y="3460356"/>
                  <a:ext cx="566111" cy="404791"/>
                </a:xfrm>
                <a:prstGeom prst="rect">
                  <a:avLst/>
                </a:prstGeom>
                <a:blipFill rotWithShape="0">
                  <a:blip r:embed="rId6"/>
                  <a:stretch>
                    <a:fillRect b="-10606"/>
                  </a:stretch>
                </a:blipFill>
              </p:spPr>
              <p:txBody>
                <a:bodyPr/>
                <a:lstStyle/>
                <a:p>
                  <a:r>
                    <a:rPr lang="en-US">
                      <a:noFill/>
                    </a:rPr>
                    <a:t> </a:t>
                  </a:r>
                </a:p>
              </p:txBody>
            </p:sp>
          </mc:Fallback>
        </mc:AlternateContent>
      </p:grpSp>
      <p:sp>
        <p:nvSpPr>
          <p:cNvPr id="2" name="TextBox 1"/>
          <p:cNvSpPr txBox="1"/>
          <p:nvPr/>
        </p:nvSpPr>
        <p:spPr>
          <a:xfrm>
            <a:off x="457199" y="6497914"/>
            <a:ext cx="4876801" cy="276999"/>
          </a:xfrm>
          <a:prstGeom prst="rect">
            <a:avLst/>
          </a:prstGeom>
          <a:noFill/>
        </p:spPr>
        <p:txBody>
          <a:bodyPr wrap="square" rtlCol="0">
            <a:spAutoFit/>
          </a:bodyPr>
          <a:lstStyle/>
          <a:p>
            <a:r>
              <a:rPr lang="en-US" sz="1200" dirty="0" smtClean="0"/>
              <a:t>See lectures by R. </a:t>
            </a:r>
            <a:r>
              <a:rPr lang="en-US" sz="1200" dirty="0" err="1" smtClean="0"/>
              <a:t>Pynn</a:t>
            </a:r>
            <a:r>
              <a:rPr lang="en-US" sz="1200" dirty="0" smtClean="0"/>
              <a:t> and B. </a:t>
            </a:r>
            <a:r>
              <a:rPr lang="en-US" sz="1200" dirty="0" err="1" smtClean="0"/>
              <a:t>Gaulin</a:t>
            </a:r>
            <a:endParaRPr lang="en-US" sz="1200" dirty="0"/>
          </a:p>
        </p:txBody>
      </p:sp>
    </p:spTree>
    <p:extLst>
      <p:ext uri="{BB962C8B-B14F-4D97-AF65-F5344CB8AC3E}">
        <p14:creationId xmlns:p14="http://schemas.microsoft.com/office/powerpoint/2010/main" val="2969429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Larmor Precession (I) </a:t>
            </a:r>
            <a:endParaRPr lang="en-US" dirty="0"/>
          </a:p>
        </p:txBody>
      </p:sp>
      <mc:AlternateContent xmlns:mc="http://schemas.openxmlformats.org/markup-compatibility/2006" xmlns:a14="http://schemas.microsoft.com/office/drawing/2010/main">
        <mc:Choice Requires="a14">
          <p:sp>
            <p:nvSpPr>
              <p:cNvPr id="5" name="Content Placeholder 4"/>
              <p:cNvSpPr>
                <a:spLocks noGrp="1"/>
              </p:cNvSpPr>
              <p:nvPr>
                <p:ph sz="half" idx="1"/>
              </p:nvPr>
            </p:nvSpPr>
            <p:spPr>
              <a:xfrm>
                <a:off x="685800" y="1087437"/>
                <a:ext cx="4876800" cy="5634037"/>
              </a:xfrm>
            </p:spPr>
            <p:txBody>
              <a:bodyPr/>
              <a:lstStyle/>
              <a:p>
                <a:r>
                  <a:rPr lang="en-US" dirty="0" smtClean="0"/>
                  <a:t>Bloch Equation:</a:t>
                </a:r>
                <a:endParaRPr lang="en-US" i="1" dirty="0" smtClean="0">
                  <a:latin typeface="Cambria Math" charset="0"/>
                </a:endParaRPr>
              </a:p>
              <a:p>
                <a:pPr/>
                <a14:m>
                  <m:oMathPara xmlns:m="http://schemas.openxmlformats.org/officeDocument/2006/math">
                    <m:oMathParaPr>
                      <m:jc m:val="left"/>
                    </m:oMathParaPr>
                    <m:oMath xmlns:m="http://schemas.openxmlformats.org/officeDocument/2006/math">
                      <m:f>
                        <m:fPr>
                          <m:ctrlPr>
                            <a:rPr lang="bg-BG" i="1" smtClean="0">
                              <a:latin typeface="Cambria Math" charset="0"/>
                            </a:rPr>
                          </m:ctrlPr>
                        </m:fPr>
                        <m:num>
                          <m:r>
                            <a:rPr lang="en-US" b="0" i="1" smtClean="0">
                              <a:latin typeface="Cambria Math" charset="0"/>
                            </a:rPr>
                            <m:t>𝑑</m:t>
                          </m:r>
                          <m:acc>
                            <m:accPr>
                              <m:chr m:val="⃗"/>
                              <m:ctrlPr>
                                <a:rPr lang="bg-BG" i="1" smtClean="0">
                                  <a:latin typeface="Cambria Math" charset="0"/>
                                </a:rPr>
                              </m:ctrlPr>
                            </m:accPr>
                            <m:e>
                              <m:r>
                                <a:rPr lang="bg-BG" i="1" smtClean="0">
                                  <a:latin typeface="Cambria Math" charset="0"/>
                                  <a:ea typeface="Cambria Math" charset="0"/>
                                  <a:cs typeface="Cambria Math" charset="0"/>
                                </a:rPr>
                                <m:t>𝜇</m:t>
                              </m:r>
                            </m:e>
                          </m:acc>
                        </m:num>
                        <m:den>
                          <m:r>
                            <a:rPr lang="en-US" b="0" i="1" smtClean="0">
                              <a:latin typeface="Cambria Math" charset="0"/>
                            </a:rPr>
                            <m:t>𝑑𝑡</m:t>
                          </m:r>
                        </m:den>
                      </m:f>
                      <m:r>
                        <a:rPr lang="en-US" b="0" i="1" smtClean="0">
                          <a:latin typeface="Cambria Math" charset="0"/>
                        </a:rPr>
                        <m:t>=</m:t>
                      </m:r>
                      <m:r>
                        <a:rPr lang="en-US" b="0" i="1" smtClean="0">
                          <a:latin typeface="Cambria Math" charset="0"/>
                        </a:rPr>
                        <m:t>𝛾</m:t>
                      </m:r>
                      <m:acc>
                        <m:accPr>
                          <m:chr m:val="⃗"/>
                          <m:ctrlPr>
                            <a:rPr lang="en-US" b="0" i="1" smtClean="0">
                              <a:latin typeface="Cambria Math" charset="0"/>
                            </a:rPr>
                          </m:ctrlPr>
                        </m:accPr>
                        <m:e>
                          <m:r>
                            <a:rPr lang="en-US" b="0" i="1" smtClean="0">
                              <a:latin typeface="Cambria Math" charset="0"/>
                              <a:ea typeface="Cambria Math" charset="0"/>
                              <a:cs typeface="Cambria Math" charset="0"/>
                            </a:rPr>
                            <m:t>𝜇</m:t>
                          </m:r>
                        </m:e>
                      </m:acc>
                      <m:r>
                        <a:rPr lang="bg-BG" i="1" smtClean="0">
                          <a:latin typeface="Cambria Math" charset="0"/>
                          <a:ea typeface="Cambria Math" charset="0"/>
                          <a:cs typeface="Cambria Math" charset="0"/>
                        </a:rPr>
                        <m:t>×</m:t>
                      </m:r>
                      <m:acc>
                        <m:accPr>
                          <m:chr m:val="⃗"/>
                          <m:ctrlPr>
                            <a:rPr lang="bg-BG" i="1" smtClean="0">
                              <a:latin typeface="Cambria Math" charset="0"/>
                              <a:ea typeface="Cambria Math" charset="0"/>
                              <a:cs typeface="Cambria Math" charset="0"/>
                            </a:rPr>
                          </m:ctrlPr>
                        </m:accPr>
                        <m:e>
                          <m:r>
                            <a:rPr lang="en-US" b="0" i="1" smtClean="0">
                              <a:latin typeface="Cambria Math" charset="0"/>
                              <a:ea typeface="Cambria Math" charset="0"/>
                              <a:cs typeface="Cambria Math" charset="0"/>
                            </a:rPr>
                            <m:t>𝐵</m:t>
                          </m:r>
                        </m:e>
                      </m:acc>
                      <m:r>
                        <a:rPr lang="en-US" b="0" i="1" smtClean="0">
                          <a:latin typeface="Cambria Math" charset="0"/>
                        </a:rPr>
                        <m:t> </m:t>
                      </m:r>
                    </m:oMath>
                  </m:oMathPara>
                </a14:m>
                <a:endParaRPr lang="en-US" dirty="0" smtClean="0"/>
              </a:p>
              <a:p>
                <a:pPr>
                  <a:lnSpc>
                    <a:spcPct val="150000"/>
                  </a:lnSpc>
                </a:pPr>
                <a:r>
                  <a:rPr lang="en-US" dirty="0" smtClean="0"/>
                  <a:t>Larmor Frequency</a:t>
                </a:r>
              </a:p>
              <a:p>
                <a:pPr>
                  <a:lnSpc>
                    <a:spcPct val="150000"/>
                  </a:lnSpc>
                </a:pPr>
                <a14:m>
                  <m:oMathPara xmlns:m="http://schemas.openxmlformats.org/officeDocument/2006/math">
                    <m:oMathParaPr>
                      <m:jc m:val="left"/>
                    </m:oMathParaPr>
                    <m:oMath xmlns:m="http://schemas.openxmlformats.org/officeDocument/2006/math">
                      <m:sSub>
                        <m:sSubPr>
                          <m:ctrlPr>
                            <a:rPr lang="en-US" b="0" i="1" smtClean="0">
                              <a:latin typeface="Cambria Math" charset="0"/>
                            </a:rPr>
                          </m:ctrlPr>
                        </m:sSubPr>
                        <m:e>
                          <m:r>
                            <a:rPr lang="en-US" b="0" i="1" smtClean="0">
                              <a:latin typeface="Cambria Math" charset="0"/>
                            </a:rPr>
                            <m:t>𝜔</m:t>
                          </m:r>
                        </m:e>
                        <m:sub>
                          <m:r>
                            <a:rPr lang="en-US" b="0" i="1" smtClean="0">
                              <a:latin typeface="Cambria Math" charset="0"/>
                            </a:rPr>
                            <m:t>𝐿</m:t>
                          </m:r>
                        </m:sub>
                      </m:sSub>
                      <m:r>
                        <a:rPr lang="en-US" b="0" i="1" smtClean="0">
                          <a:latin typeface="Cambria Math" charset="0"/>
                        </a:rPr>
                        <m:t>=</m:t>
                      </m:r>
                      <m:d>
                        <m:dPr>
                          <m:begChr m:val="|"/>
                          <m:endChr m:val="|"/>
                          <m:ctrlPr>
                            <a:rPr lang="en-US" b="0" i="1" smtClean="0">
                              <a:latin typeface="Cambria Math" charset="0"/>
                            </a:rPr>
                          </m:ctrlPr>
                        </m:dPr>
                        <m:e>
                          <m:r>
                            <a:rPr lang="en-US" b="0" i="1" smtClean="0">
                              <a:latin typeface="Cambria Math" charset="0"/>
                            </a:rPr>
                            <m:t>𝛾</m:t>
                          </m:r>
                          <m:r>
                            <a:rPr lang="en-US" b="0" i="1" smtClean="0">
                              <a:latin typeface="Cambria Math" charset="0"/>
                            </a:rPr>
                            <m:t>𝐵</m:t>
                          </m:r>
                        </m:e>
                      </m:d>
                    </m:oMath>
                  </m:oMathPara>
                </a14:m>
                <a:endParaRPr lang="en-US" dirty="0" smtClean="0"/>
              </a:p>
              <a:p>
                <a:endParaRPr lang="en-US" dirty="0" smtClean="0"/>
              </a:p>
              <a:p>
                <a:endParaRPr lang="en-US" dirty="0" smtClean="0"/>
              </a:p>
              <a:p>
                <a:pPr>
                  <a:lnSpc>
                    <a:spcPct val="150000"/>
                  </a:lnSpc>
                </a:pPr>
                <a:r>
                  <a:rPr lang="en-US" sz="2400" dirty="0" smtClean="0"/>
                  <a:t>Neutron Gyromagnetic Ratio</a:t>
                </a:r>
                <a:endParaRPr lang="en-US" sz="2400" dirty="0"/>
              </a:p>
              <a:p>
                <a:pPr>
                  <a:lnSpc>
                    <a:spcPct val="150000"/>
                  </a:lnSpc>
                </a:pPr>
                <a14:m>
                  <m:oMathPara xmlns:m="http://schemas.openxmlformats.org/officeDocument/2006/math">
                    <m:oMathParaPr>
                      <m:jc m:val="left"/>
                    </m:oMathParaPr>
                    <m:oMath xmlns:m="http://schemas.openxmlformats.org/officeDocument/2006/math">
                      <m:r>
                        <a:rPr lang="en-US" sz="2400" b="0" i="1" smtClean="0">
                          <a:latin typeface="Cambria Math" charset="0"/>
                        </a:rPr>
                        <m:t>|</m:t>
                      </m:r>
                      <m:r>
                        <a:rPr lang="en-US" sz="2400" i="1">
                          <a:latin typeface="Cambria Math" charset="0"/>
                        </a:rPr>
                        <m:t>𝛾</m:t>
                      </m:r>
                      <m:r>
                        <a:rPr lang="en-US" sz="2400" b="0" i="1" smtClean="0">
                          <a:latin typeface="Cambria Math" charset="0"/>
                        </a:rPr>
                        <m:t>/2</m:t>
                      </m:r>
                      <m:r>
                        <a:rPr lang="en-US" sz="2400" b="0" i="1" smtClean="0">
                          <a:latin typeface="Cambria Math" charset="0"/>
                          <a:ea typeface="Cambria Math" charset="0"/>
                          <a:cs typeface="Cambria Math" charset="0"/>
                        </a:rPr>
                        <m:t>𝜋</m:t>
                      </m:r>
                      <m:r>
                        <a:rPr lang="en-US" sz="2400" b="0" i="1" smtClean="0">
                          <a:latin typeface="Cambria Math" charset="0"/>
                          <a:ea typeface="Cambria Math" charset="0"/>
                          <a:cs typeface="Cambria Math" charset="0"/>
                        </a:rPr>
                        <m:t>|≈30 </m:t>
                      </m:r>
                      <m:r>
                        <m:rPr>
                          <m:sty m:val="p"/>
                        </m:rPr>
                        <a:rPr lang="en-US" sz="2400" b="0" i="0" smtClean="0">
                          <a:latin typeface="Cambria Math" charset="0"/>
                        </a:rPr>
                        <m:t>MHz</m:t>
                      </m:r>
                      <m:r>
                        <a:rPr lang="en-US" sz="2400" b="0" i="0" smtClean="0">
                          <a:latin typeface="Cambria Math" charset="0"/>
                        </a:rPr>
                        <m:t>/</m:t>
                      </m:r>
                      <m:r>
                        <m:rPr>
                          <m:sty m:val="p"/>
                        </m:rPr>
                        <a:rPr lang="en-US" sz="2400" b="0" i="0" smtClean="0">
                          <a:latin typeface="Cambria Math" charset="0"/>
                        </a:rPr>
                        <m:t>T</m:t>
                      </m:r>
                    </m:oMath>
                  </m:oMathPara>
                </a14:m>
                <a:endParaRPr lang="en-US" sz="2400" dirty="0"/>
              </a:p>
              <a:p>
                <a:endParaRPr lang="en-US" b="0" dirty="0" smtClean="0"/>
              </a:p>
            </p:txBody>
          </p:sp>
        </mc:Choice>
        <mc:Fallback xmlns="">
          <p:sp>
            <p:nvSpPr>
              <p:cNvPr id="5" name="Content Placeholder 4"/>
              <p:cNvSpPr>
                <a:spLocks noGrp="1" noRot="1" noChangeAspect="1" noMove="1" noResize="1" noEditPoints="1" noAdjustHandles="1" noChangeArrowheads="1" noChangeShapeType="1" noTextEdit="1"/>
              </p:cNvSpPr>
              <p:nvPr>
                <p:ph sz="half" idx="1"/>
              </p:nvPr>
            </p:nvSpPr>
            <p:spPr>
              <a:xfrm>
                <a:off x="685800" y="1087437"/>
                <a:ext cx="4876800" cy="5634037"/>
              </a:xfrm>
              <a:blipFill rotWithShape="0">
                <a:blip r:embed="rId3"/>
                <a:stretch>
                  <a:fillRect l="-2625" t="-1081"/>
                </a:stretch>
              </a:blipFill>
            </p:spPr>
            <p:txBody>
              <a:bodyPr/>
              <a:lstStyle/>
              <a:p>
                <a:r>
                  <a:rPr lang="en-US">
                    <a:noFill/>
                  </a:rPr>
                  <a:t> </a:t>
                </a:r>
              </a:p>
            </p:txBody>
          </p:sp>
        </mc:Fallback>
      </mc:AlternateContent>
      <p:pic>
        <p:nvPicPr>
          <p:cNvPr id="7" name="Content Placeholder 6"/>
          <p:cNvPicPr>
            <a:picLocks noGrp="1" noChangeAspect="1"/>
          </p:cNvPicPr>
          <p:nvPr>
            <p:ph sz="half" idx="2"/>
          </p:nvPr>
        </p:nvPicPr>
        <p:blipFill>
          <a:blip r:embed="rId4"/>
          <a:stretch>
            <a:fillRect/>
          </a:stretch>
        </p:blipFill>
        <p:spPr>
          <a:xfrm flipH="1">
            <a:off x="5574439" y="1066800"/>
            <a:ext cx="2883761" cy="4840599"/>
          </a:xfrm>
          <a:prstGeom prst="rect">
            <a:avLst/>
          </a:prstGeom>
        </p:spPr>
      </p:pic>
      <p:sp>
        <p:nvSpPr>
          <p:cNvPr id="4" name="Slide Number Placeholder 3"/>
          <p:cNvSpPr>
            <a:spLocks noGrp="1"/>
          </p:cNvSpPr>
          <p:nvPr>
            <p:ph type="sldNum" sz="quarter" idx="10"/>
          </p:nvPr>
        </p:nvSpPr>
        <p:spPr/>
        <p:txBody>
          <a:bodyPr/>
          <a:lstStyle/>
          <a:p>
            <a:pPr>
              <a:defRPr/>
            </a:pPr>
            <a:fld id="{3B339A1F-55BF-40E2-9DEE-43A199F36FAE}" type="slidenum">
              <a:rPr lang="de-DE" smtClean="0"/>
              <a:pPr>
                <a:defRPr/>
              </a:pPr>
              <a:t>7</a:t>
            </a:fld>
            <a:endParaRPr lang="de-DE"/>
          </a:p>
        </p:txBody>
      </p:sp>
      <p:sp>
        <p:nvSpPr>
          <p:cNvPr id="10" name="Rectangle 9"/>
          <p:cNvSpPr/>
          <p:nvPr/>
        </p:nvSpPr>
        <p:spPr>
          <a:xfrm>
            <a:off x="7143565" y="1752600"/>
            <a:ext cx="684803" cy="923330"/>
          </a:xfrm>
          <a:prstGeom prst="rect">
            <a:avLst/>
          </a:prstGeom>
          <a:noFill/>
        </p:spPr>
        <p:txBody>
          <a:bodyPr wrap="none" lIns="91440" tIns="45720" rIns="91440" bIns="45720">
            <a:spAutoFit/>
          </a:bodyPr>
          <a:lstStyle/>
          <a:p>
            <a:pPr algn="ctr"/>
            <a:r>
              <a:rPr lang="en-US" sz="5400" b="1" cap="none" spc="0" smtClean="0">
                <a:ln w="0"/>
                <a:solidFill>
                  <a:schemeClr val="tx1"/>
                </a:solidFill>
                <a:effectLst>
                  <a:outerShdw blurRad="38100" dist="19050" dir="2700000" algn="tl" rotWithShape="0">
                    <a:schemeClr val="dk1">
                      <a:alpha val="40000"/>
                    </a:schemeClr>
                  </a:outerShdw>
                </a:effectLst>
              </a:rPr>
              <a:t>B</a:t>
            </a:r>
            <a:endParaRPr lang="en-US" sz="5400" b="1" cap="none" spc="0">
              <a:ln w="0"/>
              <a:solidFill>
                <a:schemeClr val="tx1"/>
              </a:solidFill>
              <a:effectLst>
                <a:outerShdw blurRad="38100" dist="19050" dir="2700000" algn="tl" rotWithShape="0">
                  <a:schemeClr val="dk1">
                    <a:alpha val="40000"/>
                  </a:schemeClr>
                </a:outerShdw>
              </a:effectLst>
            </a:endParaRPr>
          </a:p>
        </p:txBody>
      </p:sp>
      <p:sp>
        <p:nvSpPr>
          <p:cNvPr id="11" name="Rectangle 10"/>
          <p:cNvSpPr/>
          <p:nvPr/>
        </p:nvSpPr>
        <p:spPr>
          <a:xfrm>
            <a:off x="5971619" y="2675930"/>
            <a:ext cx="607860" cy="923330"/>
          </a:xfrm>
          <a:prstGeom prst="rect">
            <a:avLst/>
          </a:prstGeom>
          <a:noFill/>
        </p:spPr>
        <p:txBody>
          <a:bodyPr wrap="none" lIns="91440" tIns="45720" rIns="91440" bIns="45720">
            <a:spAutoFit/>
          </a:bodyPr>
          <a:lstStyle/>
          <a:p>
            <a:pPr algn="ctr"/>
            <a:r>
              <a:rPr lang="en-US" sz="5400" b="1" dirty="0">
                <a:ln w="0"/>
                <a:effectLst>
                  <a:outerShdw blurRad="38100" dist="19050" dir="2700000" algn="tl" rotWithShape="0">
                    <a:schemeClr val="dk1">
                      <a:alpha val="40000"/>
                    </a:schemeClr>
                  </a:outerShdw>
                </a:effectLst>
              </a:rPr>
              <a:t>μ</a:t>
            </a:r>
            <a:endParaRPr lang="en-US" sz="5400" b="1" cap="none" spc="0" dirty="0">
              <a:ln w="0"/>
              <a:solidFill>
                <a:schemeClr val="tx1"/>
              </a:solidFill>
              <a:effectLst>
                <a:outerShdw blurRad="38100" dist="19050" dir="2700000" algn="tl" rotWithShape="0">
                  <a:schemeClr val="dk1">
                    <a:alpha val="40000"/>
                  </a:schemeClr>
                </a:outerShdw>
              </a:effectLst>
            </a:endParaRPr>
          </a:p>
        </p:txBody>
      </p:sp>
      <p:sp>
        <p:nvSpPr>
          <p:cNvPr id="12" name="Rectangle 11"/>
          <p:cNvSpPr/>
          <p:nvPr/>
        </p:nvSpPr>
        <p:spPr>
          <a:xfrm>
            <a:off x="6712389" y="4191000"/>
            <a:ext cx="607860" cy="923330"/>
          </a:xfrm>
          <a:prstGeom prst="rect">
            <a:avLst/>
          </a:prstGeom>
          <a:noFill/>
        </p:spPr>
        <p:txBody>
          <a:bodyPr wrap="none" lIns="91440" tIns="45720" rIns="91440" bIns="45720">
            <a:spAutoFit/>
          </a:bodyPr>
          <a:lstStyle/>
          <a:p>
            <a:pPr algn="ctr"/>
            <a:r>
              <a:rPr lang="en-US" sz="5400" b="1">
                <a:ln w="0"/>
                <a:effectLst>
                  <a:outerShdw blurRad="38100" dist="19050" dir="2700000" algn="tl" rotWithShape="0">
                    <a:schemeClr val="dk1">
                      <a:alpha val="40000"/>
                    </a:schemeClr>
                  </a:outerShdw>
                </a:effectLst>
              </a:rPr>
              <a:t>n</a:t>
            </a:r>
            <a:endParaRPr lang="en-US" sz="5400" b="1" cap="none" spc="0">
              <a:ln w="0"/>
              <a:solidFill>
                <a:schemeClr val="tx1"/>
              </a:solidFill>
              <a:effectLst>
                <a:outerShdw blurRad="38100" dist="19050" dir="2700000" algn="tl" rotWithShape="0">
                  <a:schemeClr val="dk1">
                    <a:alpha val="40000"/>
                  </a:schemeClr>
                </a:outerShdw>
              </a:effectLst>
            </a:endParaRPr>
          </a:p>
        </p:txBody>
      </p:sp>
      <p:pic>
        <p:nvPicPr>
          <p:cNvPr id="19" name="Picture 18"/>
          <p:cNvPicPr>
            <a:picLocks noChangeAspect="1"/>
          </p:cNvPicPr>
          <p:nvPr/>
        </p:nvPicPr>
        <p:blipFill>
          <a:blip r:embed="rId5"/>
          <a:stretch>
            <a:fillRect/>
          </a:stretch>
        </p:blipFill>
        <p:spPr>
          <a:xfrm>
            <a:off x="6049742" y="2765842"/>
            <a:ext cx="549465" cy="282158"/>
          </a:xfrm>
          <a:prstGeom prst="rect">
            <a:avLst/>
          </a:prstGeom>
        </p:spPr>
      </p:pic>
      <p:sp>
        <p:nvSpPr>
          <p:cNvPr id="3" name="Rectangle 2"/>
          <p:cNvSpPr/>
          <p:nvPr/>
        </p:nvSpPr>
        <p:spPr>
          <a:xfrm>
            <a:off x="7320249" y="5327200"/>
            <a:ext cx="1219200" cy="215444"/>
          </a:xfrm>
          <a:prstGeom prst="rect">
            <a:avLst/>
          </a:prstGeom>
        </p:spPr>
        <p:txBody>
          <a:bodyPr wrap="square">
            <a:spAutoFit/>
          </a:bodyPr>
          <a:lstStyle/>
          <a:p>
            <a:r>
              <a:rPr lang="en-US" sz="800" dirty="0" smtClean="0">
                <a:solidFill>
                  <a:prstClr val="black"/>
                </a:solidFill>
                <a:latin typeface="Helvetica" charset="0"/>
              </a:rPr>
              <a:t>Source</a:t>
            </a:r>
            <a:r>
              <a:rPr lang="en-US" sz="800" smtClean="0">
                <a:solidFill>
                  <a:prstClr val="black"/>
                </a:solidFill>
                <a:latin typeface="Helvetica" charset="0"/>
              </a:rPr>
              <a:t>: Wikipedia</a:t>
            </a:r>
            <a:endParaRPr lang="en-US" sz="800" dirty="0">
              <a:solidFill>
                <a:prstClr val="black"/>
              </a:solidFill>
              <a:latin typeface="Helvetica" charset="0"/>
            </a:endParaRPr>
          </a:p>
        </p:txBody>
      </p:sp>
      <p:pic>
        <p:nvPicPr>
          <p:cNvPr id="13" name="Picture 12"/>
          <p:cNvPicPr>
            <a:picLocks noChangeAspect="1"/>
          </p:cNvPicPr>
          <p:nvPr/>
        </p:nvPicPr>
        <p:blipFill>
          <a:blip r:embed="rId5"/>
          <a:stretch>
            <a:fillRect/>
          </a:stretch>
        </p:blipFill>
        <p:spPr>
          <a:xfrm>
            <a:off x="7256583" y="1720176"/>
            <a:ext cx="549465" cy="282158"/>
          </a:xfrm>
          <a:prstGeom prst="rect">
            <a:avLst/>
          </a:prstGeom>
        </p:spPr>
      </p:pic>
      <p:sp>
        <p:nvSpPr>
          <p:cNvPr id="14" name="TextBox 13"/>
          <p:cNvSpPr txBox="1"/>
          <p:nvPr/>
        </p:nvSpPr>
        <p:spPr>
          <a:xfrm>
            <a:off x="457199" y="6497914"/>
            <a:ext cx="4876801" cy="276999"/>
          </a:xfrm>
          <a:prstGeom prst="rect">
            <a:avLst/>
          </a:prstGeom>
          <a:noFill/>
        </p:spPr>
        <p:txBody>
          <a:bodyPr wrap="square" rtlCol="0">
            <a:spAutoFit/>
          </a:bodyPr>
          <a:lstStyle/>
          <a:p>
            <a:r>
              <a:rPr lang="en-US" sz="1200" dirty="0" smtClean="0"/>
              <a:t>See lectures by R. </a:t>
            </a:r>
            <a:r>
              <a:rPr lang="en-US" sz="1200" dirty="0" err="1" smtClean="0"/>
              <a:t>Pynn</a:t>
            </a:r>
            <a:r>
              <a:rPr lang="en-US" sz="1200" dirty="0" smtClean="0"/>
              <a:t> and </a:t>
            </a:r>
            <a:r>
              <a:rPr lang="en-US" sz="1200" dirty="0"/>
              <a:t>C</a:t>
            </a:r>
            <a:r>
              <a:rPr lang="en-US" sz="1200" dirty="0" smtClean="0"/>
              <a:t>. </a:t>
            </a:r>
            <a:r>
              <a:rPr lang="en-US" sz="1200" dirty="0" err="1" smtClean="0"/>
              <a:t>Majkrzak</a:t>
            </a:r>
            <a:endParaRPr lang="en-US" sz="1200" dirty="0"/>
          </a:p>
        </p:txBody>
      </p:sp>
    </p:spTree>
    <p:extLst>
      <p:ext uri="{BB962C8B-B14F-4D97-AF65-F5344CB8AC3E}">
        <p14:creationId xmlns:p14="http://schemas.microsoft.com/office/powerpoint/2010/main" val="8173612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Content Placeholder 4"/>
              <p:cNvSpPr>
                <a:spLocks noGrp="1"/>
              </p:cNvSpPr>
              <p:nvPr>
                <p:ph idx="1"/>
              </p:nvPr>
            </p:nvSpPr>
            <p:spPr>
              <a:xfrm>
                <a:off x="685800" y="1371600"/>
                <a:ext cx="7772400" cy="1600200"/>
              </a:xfrm>
            </p:spPr>
            <p:txBody>
              <a:bodyPr/>
              <a:lstStyle/>
              <a:p>
                <a:r>
                  <a:rPr lang="en-US" dirty="0" smtClean="0"/>
                  <a:t>	</a:t>
                </a:r>
                <a:r>
                  <a:rPr lang="en-US" dirty="0"/>
                  <a:t>A</a:t>
                </a:r>
                <a:r>
                  <a:rPr lang="en-US" dirty="0" smtClean="0"/>
                  <a:t>ccumulated phase:</a:t>
                </a:r>
              </a:p>
              <a:p>
                <a:r>
                  <a:rPr lang="en-US" sz="2400" dirty="0" smtClean="0"/>
                  <a:t>	</a:t>
                </a:r>
                <a14:m>
                  <m:oMath xmlns:m="http://schemas.openxmlformats.org/officeDocument/2006/math">
                    <m:r>
                      <a:rPr lang="en-US" sz="2800" i="1">
                        <a:latin typeface="Cambria Math" charset="0"/>
                      </a:rPr>
                      <m:t>𝜑</m:t>
                    </m:r>
                    <m:r>
                      <a:rPr lang="en-US" sz="3200" i="1">
                        <a:latin typeface="Cambria Math" charset="0"/>
                      </a:rPr>
                      <m:t>=</m:t>
                    </m:r>
                    <m:sSub>
                      <m:sSubPr>
                        <m:ctrlPr>
                          <a:rPr lang="en-US" sz="3200" b="0" i="1" smtClean="0">
                            <a:latin typeface="Cambria Math" charset="0"/>
                          </a:rPr>
                        </m:ctrlPr>
                      </m:sSubPr>
                      <m:e>
                        <m:r>
                          <a:rPr lang="en-US" sz="3200" b="0" i="1" smtClean="0">
                            <a:latin typeface="Cambria Math" charset="0"/>
                          </a:rPr>
                          <m:t>𝜔</m:t>
                        </m:r>
                      </m:e>
                      <m:sub>
                        <m:r>
                          <a:rPr lang="en-US" sz="3200" b="0" i="1" smtClean="0">
                            <a:latin typeface="Cambria Math" charset="0"/>
                          </a:rPr>
                          <m:t>𝐿</m:t>
                        </m:r>
                      </m:sub>
                    </m:sSub>
                    <m:r>
                      <a:rPr lang="en-US" sz="3200" b="0" i="1" smtClean="0">
                        <a:latin typeface="Cambria Math" charset="0"/>
                      </a:rPr>
                      <m:t>𝑡</m:t>
                    </m:r>
                    <m:r>
                      <a:rPr lang="en-US" sz="3200" b="0" i="1" smtClean="0">
                        <a:latin typeface="Cambria Math" charset="0"/>
                      </a:rPr>
                      <m:t>=</m:t>
                    </m:r>
                    <m:r>
                      <a:rPr lang="en-US" sz="3200" b="0" i="1" smtClean="0">
                        <a:latin typeface="Cambria Math" charset="0"/>
                      </a:rPr>
                      <m:t>𝛾</m:t>
                    </m:r>
                    <m:r>
                      <a:rPr lang="en-US" sz="3200" b="0" i="1" smtClean="0">
                        <a:latin typeface="Cambria Math" charset="0"/>
                      </a:rPr>
                      <m:t>𝐵𝑙</m:t>
                    </m:r>
                    <m:r>
                      <a:rPr lang="en-US" sz="3200" b="0" i="1" smtClean="0">
                        <a:latin typeface="Cambria Math" charset="0"/>
                      </a:rPr>
                      <m:t> </m:t>
                    </m:r>
                    <m:f>
                      <m:fPr>
                        <m:ctrlPr>
                          <a:rPr lang="en-US" sz="3200" b="0" i="1" smtClean="0">
                            <a:latin typeface="Cambria Math" charset="0"/>
                          </a:rPr>
                        </m:ctrlPr>
                      </m:fPr>
                      <m:num>
                        <m:r>
                          <a:rPr lang="en-US" sz="3200" b="0" i="1" smtClean="0">
                            <a:latin typeface="Cambria Math" charset="0"/>
                          </a:rPr>
                          <m:t>1</m:t>
                        </m:r>
                      </m:num>
                      <m:den>
                        <m:r>
                          <a:rPr lang="en-US" sz="3200" b="0" i="1" smtClean="0">
                            <a:latin typeface="Cambria Math" charset="0"/>
                          </a:rPr>
                          <m:t>𝑣</m:t>
                        </m:r>
                      </m:den>
                    </m:f>
                  </m:oMath>
                </a14:m>
                <a:endParaRPr lang="en-US" sz="3200" b="0" dirty="0" smtClean="0"/>
              </a:p>
              <a:p>
                <a:r>
                  <a:rPr lang="en-US" sz="2400" b="0" i="1" dirty="0" smtClean="0"/>
                  <a:t>	</a:t>
                </a:r>
              </a:p>
            </p:txBody>
          </p:sp>
        </mc:Choice>
        <mc:Fallback xmlns="">
          <p:sp>
            <p:nvSpPr>
              <p:cNvPr id="5" name="Content Placeholder 4"/>
              <p:cNvSpPr>
                <a:spLocks noGrp="1" noRot="1" noChangeAspect="1" noMove="1" noResize="1" noEditPoints="1" noAdjustHandles="1" noChangeArrowheads="1" noChangeShapeType="1" noTextEdit="1"/>
              </p:cNvSpPr>
              <p:nvPr>
                <p:ph idx="1"/>
              </p:nvPr>
            </p:nvSpPr>
            <p:spPr>
              <a:xfrm>
                <a:off x="685800" y="1371600"/>
                <a:ext cx="7772400" cy="1600200"/>
              </a:xfrm>
              <a:blipFill rotWithShape="0">
                <a:blip r:embed="rId3"/>
                <a:stretch>
                  <a:fillRect t="-2281"/>
                </a:stretch>
              </a:blipFill>
            </p:spPr>
            <p:txBody>
              <a:bodyPr/>
              <a:lstStyle/>
              <a:p>
                <a:r>
                  <a:rPr lang="en-US">
                    <a:noFill/>
                  </a:rPr>
                  <a:t> </a:t>
                </a:r>
              </a:p>
            </p:txBody>
          </p:sp>
        </mc:Fallback>
      </mc:AlternateContent>
      <p:sp>
        <p:nvSpPr>
          <p:cNvPr id="3" name="Slide Number Placeholder 2"/>
          <p:cNvSpPr>
            <a:spLocks noGrp="1"/>
          </p:cNvSpPr>
          <p:nvPr>
            <p:ph type="sldNum" sz="quarter" idx="10"/>
          </p:nvPr>
        </p:nvSpPr>
        <p:spPr/>
        <p:txBody>
          <a:bodyPr/>
          <a:lstStyle/>
          <a:p>
            <a:pPr>
              <a:defRPr/>
            </a:pPr>
            <a:fld id="{3B339A1F-55BF-40E2-9DEE-43A199F36FAE}" type="slidenum">
              <a:rPr lang="de-DE" smtClean="0"/>
              <a:pPr>
                <a:defRPr/>
              </a:pPr>
              <a:t>8</a:t>
            </a:fld>
            <a:endParaRPr lang="de-DE"/>
          </a:p>
        </p:txBody>
      </p:sp>
      <p:sp>
        <p:nvSpPr>
          <p:cNvPr id="8" name="Right Arrow 7"/>
          <p:cNvSpPr/>
          <p:nvPr/>
        </p:nvSpPr>
        <p:spPr>
          <a:xfrm>
            <a:off x="5652259" y="1981200"/>
            <a:ext cx="2653541" cy="497125"/>
          </a:xfrm>
          <a:prstGeom prst="rightArrow">
            <a:avLst>
              <a:gd name="adj1" fmla="val 50000"/>
              <a:gd name="adj2" fmla="val 148799"/>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B</a:t>
            </a:r>
          </a:p>
        </p:txBody>
      </p:sp>
      <p:pic>
        <p:nvPicPr>
          <p:cNvPr id="6" name="Picture 5"/>
          <p:cNvPicPr>
            <a:picLocks noChangeAspect="1"/>
          </p:cNvPicPr>
          <p:nvPr/>
        </p:nvPicPr>
        <p:blipFill rotWithShape="1">
          <a:blip r:embed="rId4" cstate="screen">
            <a:alphaModFix amt="51000"/>
            <a:extLst>
              <a:ext uri="{28A0092B-C50C-407E-A947-70E740481C1C}">
                <a14:useLocalDpi xmlns:a14="http://schemas.microsoft.com/office/drawing/2010/main"/>
              </a:ext>
            </a:extLst>
          </a:blip>
          <a:srcRect l="26432" b="13474"/>
          <a:stretch/>
        </p:blipFill>
        <p:spPr>
          <a:xfrm rot="16200000">
            <a:off x="5811576" y="1072583"/>
            <a:ext cx="2120900" cy="2439533"/>
          </a:xfrm>
          <a:prstGeom prst="rect">
            <a:avLst/>
          </a:prstGeom>
        </p:spPr>
      </p:pic>
      <mc:AlternateContent xmlns:mc="http://schemas.openxmlformats.org/markup-compatibility/2006" xmlns:a14="http://schemas.microsoft.com/office/drawing/2010/main">
        <mc:Choice Requires="a14">
          <p:sp>
            <p:nvSpPr>
              <p:cNvPr id="10" name="TextBox 9"/>
              <p:cNvSpPr txBox="1"/>
              <p:nvPr/>
            </p:nvSpPr>
            <p:spPr>
              <a:xfrm>
                <a:off x="596153" y="5766673"/>
                <a:ext cx="7696200" cy="802014"/>
              </a:xfrm>
              <a:prstGeom prst="rect">
                <a:avLst/>
              </a:prstGeom>
              <a:noFill/>
            </p:spPr>
            <p:txBody>
              <a:bodyPr wrap="square" rtlCol="0">
                <a:spAutoFit/>
              </a:bodyPr>
              <a:lstStyle/>
              <a:p>
                <a:r>
                  <a:rPr lang="en-US" sz="2000" dirty="0" smtClean="0">
                    <a:latin typeface="Cambria Math" charset="0"/>
                  </a:rPr>
                  <a:t>Notes:</a:t>
                </a:r>
              </a:p>
              <a:p>
                <a14:m>
                  <m:oMath xmlns:m="http://schemas.openxmlformats.org/officeDocument/2006/math">
                    <m:r>
                      <a:rPr lang="en-US" sz="2000" b="0" i="1" smtClean="0">
                        <a:latin typeface="Cambria Math" charset="0"/>
                      </a:rPr>
                      <m:t>𝐽</m:t>
                    </m:r>
                    <m:r>
                      <a:rPr lang="en-US" sz="2000" b="0" i="1" smtClean="0">
                        <a:latin typeface="Cambria Math" charset="0"/>
                      </a:rPr>
                      <m:t>≝</m:t>
                    </m:r>
                    <m:r>
                      <a:rPr lang="en-US" sz="2000" b="0" i="1" smtClean="0">
                        <a:latin typeface="Cambria Math" charset="0"/>
                      </a:rPr>
                      <m:t>𝐵𝑙</m:t>
                    </m:r>
                  </m:oMath>
                </a14:m>
                <a:r>
                  <a:rPr lang="en-US" sz="2000" dirty="0" smtClean="0"/>
                  <a:t>   </a:t>
                </a:r>
                <a:r>
                  <a:rPr lang="en-US" sz="1600" dirty="0" smtClean="0"/>
                  <a:t>or more precisely</a:t>
                </a:r>
                <a:r>
                  <a:rPr lang="en-US" sz="2000" dirty="0" smtClean="0"/>
                  <a:t>   </a:t>
                </a:r>
                <a14:m>
                  <m:oMath xmlns:m="http://schemas.openxmlformats.org/officeDocument/2006/math">
                    <m:r>
                      <a:rPr lang="en-US" sz="2000" i="1">
                        <a:latin typeface="Cambria Math" charset="0"/>
                      </a:rPr>
                      <m:t>𝐽</m:t>
                    </m:r>
                    <m:r>
                      <a:rPr lang="en-US" sz="2000" i="1">
                        <a:latin typeface="Cambria Math" charset="0"/>
                      </a:rPr>
                      <m:t>≝</m:t>
                    </m:r>
                    <m:nary>
                      <m:naryPr>
                        <m:limLoc m:val="undOvr"/>
                        <m:subHide m:val="on"/>
                        <m:supHide m:val="on"/>
                        <m:ctrlPr>
                          <a:rPr lang="en-US" sz="2000" i="1">
                            <a:latin typeface="Cambria Math" charset="0"/>
                          </a:rPr>
                        </m:ctrlPr>
                      </m:naryPr>
                      <m:sub/>
                      <m:sup/>
                      <m:e>
                        <m:acc>
                          <m:accPr>
                            <m:chr m:val="⃗"/>
                            <m:ctrlPr>
                              <a:rPr lang="en-US" sz="2000" i="1">
                                <a:latin typeface="Cambria Math" charset="0"/>
                              </a:rPr>
                            </m:ctrlPr>
                          </m:accPr>
                          <m:e>
                            <m:r>
                              <a:rPr lang="en-US" sz="2000" i="1">
                                <a:latin typeface="Cambria Math" charset="0"/>
                              </a:rPr>
                              <m:t>𝐵</m:t>
                            </m:r>
                          </m:e>
                        </m:acc>
                        <m:r>
                          <a:rPr lang="en-US" sz="2000" i="1">
                            <a:latin typeface="Cambria Math" charset="0"/>
                            <a:ea typeface="Cambria Math" charset="0"/>
                            <a:cs typeface="Cambria Math" charset="0"/>
                          </a:rPr>
                          <m:t>∙</m:t>
                        </m:r>
                        <m:acc>
                          <m:accPr>
                            <m:chr m:val="⃗"/>
                            <m:ctrlPr>
                              <a:rPr lang="en-US" sz="2000" i="1">
                                <a:latin typeface="Cambria Math" charset="0"/>
                                <a:ea typeface="Cambria Math" charset="0"/>
                                <a:cs typeface="Cambria Math" charset="0"/>
                              </a:rPr>
                            </m:ctrlPr>
                          </m:accPr>
                          <m:e>
                            <m:r>
                              <a:rPr lang="en-US" sz="2000" i="1">
                                <a:latin typeface="Cambria Math" charset="0"/>
                                <a:ea typeface="Cambria Math" charset="0"/>
                                <a:cs typeface="Cambria Math" charset="0"/>
                              </a:rPr>
                              <m:t>𝑑𝑙</m:t>
                            </m:r>
                          </m:e>
                        </m:acc>
                      </m:e>
                    </m:nary>
                  </m:oMath>
                </a14:m>
                <a:r>
                  <a:rPr lang="en-US" sz="2000" dirty="0" smtClean="0"/>
                  <a:t> </a:t>
                </a:r>
                <a:endParaRPr lang="en-US" sz="2000" dirty="0"/>
              </a:p>
            </p:txBody>
          </p:sp>
        </mc:Choice>
        <mc:Fallback xmlns="">
          <p:sp>
            <p:nvSpPr>
              <p:cNvPr id="10" name="TextBox 9"/>
              <p:cNvSpPr txBox="1">
                <a:spLocks noRot="1" noChangeAspect="1" noMove="1" noResize="1" noEditPoints="1" noAdjustHandles="1" noChangeArrowheads="1" noChangeShapeType="1" noTextEdit="1"/>
              </p:cNvSpPr>
              <p:nvPr/>
            </p:nvSpPr>
            <p:spPr>
              <a:xfrm>
                <a:off x="596153" y="5766673"/>
                <a:ext cx="7696200" cy="802014"/>
              </a:xfrm>
              <a:prstGeom prst="rect">
                <a:avLst/>
              </a:prstGeom>
              <a:blipFill rotWithShape="0">
                <a:blip r:embed="rId5"/>
                <a:stretch>
                  <a:fillRect l="-872" t="-31818" b="-107576"/>
                </a:stretch>
              </a:blipFill>
            </p:spPr>
            <p:txBody>
              <a:bodyPr/>
              <a:lstStyle/>
              <a:p>
                <a:r>
                  <a:rPr lang="en-US">
                    <a:noFill/>
                  </a:rPr>
                  <a:t> </a:t>
                </a:r>
              </a:p>
            </p:txBody>
          </p:sp>
        </mc:Fallback>
      </mc:AlternateContent>
      <p:sp>
        <p:nvSpPr>
          <p:cNvPr id="7" name="Title 6"/>
          <p:cNvSpPr>
            <a:spLocks noGrp="1"/>
          </p:cNvSpPr>
          <p:nvPr>
            <p:ph type="title"/>
          </p:nvPr>
        </p:nvSpPr>
        <p:spPr/>
        <p:txBody>
          <a:bodyPr/>
          <a:lstStyle/>
          <a:p>
            <a:r>
              <a:rPr lang="en-US" dirty="0" smtClean="0"/>
              <a:t>Larmor Precession (II)</a:t>
            </a:r>
            <a:endParaRPr lang="en-US" dirty="0"/>
          </a:p>
        </p:txBody>
      </p:sp>
      <p:cxnSp>
        <p:nvCxnSpPr>
          <p:cNvPr id="9" name="Straight Arrow Connector 8"/>
          <p:cNvCxnSpPr/>
          <p:nvPr/>
        </p:nvCxnSpPr>
        <p:spPr>
          <a:xfrm flipV="1">
            <a:off x="5652259" y="1209674"/>
            <a:ext cx="4763" cy="857001"/>
          </a:xfrm>
          <a:prstGeom prst="straightConnector1">
            <a:avLst/>
          </a:prstGeom>
          <a:ln w="4762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290309" y="1239838"/>
            <a:ext cx="381000" cy="400110"/>
          </a:xfrm>
          <a:prstGeom prst="rect">
            <a:avLst/>
          </a:prstGeom>
          <a:noFill/>
        </p:spPr>
        <p:txBody>
          <a:bodyPr wrap="square" rtlCol="0">
            <a:spAutoFit/>
          </a:bodyPr>
          <a:lstStyle/>
          <a:p>
            <a:r>
              <a:rPr lang="en-US" sz="2000" b="1" smtClean="0"/>
              <a:t>s</a:t>
            </a:r>
            <a:endParaRPr lang="en-US" b="1"/>
          </a:p>
        </p:txBody>
      </p:sp>
      <mc:AlternateContent xmlns:mc="http://schemas.openxmlformats.org/markup-compatibility/2006" xmlns:a14="http://schemas.microsoft.com/office/drawing/2010/main">
        <mc:Choice Requires="a14">
          <p:sp>
            <p:nvSpPr>
              <p:cNvPr id="2" name="Rectangle 1"/>
              <p:cNvSpPr/>
              <p:nvPr/>
            </p:nvSpPr>
            <p:spPr>
              <a:xfrm>
                <a:off x="713851" y="3117934"/>
                <a:ext cx="8179323" cy="2120004"/>
              </a:xfrm>
              <a:prstGeom prst="rect">
                <a:avLst/>
              </a:prstGeom>
            </p:spPr>
            <p:txBody>
              <a:bodyPr wrap="square">
                <a:spAutoFit/>
              </a:bodyPr>
              <a:lstStyle/>
              <a:p>
                <a:r>
                  <a:rPr lang="en-US" sz="2000" i="1" dirty="0" smtClean="0"/>
                  <a:t>or </a:t>
                </a:r>
              </a:p>
              <a:p>
                <a:r>
                  <a:rPr lang="en-US" sz="2000" dirty="0">
                    <a:ea typeface="Cambria Math" charset="0"/>
                    <a:cs typeface="Cambria Math" charset="0"/>
                  </a:rPr>
                  <a:t>	</a:t>
                </a:r>
                <a14:m>
                  <m:oMath xmlns:m="http://schemas.openxmlformats.org/officeDocument/2006/math">
                    <m:r>
                      <a:rPr lang="el-GR" sz="2000" i="1">
                        <a:latin typeface="Cambria Math" charset="0"/>
                        <a:ea typeface="Cambria Math" charset="0"/>
                        <a:cs typeface="Cambria Math" charset="0"/>
                      </a:rPr>
                      <m:t>𝜑</m:t>
                    </m:r>
                    <m:r>
                      <a:rPr lang="en-US" sz="2000" i="1">
                        <a:latin typeface="Cambria Math" charset="0"/>
                      </a:rPr>
                      <m:t>=</m:t>
                    </m:r>
                    <m:r>
                      <a:rPr lang="en-US" sz="2000" i="1">
                        <a:latin typeface="Cambria Math" charset="0"/>
                      </a:rPr>
                      <m:t>𝛾</m:t>
                    </m:r>
                    <m:f>
                      <m:fPr>
                        <m:ctrlPr>
                          <a:rPr lang="uk-UA" sz="2000" i="1">
                            <a:latin typeface="Cambria Math" charset="0"/>
                          </a:rPr>
                        </m:ctrlPr>
                      </m:fPr>
                      <m:num>
                        <m:r>
                          <a:rPr lang="en-US" sz="2000" i="1">
                            <a:latin typeface="Cambria Math" charset="0"/>
                          </a:rPr>
                          <m:t>𝑚</m:t>
                        </m:r>
                      </m:num>
                      <m:den>
                        <m:r>
                          <a:rPr lang="en-US" sz="2000" i="1">
                            <a:latin typeface="Cambria Math" charset="0"/>
                          </a:rPr>
                          <m:t>h</m:t>
                        </m:r>
                      </m:den>
                    </m:f>
                    <m:r>
                      <a:rPr lang="en-US" sz="2000" i="1">
                        <a:latin typeface="Cambria Math" charset="0"/>
                      </a:rPr>
                      <m:t> </m:t>
                    </m:r>
                    <m:r>
                      <a:rPr lang="en-US" sz="2000" i="1">
                        <a:latin typeface="Cambria Math" charset="0"/>
                      </a:rPr>
                      <m:t>𝐽</m:t>
                    </m:r>
                    <m:r>
                      <a:rPr lang="en-US" sz="2000" i="1">
                        <a:latin typeface="Cambria Math" charset="0"/>
                      </a:rPr>
                      <m:t>𝜆</m:t>
                    </m:r>
                  </m:oMath>
                </a14:m>
                <a:r>
                  <a:rPr lang="en-US" sz="1600" i="1" dirty="0">
                    <a:latin typeface="Cambria Math" charset="0"/>
                  </a:rPr>
                  <a:t>		</a:t>
                </a:r>
                <a:endParaRPr lang="en-US" sz="2000" dirty="0"/>
              </a:p>
              <a:p>
                <a:endParaRPr lang="en-US" sz="2000" i="1" dirty="0" smtClean="0"/>
              </a:p>
              <a:p>
                <a:r>
                  <a:rPr lang="en-US" sz="2000" i="1" dirty="0" smtClean="0"/>
                  <a:t>for </a:t>
                </a:r>
                <a:r>
                  <a:rPr lang="en-US" sz="2000" i="1" dirty="0"/>
                  <a:t>example: </a:t>
                </a:r>
                <a:endParaRPr lang="en-US" sz="2000" i="1" dirty="0">
                  <a:latin typeface="Cambria Math" charset="0"/>
                </a:endParaRPr>
              </a:p>
              <a:p>
                <a:r>
                  <a:rPr lang="en-US" sz="2000" dirty="0"/>
                  <a:t>     </a:t>
                </a:r>
                <a14:m>
                  <m:oMath xmlns:m="http://schemas.openxmlformats.org/officeDocument/2006/math">
                    <m:r>
                      <m:rPr>
                        <m:sty m:val="p"/>
                      </m:rPr>
                      <a:rPr lang="en-US" sz="2000" i="1">
                        <a:latin typeface="Cambria Math" charset="0"/>
                      </a:rPr>
                      <m:t>λ</m:t>
                    </m:r>
                    <m:r>
                      <a:rPr lang="en-US" sz="2000">
                        <a:latin typeface="Cambria Math" charset="0"/>
                      </a:rPr>
                      <m:t>= 8</m:t>
                    </m:r>
                    <m:r>
                      <a:rPr lang="en-US" sz="2000" i="1">
                        <a:latin typeface="Cambria Math" charset="0"/>
                      </a:rPr>
                      <m:t>Å, </m:t>
                    </m:r>
                  </m:oMath>
                </a14:m>
                <a:r>
                  <a:rPr lang="en-US" sz="2000" dirty="0"/>
                  <a:t> </a:t>
                </a:r>
                <a14:m>
                  <m:oMath xmlns:m="http://schemas.openxmlformats.org/officeDocument/2006/math">
                    <m:r>
                      <a:rPr lang="en-US" sz="2000" i="1">
                        <a:latin typeface="Cambria Math" charset="0"/>
                      </a:rPr>
                      <m:t>𝐵𝑙</m:t>
                    </m:r>
                    <m:r>
                      <a:rPr lang="en-US" sz="2000" i="1">
                        <a:latin typeface="Cambria Math" charset="0"/>
                      </a:rPr>
                      <m:t>=0.5 </m:t>
                    </m:r>
                    <m:r>
                      <m:rPr>
                        <m:sty m:val="p"/>
                      </m:rPr>
                      <a:rPr lang="en-US" sz="2000" b="0" i="0" smtClean="0">
                        <a:latin typeface="Cambria Math" charset="0"/>
                      </a:rPr>
                      <m:t>Tm</m:t>
                    </m:r>
                    <m:r>
                      <a:rPr lang="en-US" sz="2000" i="1">
                        <a:latin typeface="Cambria Math" charset="0"/>
                      </a:rPr>
                      <m:t>  </m:t>
                    </m:r>
                  </m:oMath>
                </a14:m>
                <a:endParaRPr lang="en-US" sz="2000" i="1" dirty="0">
                  <a:latin typeface="Cambria Math" charset="0"/>
                </a:endParaRPr>
              </a:p>
              <a:p>
                <a:pPr algn="r"/>
                <a14:m>
                  <m:oMath xmlns:m="http://schemas.openxmlformats.org/officeDocument/2006/math">
                    <m:r>
                      <a:rPr lang="en-US" sz="2400">
                        <a:latin typeface="Cambria Math" charset="0"/>
                      </a:rPr>
                      <m:t>→</m:t>
                    </m:r>
                    <m:r>
                      <a:rPr lang="en-US" sz="2400" i="1">
                        <a:latin typeface="Cambria Math" charset="0"/>
                      </a:rPr>
                      <m:t>𝜑</m:t>
                    </m:r>
                    <m:r>
                      <a:rPr lang="en-US" sz="2400" i="1">
                        <a:latin typeface="Cambria Math" charset="0"/>
                      </a:rPr>
                      <m:t>/2</m:t>
                    </m:r>
                    <m:r>
                      <a:rPr lang="en-US" sz="2400" i="1">
                        <a:latin typeface="Cambria Math" charset="0"/>
                      </a:rPr>
                      <m:t>𝜋</m:t>
                    </m:r>
                    <m:r>
                      <a:rPr lang="en-US" sz="2400" i="1">
                        <a:latin typeface="Cambria Math" charset="0"/>
                        <a:ea typeface="Cambria Math" charset="0"/>
                        <a:cs typeface="Cambria Math" charset="0"/>
                      </a:rPr>
                      <m:t>≅</m:t>
                    </m:r>
                    <m:r>
                      <a:rPr lang="en-US" sz="2400" i="1">
                        <a:latin typeface="Cambria Math" charset="0"/>
                      </a:rPr>
                      <m:t>3 ×</m:t>
                    </m:r>
                    <m:sSup>
                      <m:sSupPr>
                        <m:ctrlPr>
                          <a:rPr lang="en-US" sz="2400" i="1">
                            <a:latin typeface="Cambria Math" charset="0"/>
                          </a:rPr>
                        </m:ctrlPr>
                      </m:sSupPr>
                      <m:e>
                        <m:r>
                          <a:rPr lang="en-US" sz="2400" i="1">
                            <a:latin typeface="Cambria Math" charset="0"/>
                          </a:rPr>
                          <m:t>10</m:t>
                        </m:r>
                      </m:e>
                      <m:sup>
                        <m:r>
                          <a:rPr lang="en-US" sz="2400" i="1">
                            <a:latin typeface="Cambria Math" charset="0"/>
                          </a:rPr>
                          <m:t>4</m:t>
                        </m:r>
                      </m:sup>
                    </m:sSup>
                  </m:oMath>
                </a14:m>
                <a:r>
                  <a:rPr lang="en-US" sz="2400" dirty="0"/>
                  <a:t>  [</a:t>
                </a:r>
                <a:r>
                  <a:rPr lang="en-US" sz="2000" dirty="0"/>
                  <a:t>Number of Turns]	</a:t>
                </a:r>
              </a:p>
            </p:txBody>
          </p:sp>
        </mc:Choice>
        <mc:Fallback xmlns="">
          <p:sp>
            <p:nvSpPr>
              <p:cNvPr id="2" name="Rectangle 1"/>
              <p:cNvSpPr>
                <a:spLocks noRot="1" noChangeAspect="1" noMove="1" noResize="1" noEditPoints="1" noAdjustHandles="1" noChangeArrowheads="1" noChangeShapeType="1" noTextEdit="1"/>
              </p:cNvSpPr>
              <p:nvPr/>
            </p:nvSpPr>
            <p:spPr>
              <a:xfrm>
                <a:off x="713851" y="3117934"/>
                <a:ext cx="8179323" cy="2120004"/>
              </a:xfrm>
              <a:prstGeom prst="rect">
                <a:avLst/>
              </a:prstGeom>
              <a:blipFill rotWithShape="0">
                <a:blip r:embed="rId6"/>
                <a:stretch>
                  <a:fillRect l="-745" t="-2299" b="-28161"/>
                </a:stretch>
              </a:blipFill>
            </p:spPr>
            <p:txBody>
              <a:bodyPr/>
              <a:lstStyle/>
              <a:p>
                <a:r>
                  <a:rPr lang="en-US">
                    <a:noFill/>
                  </a:rPr>
                  <a:t> </a:t>
                </a:r>
              </a:p>
            </p:txBody>
          </p:sp>
        </mc:Fallback>
      </mc:AlternateContent>
    </p:spTree>
    <p:extLst>
      <p:ext uri="{BB962C8B-B14F-4D97-AF65-F5344CB8AC3E}">
        <p14:creationId xmlns:p14="http://schemas.microsoft.com/office/powerpoint/2010/main" val="12195609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39780" y="661987"/>
            <a:ext cx="3664440" cy="1042988"/>
          </a:xfrm>
        </p:spPr>
        <p:txBody>
          <a:bodyPr/>
          <a:lstStyle/>
          <a:p>
            <a:pPr algn="ctr"/>
            <a:r>
              <a:rPr lang="en-US" dirty="0" smtClean="0"/>
              <a:t>NMR Spin Echo</a:t>
            </a:r>
            <a:endParaRPr lang="en-US" dirty="0"/>
          </a:p>
        </p:txBody>
      </p:sp>
      <p:pic>
        <p:nvPicPr>
          <p:cNvPr id="7" name="Content Placeholder 6"/>
          <p:cNvPicPr>
            <a:picLocks noGrp="1" noChangeAspect="1"/>
          </p:cNvPicPr>
          <p:nvPr>
            <p:ph sz="half" idx="1"/>
          </p:nvPr>
        </p:nvPicPr>
        <p:blipFill>
          <a:blip r:embed="rId3">
            <a:extLst>
              <a:ext uri="{28A0092B-C50C-407E-A947-70E740481C1C}">
                <a14:useLocalDpi xmlns:a14="http://schemas.microsoft.com/office/drawing/2010/main"/>
              </a:ext>
            </a:extLst>
          </a:blip>
          <a:stretch>
            <a:fillRect/>
          </a:stretch>
        </p:blipFill>
        <p:spPr>
          <a:xfrm>
            <a:off x="355600" y="1828800"/>
            <a:ext cx="3911600" cy="2933700"/>
          </a:xfrm>
        </p:spPr>
      </p:pic>
      <p:sp>
        <p:nvSpPr>
          <p:cNvPr id="5" name="Slide Number Placeholder 4"/>
          <p:cNvSpPr>
            <a:spLocks noGrp="1"/>
          </p:cNvSpPr>
          <p:nvPr>
            <p:ph type="sldNum" sz="quarter" idx="10"/>
          </p:nvPr>
        </p:nvSpPr>
        <p:spPr/>
        <p:txBody>
          <a:bodyPr/>
          <a:lstStyle/>
          <a:p>
            <a:pPr>
              <a:defRPr/>
            </a:pPr>
            <a:fld id="{3B339A1F-55BF-40E2-9DEE-43A199F36FAE}" type="slidenum">
              <a:rPr lang="de-DE" smtClean="0"/>
              <a:pPr>
                <a:defRPr/>
              </a:pPr>
              <a:t>9</a:t>
            </a:fld>
            <a:endParaRPr lang="de-DE"/>
          </a:p>
        </p:txBody>
      </p:sp>
      <p:sp>
        <p:nvSpPr>
          <p:cNvPr id="6" name="Rectangle 5"/>
          <p:cNvSpPr/>
          <p:nvPr/>
        </p:nvSpPr>
        <p:spPr>
          <a:xfrm>
            <a:off x="685800" y="4905801"/>
            <a:ext cx="2590800" cy="261610"/>
          </a:xfrm>
          <a:prstGeom prst="rect">
            <a:avLst/>
          </a:prstGeom>
        </p:spPr>
        <p:txBody>
          <a:bodyPr wrap="square">
            <a:spAutoFit/>
          </a:bodyPr>
          <a:lstStyle/>
          <a:p>
            <a:r>
              <a:rPr lang="en-US" sz="1100" dirty="0" smtClean="0"/>
              <a:t>By </a:t>
            </a:r>
            <a:r>
              <a:rPr lang="en-US" sz="1100" dirty="0"/>
              <a:t>Gavin W Morley, CC BY-SA </a:t>
            </a:r>
            <a:r>
              <a:rPr lang="en-US" sz="1100" dirty="0" smtClean="0"/>
              <a:t>3.0</a:t>
            </a:r>
            <a:endParaRPr lang="en-US" sz="1100" dirty="0"/>
          </a:p>
        </p:txBody>
      </p:sp>
      <p:pic>
        <p:nvPicPr>
          <p:cNvPr id="11" name="Content Placeholder 10"/>
          <p:cNvPicPr>
            <a:picLocks noGrp="1" noChangeAspect="1"/>
          </p:cNvPicPr>
          <p:nvPr>
            <p:ph sz="half" idx="2"/>
          </p:nvPr>
        </p:nvPicPr>
        <p:blipFill>
          <a:blip r:embed="rId4"/>
          <a:stretch>
            <a:fillRect/>
          </a:stretch>
        </p:blipFill>
        <p:spPr>
          <a:xfrm>
            <a:off x="4245120" y="1828800"/>
            <a:ext cx="4898880" cy="2337860"/>
          </a:xfrm>
          <a:prstGeom prst="rect">
            <a:avLst/>
          </a:prstGeom>
        </p:spPr>
      </p:pic>
    </p:spTree>
    <p:extLst>
      <p:ext uri="{BB962C8B-B14F-4D97-AF65-F5344CB8AC3E}">
        <p14:creationId xmlns:p14="http://schemas.microsoft.com/office/powerpoint/2010/main" val="15213517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JCNS">
  <a:themeElements>
    <a:clrScheme name="3_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Standard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JCNS</Template>
  <TotalTime>42211</TotalTime>
  <Words>2374</Words>
  <Application>Microsoft Macintosh PowerPoint</Application>
  <PresentationFormat>On-screen Show (4:3)</PresentationFormat>
  <Paragraphs>536</Paragraphs>
  <Slides>40</Slides>
  <Notes>38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40</vt:i4>
      </vt:variant>
    </vt:vector>
  </HeadingPairs>
  <TitlesOfParts>
    <vt:vector size="48" baseType="lpstr">
      <vt:lpstr>Cambria Math</vt:lpstr>
      <vt:lpstr>Helvetica</vt:lpstr>
      <vt:lpstr>ＭＳ Ｐゴシック</vt:lpstr>
      <vt:lpstr>Symbol</vt:lpstr>
      <vt:lpstr>Times New Roman</vt:lpstr>
      <vt:lpstr>Wingdings</vt:lpstr>
      <vt:lpstr>Arial</vt:lpstr>
      <vt:lpstr>JCNS</vt:lpstr>
      <vt:lpstr>Introduction to  Neutron Spin Echo  Spectroscopy</vt:lpstr>
      <vt:lpstr>Neutron Spin Echo  in a Nutshell</vt:lpstr>
      <vt:lpstr>Neutron and X-Ray Instruments Landscape</vt:lpstr>
      <vt:lpstr>NSE : From an Idea to the Instrument</vt:lpstr>
      <vt:lpstr>PowerPoint Presentation</vt:lpstr>
      <vt:lpstr>Inelastic Neutron Scattering</vt:lpstr>
      <vt:lpstr>Larmor Precession (I) </vt:lpstr>
      <vt:lpstr>Larmor Precession (II)</vt:lpstr>
      <vt:lpstr>NMR Spin Echo</vt:lpstr>
      <vt:lpstr>Neutron Spin Echo (I)</vt:lpstr>
      <vt:lpstr>Neutron Spin Echo (II)</vt:lpstr>
      <vt:lpstr>Neutron Spin Echo (Inelastic)</vt:lpstr>
      <vt:lpstr>Neutron Spin Echo</vt:lpstr>
      <vt:lpstr>Coherent/Incoherent Scattering</vt:lpstr>
      <vt:lpstr>Energy and Time Domain  (QENS/INS ↔ NSE)</vt:lpstr>
      <vt:lpstr>Contrast Matching</vt:lpstr>
      <vt:lpstr>NSE Data Reduction</vt:lpstr>
      <vt:lpstr>Neutron Spin Manipulation Mezei Flippers</vt:lpstr>
      <vt:lpstr>Correction Coils</vt:lpstr>
      <vt:lpstr>Theme Variations</vt:lpstr>
      <vt:lpstr>Wide Angle Neutron Spin Echo</vt:lpstr>
      <vt:lpstr>Resonance and SANS Spin Echo</vt:lpstr>
      <vt:lpstr>Paramagnetic NSE</vt:lpstr>
      <vt:lpstr>NSE Spectrometers in the World</vt:lpstr>
      <vt:lpstr>NSE Around the World</vt:lpstr>
      <vt:lpstr>NSE Spectrometers </vt:lpstr>
      <vt:lpstr>PowerPoint Presentation</vt:lpstr>
      <vt:lpstr>PowerPoint Presentation</vt:lpstr>
      <vt:lpstr>SNS-NSE: IN11-Type NSE</vt:lpstr>
      <vt:lpstr>Instrument Layout</vt:lpstr>
      <vt:lpstr>Sample Environment Examples</vt:lpstr>
      <vt:lpstr>Examples</vt:lpstr>
      <vt:lpstr>SDS Micelles</vt:lpstr>
      <vt:lpstr>Reptation Model  (de Gennes/Doi/Edwards)</vt:lpstr>
      <vt:lpstr>Aspirin modulates the dynamical behavior of membranes </vt:lpstr>
      <vt:lpstr>Mechanical Properties of Nanoscopic Lipid Domains</vt:lpstr>
      <vt:lpstr>Fast antibody domain motion</vt:lpstr>
      <vt:lpstr>Example of Paramagnetic NSE</vt:lpstr>
      <vt:lpstr>Summary</vt:lpstr>
      <vt:lpstr>Literature</vt:lpstr>
    </vt:vector>
  </TitlesOfParts>
  <Company>Forschungszentrum Jülich GmbH</Company>
  <LinksUpToDate>false</LinksUpToDate>
  <SharedDoc>false</SharedDoc>
  <HyperlinksChanged>false</HyperlinksChanged>
  <AppVersion>15.0026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Piotr Adam Zolnierczuk</dc:creator>
  <cp:lastModifiedBy>Piotr Zolnierczuk</cp:lastModifiedBy>
  <cp:revision>319</cp:revision>
  <cp:lastPrinted>2018-07-30T15:58:20Z</cp:lastPrinted>
  <dcterms:created xsi:type="dcterms:W3CDTF">2013-03-19T22:38:37Z</dcterms:created>
  <dcterms:modified xsi:type="dcterms:W3CDTF">2018-07-31T17:15:56Z</dcterms:modified>
</cp:coreProperties>
</file>